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90" r:id="rId2"/>
  </p:sldMasterIdLst>
  <p:notesMasterIdLst>
    <p:notesMasterId r:id="rId69"/>
  </p:notesMasterIdLst>
  <p:sldIdLst>
    <p:sldId id="256" r:id="rId3"/>
    <p:sldId id="257" r:id="rId4"/>
    <p:sldId id="258" r:id="rId5"/>
    <p:sldId id="259" r:id="rId6"/>
    <p:sldId id="261" r:id="rId7"/>
    <p:sldId id="262" r:id="rId8"/>
    <p:sldId id="263" r:id="rId9"/>
    <p:sldId id="264" r:id="rId10"/>
    <p:sldId id="265" r:id="rId11"/>
    <p:sldId id="266" r:id="rId12"/>
    <p:sldId id="267" r:id="rId13"/>
    <p:sldId id="326" r:id="rId14"/>
    <p:sldId id="327" r:id="rId15"/>
    <p:sldId id="328" r:id="rId16"/>
    <p:sldId id="329" r:id="rId17"/>
    <p:sldId id="330" r:id="rId18"/>
    <p:sldId id="331" r:id="rId19"/>
    <p:sldId id="332" r:id="rId20"/>
    <p:sldId id="333" r:id="rId21"/>
    <p:sldId id="335" r:id="rId22"/>
    <p:sldId id="336" r:id="rId23"/>
    <p:sldId id="337" r:id="rId24"/>
    <p:sldId id="338" r:id="rId25"/>
    <p:sldId id="339" r:id="rId26"/>
    <p:sldId id="340" r:id="rId27"/>
    <p:sldId id="341" r:id="rId28"/>
    <p:sldId id="342"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001A"/>
    <a:srgbClr val="5B147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98" y="-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28D88-5D69-4519-96BA-243245119F92}" type="datetimeFigureOut">
              <a:rPr lang="zh-CN" altLang="en-US" smtClean="0"/>
              <a:pPr/>
              <a:t>2020-5-7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707EC-2CE8-4B9E-AA53-A4C6798E361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65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9707EC-2CE8-4B9E-AA53-A4C6798E361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2020-5-7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24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KSO_FD"/>
          <p:cNvSpPr>
            <a:spLocks noGrp="1"/>
          </p:cNvSpPr>
          <p:nvPr>
            <p:ph type="dt" sz="half" idx="10"/>
          </p:nvPr>
        </p:nvSpPr>
        <p:spPr/>
        <p:txBody>
          <a:bodyPr/>
          <a:lstStyle/>
          <a:p>
            <a:fld id="{9DFFE0E5-068B-437D-B116-27228CDE034E}" type="datetimeFigureOut">
              <a:rPr lang="zh-CN" altLang="en-US" smtClean="0"/>
              <a:pPr/>
              <a:t>2020-5-7</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2899402-7D83-463F-829A-8266A97413A5}" type="slidenum">
              <a:rPr lang="zh-CN" altLang="en-US" smtClean="0"/>
              <a:pPr/>
              <a:t>‹#›</a:t>
            </a:fld>
            <a:endParaRPr lang="zh-CN" altLang="en-US"/>
          </a:p>
        </p:txBody>
      </p:sp>
    </p:spTree>
    <p:extLst>
      <p:ext uri="{BB962C8B-B14F-4D97-AF65-F5344CB8AC3E}">
        <p14:creationId xmlns:p14="http://schemas.microsoft.com/office/powerpoint/2010/main" xmlns="" val="131326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二级</a:t>
            </a:r>
          </a:p>
        </p:txBody>
      </p:sp>
      <p:sp>
        <p:nvSpPr>
          <p:cNvPr id="4" name="KSO_FD"/>
          <p:cNvSpPr>
            <a:spLocks noGrp="1"/>
          </p:cNvSpPr>
          <p:nvPr>
            <p:ph type="dt" sz="half" idx="10"/>
          </p:nvPr>
        </p:nvSpPr>
        <p:spPr/>
        <p:txBody>
          <a:bodyPr/>
          <a:lstStyle/>
          <a:p>
            <a:fld id="{9DFFE0E5-068B-437D-B116-27228CDE034E}" type="datetimeFigureOut">
              <a:rPr lang="zh-CN" altLang="en-US" smtClean="0"/>
              <a:pPr/>
              <a:t>2020-5-7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2899402-7D83-463F-829A-8266A97413A5}" type="slidenum">
              <a:rPr lang="zh-CN" altLang="en-US" smtClean="0"/>
              <a:pPr/>
              <a:t>‹#›</a:t>
            </a:fld>
            <a:endParaRPr lang="zh-CN" altLang="en-US"/>
          </a:p>
        </p:txBody>
      </p:sp>
    </p:spTree>
    <p:extLst>
      <p:ext uri="{BB962C8B-B14F-4D97-AF65-F5344CB8AC3E}">
        <p14:creationId xmlns:p14="http://schemas.microsoft.com/office/powerpoint/2010/main" xmlns="" val="348653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1"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3" y="365125"/>
            <a:ext cx="7933269" cy="5811838"/>
          </a:xfrm>
        </p:spPr>
        <p:txBody>
          <a:bodyPr vert="eaVert"/>
          <a:lstStyle/>
          <a:p>
            <a:pPr lvl="0"/>
            <a:r>
              <a:rPr lang="zh-CN" altLang="en-US"/>
              <a:t>单击此处编辑母版文本样式</a:t>
            </a:r>
          </a:p>
          <a:p>
            <a:pPr lvl="1"/>
            <a:r>
              <a:rPr lang="zh-CN" altLang="en-US"/>
              <a:t>二级</a:t>
            </a:r>
          </a:p>
        </p:txBody>
      </p:sp>
      <p:sp>
        <p:nvSpPr>
          <p:cNvPr id="4" name="KSO_FD"/>
          <p:cNvSpPr>
            <a:spLocks noGrp="1"/>
          </p:cNvSpPr>
          <p:nvPr>
            <p:ph type="dt" sz="half" idx="10"/>
          </p:nvPr>
        </p:nvSpPr>
        <p:spPr/>
        <p:txBody>
          <a:bodyPr/>
          <a:lstStyle/>
          <a:p>
            <a:fld id="{9DFFE0E5-068B-437D-B116-27228CDE034E}" type="datetimeFigureOut">
              <a:rPr lang="zh-CN" altLang="en-US" smtClean="0"/>
              <a:pPr/>
              <a:t>2020-5-7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2899402-7D83-463F-829A-8266A97413A5}" type="slidenum">
              <a:rPr lang="zh-CN" altLang="en-US" smtClean="0"/>
              <a:pPr/>
              <a:t>‹#›</a:t>
            </a:fld>
            <a:endParaRPr lang="zh-CN" altLang="en-US"/>
          </a:p>
        </p:txBody>
      </p:sp>
    </p:spTree>
    <p:extLst>
      <p:ext uri="{BB962C8B-B14F-4D97-AF65-F5344CB8AC3E}">
        <p14:creationId xmlns:p14="http://schemas.microsoft.com/office/powerpoint/2010/main" xmlns="" val="2743419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38" name="图片 3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7381" y="4613998"/>
            <a:ext cx="3303771" cy="2305931"/>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986977" y="0"/>
            <a:ext cx="6546273" cy="6858000"/>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647544" y="536662"/>
            <a:ext cx="3476100" cy="6016537"/>
          </a:xfrm>
          <a:prstGeom prst="rect">
            <a:avLst/>
          </a:prstGeom>
        </p:spPr>
      </p:pic>
      <p:grpSp>
        <p:nvGrpSpPr>
          <p:cNvPr id="14" name="组合 13"/>
          <p:cNvGrpSpPr/>
          <p:nvPr userDrawn="1"/>
        </p:nvGrpSpPr>
        <p:grpSpPr>
          <a:xfrm>
            <a:off x="2498642" y="1108909"/>
            <a:ext cx="2283168" cy="2281914"/>
            <a:chOff x="1403648" y="1115468"/>
            <a:chExt cx="1294414" cy="1294414"/>
          </a:xfrm>
        </p:grpSpPr>
        <p:sp>
          <p:nvSpPr>
            <p:cNvPr id="15" name="椭圆 14"/>
            <p:cNvSpPr/>
            <p:nvPr/>
          </p:nvSpPr>
          <p:spPr>
            <a:xfrm>
              <a:off x="1539485" y="1259632"/>
              <a:ext cx="1022740" cy="10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8" name="同心圆 1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solidFill>
                    <a:schemeClr val="tx1"/>
                  </a:solidFill>
                </a:endParaRPr>
              </a:p>
            </p:txBody>
          </p:sp>
          <p:sp>
            <p:nvSpPr>
              <p:cNvPr id="19" name="同心圆 1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solidFill>
                    <a:schemeClr val="tx1"/>
                  </a:solidFill>
                </a:endParaRPr>
              </a:p>
            </p:txBody>
          </p:sp>
        </p:grpSp>
      </p:grpSp>
      <p:sp>
        <p:nvSpPr>
          <p:cNvPr id="21" name="文本占位符 20"/>
          <p:cNvSpPr>
            <a:spLocks noGrp="1"/>
          </p:cNvSpPr>
          <p:nvPr>
            <p:ph type="body" sz="quarter" idx="10" hasCustomPrompt="1"/>
          </p:nvPr>
        </p:nvSpPr>
        <p:spPr>
          <a:xfrm>
            <a:off x="2859175" y="1709738"/>
            <a:ext cx="1562100" cy="914400"/>
          </a:xfrm>
        </p:spPr>
        <p:txBody>
          <a:bodyPr>
            <a:noAutofit/>
          </a:bodyPr>
          <a:lstStyle>
            <a:lvl1pPr marL="0" indent="0" algn="ctr">
              <a:buNone/>
              <a:defRPr sz="7200">
                <a:solidFill>
                  <a:schemeClr val="bg1"/>
                </a:solidFill>
                <a:latin typeface="Impact" panose="020B0806030902050204" pitchFamily="34" charset="0"/>
              </a:defRPr>
            </a:lvl1pPr>
          </a:lstStyle>
          <a:p>
            <a:pPr lvl="0"/>
            <a:r>
              <a:rPr lang="en-US" altLang="zh-CN" dirty="0"/>
              <a:t>01</a:t>
            </a:r>
            <a:endParaRPr lang="zh-CN" altLang="en-US" dirty="0"/>
          </a:p>
        </p:txBody>
      </p:sp>
      <p:grpSp>
        <p:nvGrpSpPr>
          <p:cNvPr id="23" name="组合 22"/>
          <p:cNvGrpSpPr/>
          <p:nvPr/>
        </p:nvGrpSpPr>
        <p:grpSpPr>
          <a:xfrm>
            <a:off x="769749" y="3737506"/>
            <a:ext cx="5740952" cy="1077552"/>
            <a:chOff x="4345444" y="2542859"/>
            <a:chExt cx="1810550" cy="1811205"/>
          </a:xfrm>
        </p:grpSpPr>
        <p:grpSp>
          <p:nvGrpSpPr>
            <p:cNvPr id="25" name="组合 2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7" name="同心圆 26"/>
              <p:cNvSpPr/>
              <p:nvPr/>
            </p:nvSpPr>
            <p:spPr>
              <a:xfrm>
                <a:off x="1463339" y="1072758"/>
                <a:ext cx="1546058" cy="1546058"/>
              </a:xfrm>
              <a:prstGeom prst="roundRect">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8" name="椭圆 27"/>
              <p:cNvSpPr/>
              <p:nvPr/>
            </p:nvSpPr>
            <p:spPr>
              <a:xfrm>
                <a:off x="1484232" y="1093651"/>
                <a:ext cx="1504274" cy="1504273"/>
              </a:xfrm>
              <a:prstGeom prst="roundRect">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6" name="椭圆 25"/>
            <p:cNvSpPr/>
            <p:nvPr/>
          </p:nvSpPr>
          <p:spPr>
            <a:xfrm>
              <a:off x="4411384" y="2763062"/>
              <a:ext cx="1679618" cy="1370793"/>
            </a:xfrm>
            <a:prstGeom prst="roundRect">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7" name="文本占位符 11"/>
          <p:cNvSpPr>
            <a:spLocks noGrp="1"/>
          </p:cNvSpPr>
          <p:nvPr>
            <p:ph type="body" sz="quarter" idx="11" hasCustomPrompt="1"/>
          </p:nvPr>
        </p:nvSpPr>
        <p:spPr>
          <a:xfrm>
            <a:off x="1190625" y="3959339"/>
            <a:ext cx="4933950" cy="602553"/>
          </a:xfrm>
        </p:spPr>
        <p:txBody>
          <a:bodyPr anchor="ctr">
            <a:normAutofit/>
          </a:bodyPr>
          <a:lstStyle>
            <a:lvl1pPr marL="0" indent="0" algn="ctr">
              <a:buNone/>
              <a:defRPr sz="3600">
                <a:solidFill>
                  <a:schemeClr val="bg1"/>
                </a:solidFill>
                <a:latin typeface="汉仪中秀体简" panose="00020600040101010101" pitchFamily="18" charset="-122"/>
                <a:ea typeface="汉仪中秀体简" panose="00020600040101010101" pitchFamily="18" charset="-122"/>
              </a:defRPr>
            </a:lvl1pPr>
          </a:lstStyle>
          <a:p>
            <a:pPr lvl="0"/>
            <a:r>
              <a:rPr lang="zh-CN" altLang="en-US" dirty="0"/>
              <a:t>点击输入章节标题内容</a:t>
            </a:r>
          </a:p>
        </p:txBody>
      </p:sp>
      <p:pic>
        <p:nvPicPr>
          <p:cNvPr id="39" name="图片 3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849530" y="88900"/>
            <a:ext cx="1342470" cy="983487"/>
          </a:xfrm>
          <a:prstGeom prst="rect">
            <a:avLst/>
          </a:prstGeom>
        </p:spPr>
      </p:pic>
    </p:spTree>
    <p:extLst>
      <p:ext uri="{BB962C8B-B14F-4D97-AF65-F5344CB8AC3E}">
        <p14:creationId xmlns:p14="http://schemas.microsoft.com/office/powerpoint/2010/main" xmlns="" val="14221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p:cTn id="13" dur="1000" fill="hold"/>
                                        <p:tgtEl>
                                          <p:spTgt spid="21">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21">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1">
                                            <p:txEl>
                                              <p:pRg st="0" end="0"/>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wipe(left)">
                                      <p:cBhvr>
                                        <p:cTn id="2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0" presetClass="entr" presetSubtype="0"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3"/>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012506" y="4557661"/>
            <a:ext cx="2309380" cy="2419350"/>
          </a:xfrm>
          <a:prstGeom prst="rect">
            <a:avLst/>
          </a:prstGeom>
        </p:spPr>
      </p:pic>
      <p:sp>
        <p:nvSpPr>
          <p:cNvPr id="10" name="矩形 9"/>
          <p:cNvSpPr/>
          <p:nvPr userDrawn="1"/>
        </p:nvSpPr>
        <p:spPr>
          <a:xfrm>
            <a:off x="0" y="295276"/>
            <a:ext cx="4381500" cy="438150"/>
          </a:xfrm>
          <a:prstGeom prst="rect">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11"/>
          <p:cNvSpPr>
            <a:spLocks noGrp="1"/>
          </p:cNvSpPr>
          <p:nvPr>
            <p:ph type="body" sz="quarter" idx="10" hasCustomPrompt="1"/>
          </p:nvPr>
        </p:nvSpPr>
        <p:spPr>
          <a:xfrm>
            <a:off x="384176" y="295277"/>
            <a:ext cx="3587750" cy="438150"/>
          </a:xfrm>
        </p:spPr>
        <p:txBody>
          <a:bodyPr anchor="ctr">
            <a:normAutofit/>
          </a:bodyPr>
          <a:lstStyle>
            <a:lvl1pPr marL="0" indent="0">
              <a:buNone/>
              <a:defRPr sz="2000">
                <a:solidFill>
                  <a:schemeClr val="bg1"/>
                </a:solidFill>
                <a:latin typeface="汉仪中秀体简" panose="00020600040101010101" pitchFamily="18" charset="-122"/>
                <a:ea typeface="汉仪中秀体简" panose="00020600040101010101" pitchFamily="18" charset="-122"/>
              </a:defRPr>
            </a:lvl1pPr>
          </a:lstStyle>
          <a:p>
            <a:pPr lvl="0"/>
            <a:r>
              <a:rPr lang="zh-CN" altLang="en-US" dirty="0"/>
              <a:t>点击输入章节标题内容</a:t>
            </a:r>
          </a:p>
        </p:txBody>
      </p:sp>
    </p:spTree>
    <p:extLst>
      <p:ext uri="{BB962C8B-B14F-4D97-AF65-F5344CB8AC3E}">
        <p14:creationId xmlns:p14="http://schemas.microsoft.com/office/powerpoint/2010/main" xmlns="" val="406305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234" name="组合 233"/>
          <p:cNvGrpSpPr/>
          <p:nvPr/>
        </p:nvGrpSpPr>
        <p:grpSpPr>
          <a:xfrm>
            <a:off x="0" y="0"/>
            <a:ext cx="12192000" cy="6858000"/>
            <a:chOff x="0" y="0"/>
            <a:chExt cx="12192000" cy="6858000"/>
          </a:xfrm>
        </p:grpSpPr>
        <p:sp>
          <p:nvSpPr>
            <p:cNvPr id="235" name="矩形 234"/>
            <p:cNvSpPr/>
            <p:nvPr/>
          </p:nvSpPr>
          <p:spPr>
            <a:xfrm>
              <a:off x="0"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p:cNvSpPr/>
            <p:nvPr/>
          </p:nvSpPr>
          <p:spPr>
            <a:xfrm>
              <a:off x="451556"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p:cNvSpPr/>
            <p:nvPr/>
          </p:nvSpPr>
          <p:spPr>
            <a:xfrm>
              <a:off x="903111"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矩形 237"/>
            <p:cNvSpPr/>
            <p:nvPr/>
          </p:nvSpPr>
          <p:spPr>
            <a:xfrm>
              <a:off x="1354667"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p:cNvSpPr/>
            <p:nvPr/>
          </p:nvSpPr>
          <p:spPr>
            <a:xfrm>
              <a:off x="1806222"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p:cNvSpPr/>
            <p:nvPr/>
          </p:nvSpPr>
          <p:spPr>
            <a:xfrm>
              <a:off x="2257778"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p:cNvSpPr/>
            <p:nvPr/>
          </p:nvSpPr>
          <p:spPr>
            <a:xfrm>
              <a:off x="2709334"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p:cNvSpPr/>
            <p:nvPr/>
          </p:nvSpPr>
          <p:spPr>
            <a:xfrm>
              <a:off x="3160890"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矩形 242"/>
            <p:cNvSpPr/>
            <p:nvPr/>
          </p:nvSpPr>
          <p:spPr>
            <a:xfrm>
              <a:off x="3612445"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矩形 243"/>
            <p:cNvSpPr/>
            <p:nvPr/>
          </p:nvSpPr>
          <p:spPr>
            <a:xfrm>
              <a:off x="4064001"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矩形 244"/>
            <p:cNvSpPr/>
            <p:nvPr/>
          </p:nvSpPr>
          <p:spPr>
            <a:xfrm>
              <a:off x="4515557"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p:cNvSpPr/>
            <p:nvPr/>
          </p:nvSpPr>
          <p:spPr>
            <a:xfrm>
              <a:off x="4967112"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p:cNvSpPr/>
            <p:nvPr/>
          </p:nvSpPr>
          <p:spPr>
            <a:xfrm>
              <a:off x="5418667"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矩形 247"/>
            <p:cNvSpPr/>
            <p:nvPr/>
          </p:nvSpPr>
          <p:spPr>
            <a:xfrm>
              <a:off x="5870223"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矩形 248"/>
            <p:cNvSpPr/>
            <p:nvPr/>
          </p:nvSpPr>
          <p:spPr>
            <a:xfrm>
              <a:off x="6321778"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矩形 249"/>
            <p:cNvSpPr/>
            <p:nvPr/>
          </p:nvSpPr>
          <p:spPr>
            <a:xfrm>
              <a:off x="6773334"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p:cNvSpPr/>
            <p:nvPr/>
          </p:nvSpPr>
          <p:spPr>
            <a:xfrm>
              <a:off x="7224889"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矩形 251"/>
            <p:cNvSpPr/>
            <p:nvPr/>
          </p:nvSpPr>
          <p:spPr>
            <a:xfrm>
              <a:off x="7676445"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p:cNvSpPr/>
            <p:nvPr/>
          </p:nvSpPr>
          <p:spPr>
            <a:xfrm>
              <a:off x="8128001"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矩形 253"/>
            <p:cNvSpPr/>
            <p:nvPr/>
          </p:nvSpPr>
          <p:spPr>
            <a:xfrm>
              <a:off x="8579557"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矩形 254"/>
            <p:cNvSpPr/>
            <p:nvPr/>
          </p:nvSpPr>
          <p:spPr>
            <a:xfrm>
              <a:off x="9031112"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p:cNvSpPr/>
            <p:nvPr/>
          </p:nvSpPr>
          <p:spPr>
            <a:xfrm>
              <a:off x="9482668"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p:cNvSpPr/>
            <p:nvPr/>
          </p:nvSpPr>
          <p:spPr>
            <a:xfrm>
              <a:off x="9934224"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p:cNvSpPr/>
            <p:nvPr/>
          </p:nvSpPr>
          <p:spPr>
            <a:xfrm>
              <a:off x="10385779"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p:cNvSpPr/>
            <p:nvPr/>
          </p:nvSpPr>
          <p:spPr>
            <a:xfrm>
              <a:off x="10837333"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p:cNvSpPr/>
            <p:nvPr/>
          </p:nvSpPr>
          <p:spPr>
            <a:xfrm>
              <a:off x="11288889" y="0"/>
              <a:ext cx="451556" cy="504952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矩形 260"/>
            <p:cNvSpPr/>
            <p:nvPr/>
          </p:nvSpPr>
          <p:spPr>
            <a:xfrm>
              <a:off x="11740444" y="0"/>
              <a:ext cx="451556" cy="5049520"/>
            </a:xfrm>
            <a:prstGeom prst="rect">
              <a:avLst/>
            </a:prstGeom>
            <a:solidFill>
              <a:srgbClr val="82B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2" name="图片 261"/>
            <p:cNvPicPr>
              <a:picLocks noChangeAspect="1"/>
            </p:cNvPicPr>
            <p:nvPr/>
          </p:nvPicPr>
          <p:blipFill rotWithShape="1">
            <a:blip r:embed="rId2" cstate="print">
              <a:extLst>
                <a:ext uri="{28A0092B-C50C-407E-A947-70E740481C1C}">
                  <a14:useLocalDpi xmlns:a14="http://schemas.microsoft.com/office/drawing/2010/main" xmlns="" val="0"/>
                </a:ext>
              </a:extLst>
            </a:blip>
            <a:srcRect t="17895"/>
            <a:stretch/>
          </p:blipFill>
          <p:spPr>
            <a:xfrm>
              <a:off x="0" y="5049520"/>
              <a:ext cx="12192000" cy="1808480"/>
            </a:xfrm>
            <a:prstGeom prst="rect">
              <a:avLst/>
            </a:prstGeom>
          </p:spPr>
        </p:pic>
      </p:grpSp>
      <p:grpSp>
        <p:nvGrpSpPr>
          <p:cNvPr id="263" name="组合 262"/>
          <p:cNvGrpSpPr/>
          <p:nvPr/>
        </p:nvGrpSpPr>
        <p:grpSpPr>
          <a:xfrm>
            <a:off x="786492" y="1251473"/>
            <a:ext cx="3298825" cy="5711825"/>
            <a:chOff x="1087438" y="1158875"/>
            <a:chExt cx="3298825" cy="5711825"/>
          </a:xfrm>
        </p:grpSpPr>
        <p:sp>
          <p:nvSpPr>
            <p:cNvPr id="264" name="Freeform 21"/>
            <p:cNvSpPr>
              <a:spLocks/>
            </p:cNvSpPr>
            <p:nvPr/>
          </p:nvSpPr>
          <p:spPr bwMode="auto">
            <a:xfrm>
              <a:off x="3386138" y="1785938"/>
              <a:ext cx="858838" cy="684213"/>
            </a:xfrm>
            <a:custGeom>
              <a:avLst/>
              <a:gdLst>
                <a:gd name="T0" fmla="*/ 738 w 950"/>
                <a:gd name="T1" fmla="*/ 172 h 759"/>
                <a:gd name="T2" fmla="*/ 271 w 950"/>
                <a:gd name="T3" fmla="*/ 138 h 759"/>
                <a:gd name="T4" fmla="*/ 96 w 950"/>
                <a:gd name="T5" fmla="*/ 0 h 759"/>
                <a:gd name="T6" fmla="*/ 0 w 950"/>
                <a:gd name="T7" fmla="*/ 122 h 759"/>
                <a:gd name="T8" fmla="*/ 152 w 950"/>
                <a:gd name="T9" fmla="*/ 241 h 759"/>
                <a:gd name="T10" fmla="*/ 233 w 950"/>
                <a:gd name="T11" fmla="*/ 306 h 759"/>
                <a:gd name="T12" fmla="*/ 807 w 950"/>
                <a:gd name="T13" fmla="*/ 759 h 759"/>
                <a:gd name="T14" fmla="*/ 738 w 950"/>
                <a:gd name="T15" fmla="*/ 172 h 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759">
                  <a:moveTo>
                    <a:pt x="738" y="172"/>
                  </a:moveTo>
                  <a:cubicBezTo>
                    <a:pt x="600" y="63"/>
                    <a:pt x="415" y="56"/>
                    <a:pt x="271" y="138"/>
                  </a:cubicBezTo>
                  <a:cubicBezTo>
                    <a:pt x="96" y="0"/>
                    <a:pt x="96" y="0"/>
                    <a:pt x="96" y="0"/>
                  </a:cubicBezTo>
                  <a:cubicBezTo>
                    <a:pt x="0" y="122"/>
                    <a:pt x="0" y="122"/>
                    <a:pt x="0" y="122"/>
                  </a:cubicBezTo>
                  <a:cubicBezTo>
                    <a:pt x="152" y="241"/>
                    <a:pt x="152" y="241"/>
                    <a:pt x="152" y="241"/>
                  </a:cubicBezTo>
                  <a:cubicBezTo>
                    <a:pt x="233" y="306"/>
                    <a:pt x="233" y="306"/>
                    <a:pt x="233" y="306"/>
                  </a:cubicBezTo>
                  <a:cubicBezTo>
                    <a:pt x="807" y="759"/>
                    <a:pt x="807" y="759"/>
                    <a:pt x="807" y="759"/>
                  </a:cubicBezTo>
                  <a:cubicBezTo>
                    <a:pt x="950" y="578"/>
                    <a:pt x="919" y="315"/>
                    <a:pt x="738" y="172"/>
                  </a:cubicBezTo>
                  <a:close/>
                </a:path>
              </a:pathLst>
            </a:custGeom>
            <a:solidFill>
              <a:srgbClr val="FBCF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22"/>
            <p:cNvSpPr>
              <a:spLocks/>
            </p:cNvSpPr>
            <p:nvPr/>
          </p:nvSpPr>
          <p:spPr bwMode="auto">
            <a:xfrm>
              <a:off x="3297238" y="1895475"/>
              <a:ext cx="819150" cy="765175"/>
            </a:xfrm>
            <a:custGeom>
              <a:avLst/>
              <a:gdLst>
                <a:gd name="T0" fmla="*/ 906 w 906"/>
                <a:gd name="T1" fmla="*/ 637 h 848"/>
                <a:gd name="T2" fmla="*/ 332 w 906"/>
                <a:gd name="T3" fmla="*/ 184 h 848"/>
                <a:gd name="T4" fmla="*/ 251 w 906"/>
                <a:gd name="T5" fmla="*/ 119 h 848"/>
                <a:gd name="T6" fmla="*/ 99 w 906"/>
                <a:gd name="T7" fmla="*/ 0 h 848"/>
                <a:gd name="T8" fmla="*/ 0 w 906"/>
                <a:gd name="T9" fmla="*/ 125 h 848"/>
                <a:gd name="T10" fmla="*/ 177 w 906"/>
                <a:gd name="T11" fmla="*/ 264 h 848"/>
                <a:gd name="T12" fmla="*/ 320 w 906"/>
                <a:gd name="T13" fmla="*/ 705 h 848"/>
                <a:gd name="T14" fmla="*/ 906 w 906"/>
                <a:gd name="T15" fmla="*/ 637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6" h="848">
                  <a:moveTo>
                    <a:pt x="906" y="637"/>
                  </a:moveTo>
                  <a:cubicBezTo>
                    <a:pt x="332" y="184"/>
                    <a:pt x="332" y="184"/>
                    <a:pt x="332" y="184"/>
                  </a:cubicBezTo>
                  <a:cubicBezTo>
                    <a:pt x="251" y="119"/>
                    <a:pt x="251" y="119"/>
                    <a:pt x="251" y="119"/>
                  </a:cubicBezTo>
                  <a:cubicBezTo>
                    <a:pt x="99" y="0"/>
                    <a:pt x="99" y="0"/>
                    <a:pt x="99" y="0"/>
                  </a:cubicBezTo>
                  <a:cubicBezTo>
                    <a:pt x="0" y="125"/>
                    <a:pt x="0" y="125"/>
                    <a:pt x="0" y="125"/>
                  </a:cubicBezTo>
                  <a:cubicBezTo>
                    <a:pt x="177" y="264"/>
                    <a:pt x="177" y="264"/>
                    <a:pt x="177" y="264"/>
                  </a:cubicBezTo>
                  <a:cubicBezTo>
                    <a:pt x="132" y="422"/>
                    <a:pt x="183" y="598"/>
                    <a:pt x="320" y="705"/>
                  </a:cubicBezTo>
                  <a:cubicBezTo>
                    <a:pt x="500" y="848"/>
                    <a:pt x="763" y="817"/>
                    <a:pt x="906" y="637"/>
                  </a:cubicBezTo>
                  <a:close/>
                </a:path>
              </a:pathLst>
            </a:custGeom>
            <a:solidFill>
              <a:srgbClr val="E1B9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23"/>
            <p:cNvSpPr>
              <a:spLocks/>
            </p:cNvSpPr>
            <p:nvPr/>
          </p:nvSpPr>
          <p:spPr bwMode="auto">
            <a:xfrm>
              <a:off x="3201988" y="1746250"/>
              <a:ext cx="58738" cy="58738"/>
            </a:xfrm>
            <a:custGeom>
              <a:avLst/>
              <a:gdLst>
                <a:gd name="T0" fmla="*/ 15 w 66"/>
                <a:gd name="T1" fmla="*/ 56 h 66"/>
                <a:gd name="T2" fmla="*/ 10 w 66"/>
                <a:gd name="T3" fmla="*/ 15 h 66"/>
                <a:gd name="T4" fmla="*/ 51 w 66"/>
                <a:gd name="T5" fmla="*/ 10 h 66"/>
                <a:gd name="T6" fmla="*/ 56 w 66"/>
                <a:gd name="T7" fmla="*/ 51 h 66"/>
                <a:gd name="T8" fmla="*/ 15 w 66"/>
                <a:gd name="T9" fmla="*/ 56 h 66"/>
              </a:gdLst>
              <a:ahLst/>
              <a:cxnLst>
                <a:cxn ang="0">
                  <a:pos x="T0" y="T1"/>
                </a:cxn>
                <a:cxn ang="0">
                  <a:pos x="T2" y="T3"/>
                </a:cxn>
                <a:cxn ang="0">
                  <a:pos x="T4" y="T5"/>
                </a:cxn>
                <a:cxn ang="0">
                  <a:pos x="T6" y="T7"/>
                </a:cxn>
                <a:cxn ang="0">
                  <a:pos x="T8" y="T9"/>
                </a:cxn>
              </a:cxnLst>
              <a:rect l="0" t="0" r="r" b="b"/>
              <a:pathLst>
                <a:path w="66" h="66">
                  <a:moveTo>
                    <a:pt x="15" y="56"/>
                  </a:moveTo>
                  <a:cubicBezTo>
                    <a:pt x="2" y="46"/>
                    <a:pt x="0" y="27"/>
                    <a:pt x="10" y="15"/>
                  </a:cubicBezTo>
                  <a:cubicBezTo>
                    <a:pt x="20" y="2"/>
                    <a:pt x="39" y="0"/>
                    <a:pt x="51" y="10"/>
                  </a:cubicBezTo>
                  <a:cubicBezTo>
                    <a:pt x="64" y="20"/>
                    <a:pt x="66" y="38"/>
                    <a:pt x="56" y="51"/>
                  </a:cubicBezTo>
                  <a:cubicBezTo>
                    <a:pt x="46" y="64"/>
                    <a:pt x="28" y="66"/>
                    <a:pt x="15" y="56"/>
                  </a:cubicBezTo>
                  <a:close/>
                </a:path>
              </a:pathLst>
            </a:custGeom>
            <a:solidFill>
              <a:srgbClr val="EDE6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24"/>
            <p:cNvSpPr>
              <a:spLocks/>
            </p:cNvSpPr>
            <p:nvPr/>
          </p:nvSpPr>
          <p:spPr bwMode="auto">
            <a:xfrm>
              <a:off x="3175000" y="1689100"/>
              <a:ext cx="220663" cy="266700"/>
            </a:xfrm>
            <a:custGeom>
              <a:avLst/>
              <a:gdLst>
                <a:gd name="T0" fmla="*/ 62 w 244"/>
                <a:gd name="T1" fmla="*/ 95 h 294"/>
                <a:gd name="T2" fmla="*/ 12 w 244"/>
                <a:gd name="T3" fmla="*/ 294 h 294"/>
                <a:gd name="T4" fmla="*/ 244 w 244"/>
                <a:gd name="T5" fmla="*/ 0 h 294"/>
                <a:gd name="T6" fmla="*/ 62 w 244"/>
                <a:gd name="T7" fmla="*/ 95 h 294"/>
              </a:gdLst>
              <a:ahLst/>
              <a:cxnLst>
                <a:cxn ang="0">
                  <a:pos x="T0" y="T1"/>
                </a:cxn>
                <a:cxn ang="0">
                  <a:pos x="T2" y="T3"/>
                </a:cxn>
                <a:cxn ang="0">
                  <a:pos x="T4" y="T5"/>
                </a:cxn>
                <a:cxn ang="0">
                  <a:pos x="T6" y="T7"/>
                </a:cxn>
              </a:cxnLst>
              <a:rect l="0" t="0" r="r" b="b"/>
              <a:pathLst>
                <a:path w="244" h="294">
                  <a:moveTo>
                    <a:pt x="62" y="95"/>
                  </a:moveTo>
                  <a:cubicBezTo>
                    <a:pt x="16" y="153"/>
                    <a:pt x="0" y="226"/>
                    <a:pt x="12" y="294"/>
                  </a:cubicBezTo>
                  <a:cubicBezTo>
                    <a:pt x="244" y="0"/>
                    <a:pt x="244" y="0"/>
                    <a:pt x="244" y="0"/>
                  </a:cubicBezTo>
                  <a:cubicBezTo>
                    <a:pt x="175" y="4"/>
                    <a:pt x="108" y="36"/>
                    <a:pt x="62" y="95"/>
                  </a:cubicBezTo>
                  <a:close/>
                </a:path>
              </a:pathLst>
            </a:custGeom>
            <a:solidFill>
              <a:srgbClr val="FFF9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25"/>
            <p:cNvSpPr>
              <a:spLocks/>
            </p:cNvSpPr>
            <p:nvPr/>
          </p:nvSpPr>
          <p:spPr bwMode="auto">
            <a:xfrm>
              <a:off x="3959225" y="2319338"/>
              <a:ext cx="169863" cy="195263"/>
            </a:xfrm>
            <a:custGeom>
              <a:avLst/>
              <a:gdLst>
                <a:gd name="T0" fmla="*/ 23 w 188"/>
                <a:gd name="T1" fmla="*/ 197 h 216"/>
                <a:gd name="T2" fmla="*/ 52 w 188"/>
                <a:gd name="T3" fmla="*/ 74 h 216"/>
                <a:gd name="T4" fmla="*/ 165 w 188"/>
                <a:gd name="T5" fmla="*/ 18 h 216"/>
                <a:gd name="T6" fmla="*/ 136 w 188"/>
                <a:gd name="T7" fmla="*/ 141 h 216"/>
                <a:gd name="T8" fmla="*/ 23 w 188"/>
                <a:gd name="T9" fmla="*/ 197 h 216"/>
              </a:gdLst>
              <a:ahLst/>
              <a:cxnLst>
                <a:cxn ang="0">
                  <a:pos x="T0" y="T1"/>
                </a:cxn>
                <a:cxn ang="0">
                  <a:pos x="T2" y="T3"/>
                </a:cxn>
                <a:cxn ang="0">
                  <a:pos x="T4" y="T5"/>
                </a:cxn>
                <a:cxn ang="0">
                  <a:pos x="T6" y="T7"/>
                </a:cxn>
                <a:cxn ang="0">
                  <a:pos x="T8" y="T9"/>
                </a:cxn>
              </a:cxnLst>
              <a:rect l="0" t="0" r="r" b="b"/>
              <a:pathLst>
                <a:path w="188" h="216">
                  <a:moveTo>
                    <a:pt x="23" y="197"/>
                  </a:moveTo>
                  <a:cubicBezTo>
                    <a:pt x="0" y="179"/>
                    <a:pt x="13" y="124"/>
                    <a:pt x="52" y="74"/>
                  </a:cubicBezTo>
                  <a:cubicBezTo>
                    <a:pt x="91" y="25"/>
                    <a:pt x="142" y="0"/>
                    <a:pt x="165" y="18"/>
                  </a:cubicBezTo>
                  <a:cubicBezTo>
                    <a:pt x="188" y="36"/>
                    <a:pt x="175" y="91"/>
                    <a:pt x="136" y="141"/>
                  </a:cubicBezTo>
                  <a:cubicBezTo>
                    <a:pt x="97" y="190"/>
                    <a:pt x="46" y="216"/>
                    <a:pt x="23" y="197"/>
                  </a:cubicBezTo>
                  <a:close/>
                </a:path>
              </a:pathLst>
            </a:custGeom>
            <a:solidFill>
              <a:srgbClr val="FFF9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26"/>
            <p:cNvSpPr>
              <a:spLocks/>
            </p:cNvSpPr>
            <p:nvPr/>
          </p:nvSpPr>
          <p:spPr bwMode="auto">
            <a:xfrm>
              <a:off x="4095750" y="2184400"/>
              <a:ext cx="53975" cy="107950"/>
            </a:xfrm>
            <a:custGeom>
              <a:avLst/>
              <a:gdLst>
                <a:gd name="T0" fmla="*/ 25 w 61"/>
                <a:gd name="T1" fmla="*/ 118 h 120"/>
                <a:gd name="T2" fmla="*/ 3 w 61"/>
                <a:gd name="T3" fmla="*/ 57 h 120"/>
                <a:gd name="T4" fmla="*/ 36 w 61"/>
                <a:gd name="T5" fmla="*/ 1 h 120"/>
                <a:gd name="T6" fmla="*/ 58 w 61"/>
                <a:gd name="T7" fmla="*/ 62 h 120"/>
                <a:gd name="T8" fmla="*/ 25 w 61"/>
                <a:gd name="T9" fmla="*/ 118 h 120"/>
              </a:gdLst>
              <a:ahLst/>
              <a:cxnLst>
                <a:cxn ang="0">
                  <a:pos x="T0" y="T1"/>
                </a:cxn>
                <a:cxn ang="0">
                  <a:pos x="T2" y="T3"/>
                </a:cxn>
                <a:cxn ang="0">
                  <a:pos x="T4" y="T5"/>
                </a:cxn>
                <a:cxn ang="0">
                  <a:pos x="T6" y="T7"/>
                </a:cxn>
                <a:cxn ang="0">
                  <a:pos x="T8" y="T9"/>
                </a:cxn>
              </a:cxnLst>
              <a:rect l="0" t="0" r="r" b="b"/>
              <a:pathLst>
                <a:path w="61" h="120">
                  <a:moveTo>
                    <a:pt x="25" y="118"/>
                  </a:moveTo>
                  <a:cubicBezTo>
                    <a:pt x="10" y="117"/>
                    <a:pt x="0" y="89"/>
                    <a:pt x="3" y="57"/>
                  </a:cubicBezTo>
                  <a:cubicBezTo>
                    <a:pt x="6" y="25"/>
                    <a:pt x="21" y="0"/>
                    <a:pt x="36" y="1"/>
                  </a:cubicBezTo>
                  <a:cubicBezTo>
                    <a:pt x="51" y="3"/>
                    <a:pt x="61" y="30"/>
                    <a:pt x="58" y="62"/>
                  </a:cubicBezTo>
                  <a:cubicBezTo>
                    <a:pt x="55" y="95"/>
                    <a:pt x="40" y="120"/>
                    <a:pt x="25" y="118"/>
                  </a:cubicBezTo>
                  <a:close/>
                </a:path>
              </a:pathLst>
            </a:custGeom>
            <a:solidFill>
              <a:srgbClr val="FFF9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27"/>
            <p:cNvSpPr>
              <a:spLocks noEditPoints="1"/>
            </p:cNvSpPr>
            <p:nvPr/>
          </p:nvSpPr>
          <p:spPr bwMode="auto">
            <a:xfrm>
              <a:off x="3700463" y="2144713"/>
              <a:ext cx="300038" cy="276225"/>
            </a:xfrm>
            <a:custGeom>
              <a:avLst/>
              <a:gdLst>
                <a:gd name="T0" fmla="*/ 0 w 331"/>
                <a:gd name="T1" fmla="*/ 0 h 306"/>
                <a:gd name="T2" fmla="*/ 246 w 331"/>
                <a:gd name="T3" fmla="*/ 12 h 306"/>
                <a:gd name="T4" fmla="*/ 321 w 331"/>
                <a:gd name="T5" fmla="*/ 45 h 306"/>
                <a:gd name="T6" fmla="*/ 325 w 331"/>
                <a:gd name="T7" fmla="*/ 92 h 306"/>
                <a:gd name="T8" fmla="*/ 281 w 331"/>
                <a:gd name="T9" fmla="*/ 125 h 306"/>
                <a:gd name="T10" fmla="*/ 260 w 331"/>
                <a:gd name="T11" fmla="*/ 205 h 306"/>
                <a:gd name="T12" fmla="*/ 187 w 331"/>
                <a:gd name="T13" fmla="*/ 244 h 306"/>
                <a:gd name="T14" fmla="*/ 165 w 331"/>
                <a:gd name="T15" fmla="*/ 294 h 306"/>
                <a:gd name="T16" fmla="*/ 119 w 331"/>
                <a:gd name="T17" fmla="*/ 301 h 306"/>
                <a:gd name="T18" fmla="*/ 69 w 331"/>
                <a:gd name="T19" fmla="*/ 236 h 306"/>
                <a:gd name="T20" fmla="*/ 0 w 331"/>
                <a:gd name="T21" fmla="*/ 0 h 306"/>
                <a:gd name="T22" fmla="*/ 308 w 331"/>
                <a:gd name="T23" fmla="*/ 99 h 306"/>
                <a:gd name="T24" fmla="*/ 313 w 331"/>
                <a:gd name="T25" fmla="*/ 88 h 306"/>
                <a:gd name="T26" fmla="*/ 311 w 331"/>
                <a:gd name="T27" fmla="*/ 52 h 306"/>
                <a:gd name="T28" fmla="*/ 246 w 331"/>
                <a:gd name="T29" fmla="*/ 24 h 306"/>
                <a:gd name="T30" fmla="*/ 17 w 331"/>
                <a:gd name="T31" fmla="*/ 12 h 306"/>
                <a:gd name="T32" fmla="*/ 81 w 331"/>
                <a:gd name="T33" fmla="*/ 233 h 306"/>
                <a:gd name="T34" fmla="*/ 123 w 331"/>
                <a:gd name="T35" fmla="*/ 289 h 306"/>
                <a:gd name="T36" fmla="*/ 159 w 331"/>
                <a:gd name="T37" fmla="*/ 284 h 306"/>
                <a:gd name="T38" fmla="*/ 168 w 331"/>
                <a:gd name="T39" fmla="*/ 275 h 306"/>
                <a:gd name="T40" fmla="*/ 175 w 331"/>
                <a:gd name="T41" fmla="*/ 242 h 306"/>
                <a:gd name="T42" fmla="*/ 108 w 331"/>
                <a:gd name="T43" fmla="*/ 185 h 306"/>
                <a:gd name="T44" fmla="*/ 109 w 331"/>
                <a:gd name="T45" fmla="*/ 161 h 306"/>
                <a:gd name="T46" fmla="*/ 113 w 331"/>
                <a:gd name="T47" fmla="*/ 158 h 306"/>
                <a:gd name="T48" fmla="*/ 131 w 331"/>
                <a:gd name="T49" fmla="*/ 158 h 306"/>
                <a:gd name="T50" fmla="*/ 185 w 331"/>
                <a:gd name="T51" fmla="*/ 231 h 306"/>
                <a:gd name="T52" fmla="*/ 251 w 331"/>
                <a:gd name="T53" fmla="*/ 197 h 306"/>
                <a:gd name="T54" fmla="*/ 269 w 331"/>
                <a:gd name="T55" fmla="*/ 125 h 306"/>
                <a:gd name="T56" fmla="*/ 184 w 331"/>
                <a:gd name="T57" fmla="*/ 90 h 306"/>
                <a:gd name="T58" fmla="*/ 180 w 331"/>
                <a:gd name="T59" fmla="*/ 72 h 306"/>
                <a:gd name="T60" fmla="*/ 183 w 331"/>
                <a:gd name="T61" fmla="*/ 68 h 306"/>
                <a:gd name="T62" fmla="*/ 206 w 331"/>
                <a:gd name="T63" fmla="*/ 62 h 306"/>
                <a:gd name="T64" fmla="*/ 276 w 331"/>
                <a:gd name="T65" fmla="*/ 113 h 306"/>
                <a:gd name="T66" fmla="*/ 308 w 331"/>
                <a:gd name="T67" fmla="*/ 99 h 306"/>
                <a:gd name="T68" fmla="*/ 172 w 331"/>
                <a:gd name="T69" fmla="*/ 228 h 306"/>
                <a:gd name="T70" fmla="*/ 127 w 331"/>
                <a:gd name="T71" fmla="*/ 169 h 306"/>
                <a:gd name="T72" fmla="*/ 119 w 331"/>
                <a:gd name="T73" fmla="*/ 168 h 306"/>
                <a:gd name="T74" fmla="*/ 118 w 331"/>
                <a:gd name="T75" fmla="*/ 169 h 306"/>
                <a:gd name="T76" fmla="*/ 120 w 331"/>
                <a:gd name="T77" fmla="*/ 181 h 306"/>
                <a:gd name="T78" fmla="*/ 172 w 331"/>
                <a:gd name="T79" fmla="*/ 228 h 306"/>
                <a:gd name="T80" fmla="*/ 263 w 331"/>
                <a:gd name="T81" fmla="*/ 113 h 306"/>
                <a:gd name="T82" fmla="*/ 204 w 331"/>
                <a:gd name="T83" fmla="*/ 73 h 306"/>
                <a:gd name="T84" fmla="*/ 192 w 331"/>
                <a:gd name="T85" fmla="*/ 75 h 306"/>
                <a:gd name="T86" fmla="*/ 192 w 331"/>
                <a:gd name="T87" fmla="*/ 76 h 306"/>
                <a:gd name="T88" fmla="*/ 194 w 331"/>
                <a:gd name="T89" fmla="*/ 83 h 306"/>
                <a:gd name="T90" fmla="*/ 263 w 331"/>
                <a:gd name="T91" fmla="*/ 11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306">
                  <a:moveTo>
                    <a:pt x="0" y="0"/>
                  </a:moveTo>
                  <a:cubicBezTo>
                    <a:pt x="246" y="12"/>
                    <a:pt x="246" y="12"/>
                    <a:pt x="246" y="12"/>
                  </a:cubicBezTo>
                  <a:cubicBezTo>
                    <a:pt x="249" y="12"/>
                    <a:pt x="301" y="15"/>
                    <a:pt x="321" y="45"/>
                  </a:cubicBezTo>
                  <a:cubicBezTo>
                    <a:pt x="329" y="58"/>
                    <a:pt x="331" y="74"/>
                    <a:pt x="325" y="92"/>
                  </a:cubicBezTo>
                  <a:cubicBezTo>
                    <a:pt x="319" y="110"/>
                    <a:pt x="303" y="122"/>
                    <a:pt x="281" y="125"/>
                  </a:cubicBezTo>
                  <a:cubicBezTo>
                    <a:pt x="287" y="144"/>
                    <a:pt x="286" y="172"/>
                    <a:pt x="260" y="205"/>
                  </a:cubicBezTo>
                  <a:cubicBezTo>
                    <a:pt x="234" y="238"/>
                    <a:pt x="207" y="245"/>
                    <a:pt x="187" y="244"/>
                  </a:cubicBezTo>
                  <a:cubicBezTo>
                    <a:pt x="190" y="266"/>
                    <a:pt x="182" y="283"/>
                    <a:pt x="165" y="294"/>
                  </a:cubicBezTo>
                  <a:cubicBezTo>
                    <a:pt x="149" y="304"/>
                    <a:pt x="133" y="306"/>
                    <a:pt x="119" y="301"/>
                  </a:cubicBezTo>
                  <a:cubicBezTo>
                    <a:pt x="85" y="288"/>
                    <a:pt x="70" y="238"/>
                    <a:pt x="69" y="236"/>
                  </a:cubicBezTo>
                  <a:lnTo>
                    <a:pt x="0" y="0"/>
                  </a:lnTo>
                  <a:close/>
                  <a:moveTo>
                    <a:pt x="308" y="99"/>
                  </a:moveTo>
                  <a:cubicBezTo>
                    <a:pt x="310" y="96"/>
                    <a:pt x="312" y="92"/>
                    <a:pt x="313" y="88"/>
                  </a:cubicBezTo>
                  <a:cubicBezTo>
                    <a:pt x="318" y="73"/>
                    <a:pt x="317" y="62"/>
                    <a:pt x="311" y="52"/>
                  </a:cubicBezTo>
                  <a:cubicBezTo>
                    <a:pt x="294" y="27"/>
                    <a:pt x="246" y="24"/>
                    <a:pt x="246" y="24"/>
                  </a:cubicBezTo>
                  <a:cubicBezTo>
                    <a:pt x="17" y="12"/>
                    <a:pt x="17" y="12"/>
                    <a:pt x="17" y="12"/>
                  </a:cubicBezTo>
                  <a:cubicBezTo>
                    <a:pt x="81" y="233"/>
                    <a:pt x="81" y="233"/>
                    <a:pt x="81" y="233"/>
                  </a:cubicBezTo>
                  <a:cubicBezTo>
                    <a:pt x="81" y="233"/>
                    <a:pt x="95" y="279"/>
                    <a:pt x="123" y="289"/>
                  </a:cubicBezTo>
                  <a:cubicBezTo>
                    <a:pt x="134" y="294"/>
                    <a:pt x="146" y="292"/>
                    <a:pt x="159" y="284"/>
                  </a:cubicBezTo>
                  <a:cubicBezTo>
                    <a:pt x="163" y="281"/>
                    <a:pt x="166" y="279"/>
                    <a:pt x="168" y="275"/>
                  </a:cubicBezTo>
                  <a:cubicBezTo>
                    <a:pt x="176" y="265"/>
                    <a:pt x="176" y="252"/>
                    <a:pt x="175" y="242"/>
                  </a:cubicBezTo>
                  <a:cubicBezTo>
                    <a:pt x="144" y="235"/>
                    <a:pt x="117" y="208"/>
                    <a:pt x="108" y="185"/>
                  </a:cubicBezTo>
                  <a:cubicBezTo>
                    <a:pt x="104" y="175"/>
                    <a:pt x="105" y="167"/>
                    <a:pt x="109" y="161"/>
                  </a:cubicBezTo>
                  <a:cubicBezTo>
                    <a:pt x="110" y="160"/>
                    <a:pt x="111" y="159"/>
                    <a:pt x="113" y="158"/>
                  </a:cubicBezTo>
                  <a:cubicBezTo>
                    <a:pt x="116" y="156"/>
                    <a:pt x="122" y="154"/>
                    <a:pt x="131" y="158"/>
                  </a:cubicBezTo>
                  <a:cubicBezTo>
                    <a:pt x="150" y="166"/>
                    <a:pt x="177" y="198"/>
                    <a:pt x="185" y="231"/>
                  </a:cubicBezTo>
                  <a:cubicBezTo>
                    <a:pt x="209" y="234"/>
                    <a:pt x="231" y="223"/>
                    <a:pt x="251" y="197"/>
                  </a:cubicBezTo>
                  <a:cubicBezTo>
                    <a:pt x="271" y="172"/>
                    <a:pt x="277" y="148"/>
                    <a:pt x="269" y="125"/>
                  </a:cubicBezTo>
                  <a:cubicBezTo>
                    <a:pt x="234" y="125"/>
                    <a:pt x="197" y="107"/>
                    <a:pt x="184" y="90"/>
                  </a:cubicBezTo>
                  <a:cubicBezTo>
                    <a:pt x="179" y="82"/>
                    <a:pt x="179" y="76"/>
                    <a:pt x="180" y="72"/>
                  </a:cubicBezTo>
                  <a:cubicBezTo>
                    <a:pt x="181" y="70"/>
                    <a:pt x="182" y="69"/>
                    <a:pt x="183" y="68"/>
                  </a:cubicBezTo>
                  <a:cubicBezTo>
                    <a:pt x="187" y="62"/>
                    <a:pt x="195" y="60"/>
                    <a:pt x="206" y="62"/>
                  </a:cubicBezTo>
                  <a:cubicBezTo>
                    <a:pt x="230" y="65"/>
                    <a:pt x="262" y="85"/>
                    <a:pt x="276" y="113"/>
                  </a:cubicBezTo>
                  <a:cubicBezTo>
                    <a:pt x="287" y="112"/>
                    <a:pt x="300" y="109"/>
                    <a:pt x="308" y="99"/>
                  </a:cubicBezTo>
                  <a:close/>
                  <a:moveTo>
                    <a:pt x="172" y="228"/>
                  </a:moveTo>
                  <a:cubicBezTo>
                    <a:pt x="163" y="201"/>
                    <a:pt x="142" y="175"/>
                    <a:pt x="127" y="169"/>
                  </a:cubicBezTo>
                  <a:cubicBezTo>
                    <a:pt x="124" y="168"/>
                    <a:pt x="121" y="167"/>
                    <a:pt x="119" y="168"/>
                  </a:cubicBezTo>
                  <a:cubicBezTo>
                    <a:pt x="119" y="168"/>
                    <a:pt x="119" y="168"/>
                    <a:pt x="118" y="169"/>
                  </a:cubicBezTo>
                  <a:cubicBezTo>
                    <a:pt x="117" y="170"/>
                    <a:pt x="117" y="174"/>
                    <a:pt x="120" y="181"/>
                  </a:cubicBezTo>
                  <a:cubicBezTo>
                    <a:pt x="125" y="196"/>
                    <a:pt x="145" y="220"/>
                    <a:pt x="172" y="228"/>
                  </a:cubicBezTo>
                  <a:close/>
                  <a:moveTo>
                    <a:pt x="263" y="113"/>
                  </a:moveTo>
                  <a:cubicBezTo>
                    <a:pt x="248" y="90"/>
                    <a:pt x="221" y="76"/>
                    <a:pt x="204" y="73"/>
                  </a:cubicBezTo>
                  <a:cubicBezTo>
                    <a:pt x="197" y="72"/>
                    <a:pt x="193" y="74"/>
                    <a:pt x="192" y="75"/>
                  </a:cubicBezTo>
                  <a:cubicBezTo>
                    <a:pt x="192" y="75"/>
                    <a:pt x="192" y="76"/>
                    <a:pt x="192" y="76"/>
                  </a:cubicBezTo>
                  <a:cubicBezTo>
                    <a:pt x="191" y="78"/>
                    <a:pt x="193" y="81"/>
                    <a:pt x="194" y="83"/>
                  </a:cubicBezTo>
                  <a:cubicBezTo>
                    <a:pt x="204" y="96"/>
                    <a:pt x="234" y="111"/>
                    <a:pt x="263" y="113"/>
                  </a:cubicBezTo>
                  <a:close/>
                </a:path>
              </a:pathLst>
            </a:custGeom>
            <a:solidFill>
              <a:srgbClr val="8082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28"/>
            <p:cNvSpPr>
              <a:spLocks/>
            </p:cNvSpPr>
            <p:nvPr/>
          </p:nvSpPr>
          <p:spPr bwMode="auto">
            <a:xfrm>
              <a:off x="3465513" y="1955800"/>
              <a:ext cx="249238" cy="200025"/>
            </a:xfrm>
            <a:custGeom>
              <a:avLst/>
              <a:gdLst>
                <a:gd name="T0" fmla="*/ 3 w 276"/>
                <a:gd name="T1" fmla="*/ 3 h 221"/>
                <a:gd name="T2" fmla="*/ 11 w 276"/>
                <a:gd name="T3" fmla="*/ 2 h 221"/>
                <a:gd name="T4" fmla="*/ 273 w 276"/>
                <a:gd name="T5" fmla="*/ 209 h 221"/>
                <a:gd name="T6" fmla="*/ 274 w 276"/>
                <a:gd name="T7" fmla="*/ 218 h 221"/>
                <a:gd name="T8" fmla="*/ 266 w 276"/>
                <a:gd name="T9" fmla="*/ 219 h 221"/>
                <a:gd name="T10" fmla="*/ 3 w 276"/>
                <a:gd name="T11" fmla="*/ 12 h 221"/>
                <a:gd name="T12" fmla="*/ 3 w 276"/>
                <a:gd name="T13" fmla="*/ 3 h 221"/>
              </a:gdLst>
              <a:ahLst/>
              <a:cxnLst>
                <a:cxn ang="0">
                  <a:pos x="T0" y="T1"/>
                </a:cxn>
                <a:cxn ang="0">
                  <a:pos x="T2" y="T3"/>
                </a:cxn>
                <a:cxn ang="0">
                  <a:pos x="T4" y="T5"/>
                </a:cxn>
                <a:cxn ang="0">
                  <a:pos x="T6" y="T7"/>
                </a:cxn>
                <a:cxn ang="0">
                  <a:pos x="T8" y="T9"/>
                </a:cxn>
                <a:cxn ang="0">
                  <a:pos x="T10" y="T11"/>
                </a:cxn>
                <a:cxn ang="0">
                  <a:pos x="T12" y="T13"/>
                </a:cxn>
              </a:cxnLst>
              <a:rect l="0" t="0" r="r" b="b"/>
              <a:pathLst>
                <a:path w="276" h="221">
                  <a:moveTo>
                    <a:pt x="3" y="3"/>
                  </a:moveTo>
                  <a:cubicBezTo>
                    <a:pt x="5" y="1"/>
                    <a:pt x="8" y="0"/>
                    <a:pt x="11" y="2"/>
                  </a:cubicBezTo>
                  <a:cubicBezTo>
                    <a:pt x="273" y="209"/>
                    <a:pt x="273" y="209"/>
                    <a:pt x="273" y="209"/>
                  </a:cubicBezTo>
                  <a:cubicBezTo>
                    <a:pt x="276" y="211"/>
                    <a:pt x="276" y="215"/>
                    <a:pt x="274" y="218"/>
                  </a:cubicBezTo>
                  <a:cubicBezTo>
                    <a:pt x="272" y="220"/>
                    <a:pt x="268" y="221"/>
                    <a:pt x="266" y="219"/>
                  </a:cubicBezTo>
                  <a:cubicBezTo>
                    <a:pt x="3" y="12"/>
                    <a:pt x="3" y="12"/>
                    <a:pt x="3" y="12"/>
                  </a:cubicBezTo>
                  <a:cubicBezTo>
                    <a:pt x="1" y="10"/>
                    <a:pt x="0" y="6"/>
                    <a:pt x="3" y="3"/>
                  </a:cubicBezTo>
                  <a:close/>
                </a:path>
              </a:pathLst>
            </a:custGeom>
            <a:solidFill>
              <a:srgbClr val="8082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29"/>
            <p:cNvSpPr>
              <a:spLocks/>
            </p:cNvSpPr>
            <p:nvPr/>
          </p:nvSpPr>
          <p:spPr bwMode="auto">
            <a:xfrm>
              <a:off x="3186113" y="1689100"/>
              <a:ext cx="390525" cy="407988"/>
            </a:xfrm>
            <a:custGeom>
              <a:avLst/>
              <a:gdLst>
                <a:gd name="T0" fmla="*/ 0 w 246"/>
                <a:gd name="T1" fmla="*/ 168 h 257"/>
                <a:gd name="T2" fmla="*/ 132 w 246"/>
                <a:gd name="T3" fmla="*/ 0 h 257"/>
                <a:gd name="T4" fmla="*/ 246 w 246"/>
                <a:gd name="T5" fmla="*/ 90 h 257"/>
                <a:gd name="T6" fmla="*/ 114 w 246"/>
                <a:gd name="T7" fmla="*/ 257 h 257"/>
                <a:gd name="T8" fmla="*/ 0 w 246"/>
                <a:gd name="T9" fmla="*/ 168 h 257"/>
              </a:gdLst>
              <a:ahLst/>
              <a:cxnLst>
                <a:cxn ang="0">
                  <a:pos x="T0" y="T1"/>
                </a:cxn>
                <a:cxn ang="0">
                  <a:pos x="T2" y="T3"/>
                </a:cxn>
                <a:cxn ang="0">
                  <a:pos x="T4" y="T5"/>
                </a:cxn>
                <a:cxn ang="0">
                  <a:pos x="T6" y="T7"/>
                </a:cxn>
                <a:cxn ang="0">
                  <a:pos x="T8" y="T9"/>
                </a:cxn>
              </a:cxnLst>
              <a:rect l="0" t="0" r="r" b="b"/>
              <a:pathLst>
                <a:path w="246" h="257">
                  <a:moveTo>
                    <a:pt x="0" y="168"/>
                  </a:moveTo>
                  <a:lnTo>
                    <a:pt x="132" y="0"/>
                  </a:lnTo>
                  <a:lnTo>
                    <a:pt x="246" y="90"/>
                  </a:lnTo>
                  <a:lnTo>
                    <a:pt x="114" y="257"/>
                  </a:lnTo>
                  <a:lnTo>
                    <a:pt x="0" y="168"/>
                  </a:lnTo>
                  <a:close/>
                </a:path>
              </a:pathLst>
            </a:custGeom>
            <a:solidFill>
              <a:srgbClr val="FFF9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30"/>
            <p:cNvSpPr>
              <a:spLocks/>
            </p:cNvSpPr>
            <p:nvPr/>
          </p:nvSpPr>
          <p:spPr bwMode="auto">
            <a:xfrm>
              <a:off x="3328988" y="1798638"/>
              <a:ext cx="238125" cy="295275"/>
            </a:xfrm>
            <a:custGeom>
              <a:avLst/>
              <a:gdLst>
                <a:gd name="T0" fmla="*/ 6 w 264"/>
                <a:gd name="T1" fmla="*/ 323 h 327"/>
                <a:gd name="T2" fmla="*/ 4 w 264"/>
                <a:gd name="T3" fmla="*/ 307 h 327"/>
                <a:gd name="T4" fmla="*/ 242 w 264"/>
                <a:gd name="T5" fmla="*/ 6 h 327"/>
                <a:gd name="T6" fmla="*/ 258 w 264"/>
                <a:gd name="T7" fmla="*/ 4 h 327"/>
                <a:gd name="T8" fmla="*/ 258 w 264"/>
                <a:gd name="T9" fmla="*/ 4 h 327"/>
                <a:gd name="T10" fmla="*/ 260 w 264"/>
                <a:gd name="T11" fmla="*/ 20 h 327"/>
                <a:gd name="T12" fmla="*/ 22 w 264"/>
                <a:gd name="T13" fmla="*/ 321 h 327"/>
                <a:gd name="T14" fmla="*/ 6 w 264"/>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327">
                  <a:moveTo>
                    <a:pt x="6" y="323"/>
                  </a:moveTo>
                  <a:cubicBezTo>
                    <a:pt x="1" y="319"/>
                    <a:pt x="0" y="312"/>
                    <a:pt x="4" y="307"/>
                  </a:cubicBezTo>
                  <a:cubicBezTo>
                    <a:pt x="242" y="6"/>
                    <a:pt x="242" y="6"/>
                    <a:pt x="242" y="6"/>
                  </a:cubicBezTo>
                  <a:cubicBezTo>
                    <a:pt x="246" y="1"/>
                    <a:pt x="253" y="0"/>
                    <a:pt x="258" y="4"/>
                  </a:cubicBezTo>
                  <a:cubicBezTo>
                    <a:pt x="258" y="4"/>
                    <a:pt x="258" y="4"/>
                    <a:pt x="258" y="4"/>
                  </a:cubicBezTo>
                  <a:cubicBezTo>
                    <a:pt x="263" y="8"/>
                    <a:pt x="264" y="15"/>
                    <a:pt x="260" y="20"/>
                  </a:cubicBezTo>
                  <a:cubicBezTo>
                    <a:pt x="22" y="321"/>
                    <a:pt x="22" y="321"/>
                    <a:pt x="22" y="321"/>
                  </a:cubicBezTo>
                  <a:cubicBezTo>
                    <a:pt x="18" y="326"/>
                    <a:pt x="11" y="327"/>
                    <a:pt x="6" y="323"/>
                  </a:cubicBezTo>
                  <a:close/>
                </a:path>
              </a:pathLst>
            </a:custGeom>
            <a:solidFill>
              <a:srgbClr val="EDE6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31"/>
            <p:cNvSpPr>
              <a:spLocks/>
            </p:cNvSpPr>
            <p:nvPr/>
          </p:nvSpPr>
          <p:spPr bwMode="auto">
            <a:xfrm>
              <a:off x="3297238" y="1773238"/>
              <a:ext cx="238125" cy="295275"/>
            </a:xfrm>
            <a:custGeom>
              <a:avLst/>
              <a:gdLst>
                <a:gd name="T0" fmla="*/ 6 w 264"/>
                <a:gd name="T1" fmla="*/ 323 h 327"/>
                <a:gd name="T2" fmla="*/ 4 w 264"/>
                <a:gd name="T3" fmla="*/ 307 h 327"/>
                <a:gd name="T4" fmla="*/ 242 w 264"/>
                <a:gd name="T5" fmla="*/ 6 h 327"/>
                <a:gd name="T6" fmla="*/ 258 w 264"/>
                <a:gd name="T7" fmla="*/ 4 h 327"/>
                <a:gd name="T8" fmla="*/ 258 w 264"/>
                <a:gd name="T9" fmla="*/ 4 h 327"/>
                <a:gd name="T10" fmla="*/ 260 w 264"/>
                <a:gd name="T11" fmla="*/ 20 h 327"/>
                <a:gd name="T12" fmla="*/ 22 w 264"/>
                <a:gd name="T13" fmla="*/ 321 h 327"/>
                <a:gd name="T14" fmla="*/ 6 w 264"/>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327">
                  <a:moveTo>
                    <a:pt x="6" y="323"/>
                  </a:moveTo>
                  <a:cubicBezTo>
                    <a:pt x="1" y="319"/>
                    <a:pt x="0" y="312"/>
                    <a:pt x="4" y="307"/>
                  </a:cubicBezTo>
                  <a:cubicBezTo>
                    <a:pt x="242" y="6"/>
                    <a:pt x="242" y="6"/>
                    <a:pt x="242" y="6"/>
                  </a:cubicBezTo>
                  <a:cubicBezTo>
                    <a:pt x="246" y="1"/>
                    <a:pt x="253" y="0"/>
                    <a:pt x="258" y="4"/>
                  </a:cubicBezTo>
                  <a:cubicBezTo>
                    <a:pt x="258" y="4"/>
                    <a:pt x="258" y="4"/>
                    <a:pt x="258" y="4"/>
                  </a:cubicBezTo>
                  <a:cubicBezTo>
                    <a:pt x="263" y="8"/>
                    <a:pt x="264" y="15"/>
                    <a:pt x="260" y="20"/>
                  </a:cubicBezTo>
                  <a:cubicBezTo>
                    <a:pt x="22" y="321"/>
                    <a:pt x="22" y="321"/>
                    <a:pt x="22" y="321"/>
                  </a:cubicBezTo>
                  <a:cubicBezTo>
                    <a:pt x="18" y="326"/>
                    <a:pt x="11" y="327"/>
                    <a:pt x="6" y="323"/>
                  </a:cubicBezTo>
                  <a:close/>
                </a:path>
              </a:pathLst>
            </a:custGeom>
            <a:solidFill>
              <a:srgbClr val="EDE6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32"/>
            <p:cNvSpPr>
              <a:spLocks/>
            </p:cNvSpPr>
            <p:nvPr/>
          </p:nvSpPr>
          <p:spPr bwMode="auto">
            <a:xfrm>
              <a:off x="3267075" y="1749425"/>
              <a:ext cx="236538" cy="295275"/>
            </a:xfrm>
            <a:custGeom>
              <a:avLst/>
              <a:gdLst>
                <a:gd name="T0" fmla="*/ 5 w 263"/>
                <a:gd name="T1" fmla="*/ 323 h 327"/>
                <a:gd name="T2" fmla="*/ 3 w 263"/>
                <a:gd name="T3" fmla="*/ 307 h 327"/>
                <a:gd name="T4" fmla="*/ 241 w 263"/>
                <a:gd name="T5" fmla="*/ 6 h 327"/>
                <a:gd name="T6" fmla="*/ 257 w 263"/>
                <a:gd name="T7" fmla="*/ 4 h 327"/>
                <a:gd name="T8" fmla="*/ 257 w 263"/>
                <a:gd name="T9" fmla="*/ 4 h 327"/>
                <a:gd name="T10" fmla="*/ 259 w 263"/>
                <a:gd name="T11" fmla="*/ 20 h 327"/>
                <a:gd name="T12" fmla="*/ 21 w 263"/>
                <a:gd name="T13" fmla="*/ 321 h 327"/>
                <a:gd name="T14" fmla="*/ 5 w 263"/>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327">
                  <a:moveTo>
                    <a:pt x="5" y="323"/>
                  </a:moveTo>
                  <a:cubicBezTo>
                    <a:pt x="0" y="319"/>
                    <a:pt x="0" y="312"/>
                    <a:pt x="3" y="307"/>
                  </a:cubicBezTo>
                  <a:cubicBezTo>
                    <a:pt x="241" y="6"/>
                    <a:pt x="241" y="6"/>
                    <a:pt x="241" y="6"/>
                  </a:cubicBezTo>
                  <a:cubicBezTo>
                    <a:pt x="245" y="1"/>
                    <a:pt x="252" y="0"/>
                    <a:pt x="257" y="4"/>
                  </a:cubicBezTo>
                  <a:cubicBezTo>
                    <a:pt x="257" y="4"/>
                    <a:pt x="257" y="4"/>
                    <a:pt x="257" y="4"/>
                  </a:cubicBezTo>
                  <a:cubicBezTo>
                    <a:pt x="262" y="8"/>
                    <a:pt x="263" y="15"/>
                    <a:pt x="259" y="20"/>
                  </a:cubicBezTo>
                  <a:cubicBezTo>
                    <a:pt x="21" y="321"/>
                    <a:pt x="21" y="321"/>
                    <a:pt x="21" y="321"/>
                  </a:cubicBezTo>
                  <a:cubicBezTo>
                    <a:pt x="17" y="326"/>
                    <a:pt x="10" y="327"/>
                    <a:pt x="5" y="323"/>
                  </a:cubicBezTo>
                  <a:close/>
                </a:path>
              </a:pathLst>
            </a:custGeom>
            <a:solidFill>
              <a:srgbClr val="EDE6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33"/>
            <p:cNvSpPr>
              <a:spLocks/>
            </p:cNvSpPr>
            <p:nvPr/>
          </p:nvSpPr>
          <p:spPr bwMode="auto">
            <a:xfrm>
              <a:off x="3235325" y="1724025"/>
              <a:ext cx="236538" cy="295275"/>
            </a:xfrm>
            <a:custGeom>
              <a:avLst/>
              <a:gdLst>
                <a:gd name="T0" fmla="*/ 6 w 263"/>
                <a:gd name="T1" fmla="*/ 323 h 327"/>
                <a:gd name="T2" fmla="*/ 4 w 263"/>
                <a:gd name="T3" fmla="*/ 307 h 327"/>
                <a:gd name="T4" fmla="*/ 242 w 263"/>
                <a:gd name="T5" fmla="*/ 6 h 327"/>
                <a:gd name="T6" fmla="*/ 257 w 263"/>
                <a:gd name="T7" fmla="*/ 4 h 327"/>
                <a:gd name="T8" fmla="*/ 257 w 263"/>
                <a:gd name="T9" fmla="*/ 4 h 327"/>
                <a:gd name="T10" fmla="*/ 259 w 263"/>
                <a:gd name="T11" fmla="*/ 20 h 327"/>
                <a:gd name="T12" fmla="*/ 21 w 263"/>
                <a:gd name="T13" fmla="*/ 321 h 327"/>
                <a:gd name="T14" fmla="*/ 6 w 263"/>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327">
                  <a:moveTo>
                    <a:pt x="6" y="323"/>
                  </a:moveTo>
                  <a:cubicBezTo>
                    <a:pt x="1" y="319"/>
                    <a:pt x="0" y="312"/>
                    <a:pt x="4" y="307"/>
                  </a:cubicBezTo>
                  <a:cubicBezTo>
                    <a:pt x="242" y="6"/>
                    <a:pt x="242" y="6"/>
                    <a:pt x="242" y="6"/>
                  </a:cubicBezTo>
                  <a:cubicBezTo>
                    <a:pt x="246" y="1"/>
                    <a:pt x="253" y="0"/>
                    <a:pt x="257" y="4"/>
                  </a:cubicBezTo>
                  <a:cubicBezTo>
                    <a:pt x="257" y="4"/>
                    <a:pt x="257" y="4"/>
                    <a:pt x="257" y="4"/>
                  </a:cubicBezTo>
                  <a:cubicBezTo>
                    <a:pt x="262" y="8"/>
                    <a:pt x="263" y="15"/>
                    <a:pt x="259" y="20"/>
                  </a:cubicBezTo>
                  <a:cubicBezTo>
                    <a:pt x="21" y="321"/>
                    <a:pt x="21" y="321"/>
                    <a:pt x="21" y="321"/>
                  </a:cubicBezTo>
                  <a:cubicBezTo>
                    <a:pt x="18" y="326"/>
                    <a:pt x="10" y="327"/>
                    <a:pt x="6" y="323"/>
                  </a:cubicBezTo>
                  <a:close/>
                </a:path>
              </a:pathLst>
            </a:custGeom>
            <a:solidFill>
              <a:srgbClr val="EDE6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34"/>
            <p:cNvSpPr>
              <a:spLocks/>
            </p:cNvSpPr>
            <p:nvPr/>
          </p:nvSpPr>
          <p:spPr bwMode="auto">
            <a:xfrm>
              <a:off x="3203575" y="1700213"/>
              <a:ext cx="238125" cy="295275"/>
            </a:xfrm>
            <a:custGeom>
              <a:avLst/>
              <a:gdLst>
                <a:gd name="T0" fmla="*/ 6 w 263"/>
                <a:gd name="T1" fmla="*/ 323 h 327"/>
                <a:gd name="T2" fmla="*/ 4 w 263"/>
                <a:gd name="T3" fmla="*/ 307 h 327"/>
                <a:gd name="T4" fmla="*/ 242 w 263"/>
                <a:gd name="T5" fmla="*/ 6 h 327"/>
                <a:gd name="T6" fmla="*/ 258 w 263"/>
                <a:gd name="T7" fmla="*/ 4 h 327"/>
                <a:gd name="T8" fmla="*/ 258 w 263"/>
                <a:gd name="T9" fmla="*/ 4 h 327"/>
                <a:gd name="T10" fmla="*/ 260 w 263"/>
                <a:gd name="T11" fmla="*/ 20 h 327"/>
                <a:gd name="T12" fmla="*/ 22 w 263"/>
                <a:gd name="T13" fmla="*/ 321 h 327"/>
                <a:gd name="T14" fmla="*/ 6 w 263"/>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327">
                  <a:moveTo>
                    <a:pt x="6" y="323"/>
                  </a:moveTo>
                  <a:cubicBezTo>
                    <a:pt x="1" y="319"/>
                    <a:pt x="0" y="312"/>
                    <a:pt x="4" y="307"/>
                  </a:cubicBezTo>
                  <a:cubicBezTo>
                    <a:pt x="242" y="6"/>
                    <a:pt x="242" y="6"/>
                    <a:pt x="242" y="6"/>
                  </a:cubicBezTo>
                  <a:cubicBezTo>
                    <a:pt x="246" y="1"/>
                    <a:pt x="253" y="0"/>
                    <a:pt x="258" y="4"/>
                  </a:cubicBezTo>
                  <a:cubicBezTo>
                    <a:pt x="258" y="4"/>
                    <a:pt x="258" y="4"/>
                    <a:pt x="258" y="4"/>
                  </a:cubicBezTo>
                  <a:cubicBezTo>
                    <a:pt x="263" y="8"/>
                    <a:pt x="263" y="15"/>
                    <a:pt x="260" y="20"/>
                  </a:cubicBezTo>
                  <a:cubicBezTo>
                    <a:pt x="22" y="321"/>
                    <a:pt x="22" y="321"/>
                    <a:pt x="22" y="321"/>
                  </a:cubicBezTo>
                  <a:cubicBezTo>
                    <a:pt x="18" y="326"/>
                    <a:pt x="11" y="327"/>
                    <a:pt x="6" y="323"/>
                  </a:cubicBezTo>
                  <a:close/>
                </a:path>
              </a:pathLst>
            </a:custGeom>
            <a:solidFill>
              <a:srgbClr val="EDE6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35"/>
            <p:cNvSpPr>
              <a:spLocks/>
            </p:cNvSpPr>
            <p:nvPr/>
          </p:nvSpPr>
          <p:spPr bwMode="auto">
            <a:xfrm>
              <a:off x="3171825" y="1674813"/>
              <a:ext cx="238125" cy="295275"/>
            </a:xfrm>
            <a:custGeom>
              <a:avLst/>
              <a:gdLst>
                <a:gd name="T0" fmla="*/ 6 w 264"/>
                <a:gd name="T1" fmla="*/ 323 h 327"/>
                <a:gd name="T2" fmla="*/ 4 w 264"/>
                <a:gd name="T3" fmla="*/ 307 h 327"/>
                <a:gd name="T4" fmla="*/ 242 w 264"/>
                <a:gd name="T5" fmla="*/ 6 h 327"/>
                <a:gd name="T6" fmla="*/ 258 w 264"/>
                <a:gd name="T7" fmla="*/ 4 h 327"/>
                <a:gd name="T8" fmla="*/ 258 w 264"/>
                <a:gd name="T9" fmla="*/ 4 h 327"/>
                <a:gd name="T10" fmla="*/ 260 w 264"/>
                <a:gd name="T11" fmla="*/ 20 h 327"/>
                <a:gd name="T12" fmla="*/ 22 w 264"/>
                <a:gd name="T13" fmla="*/ 321 h 327"/>
                <a:gd name="T14" fmla="*/ 6 w 264"/>
                <a:gd name="T15" fmla="*/ 323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327">
                  <a:moveTo>
                    <a:pt x="6" y="323"/>
                  </a:moveTo>
                  <a:cubicBezTo>
                    <a:pt x="1" y="319"/>
                    <a:pt x="0" y="312"/>
                    <a:pt x="4" y="307"/>
                  </a:cubicBezTo>
                  <a:cubicBezTo>
                    <a:pt x="242" y="6"/>
                    <a:pt x="242" y="6"/>
                    <a:pt x="242" y="6"/>
                  </a:cubicBezTo>
                  <a:cubicBezTo>
                    <a:pt x="246" y="1"/>
                    <a:pt x="253" y="0"/>
                    <a:pt x="258" y="4"/>
                  </a:cubicBezTo>
                  <a:cubicBezTo>
                    <a:pt x="258" y="4"/>
                    <a:pt x="258" y="4"/>
                    <a:pt x="258" y="4"/>
                  </a:cubicBezTo>
                  <a:cubicBezTo>
                    <a:pt x="263" y="8"/>
                    <a:pt x="264" y="15"/>
                    <a:pt x="260" y="20"/>
                  </a:cubicBezTo>
                  <a:cubicBezTo>
                    <a:pt x="22" y="321"/>
                    <a:pt x="22" y="321"/>
                    <a:pt x="22" y="321"/>
                  </a:cubicBezTo>
                  <a:cubicBezTo>
                    <a:pt x="18" y="326"/>
                    <a:pt x="11" y="327"/>
                    <a:pt x="6" y="323"/>
                  </a:cubicBezTo>
                  <a:close/>
                </a:path>
              </a:pathLst>
            </a:custGeom>
            <a:solidFill>
              <a:srgbClr val="EDE6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36"/>
            <p:cNvSpPr>
              <a:spLocks/>
            </p:cNvSpPr>
            <p:nvPr/>
          </p:nvSpPr>
          <p:spPr bwMode="auto">
            <a:xfrm>
              <a:off x="1684338" y="2084388"/>
              <a:ext cx="1519238" cy="1989138"/>
            </a:xfrm>
            <a:custGeom>
              <a:avLst/>
              <a:gdLst>
                <a:gd name="T0" fmla="*/ 65 w 957"/>
                <a:gd name="T1" fmla="*/ 1253 h 1253"/>
                <a:gd name="T2" fmla="*/ 0 w 957"/>
                <a:gd name="T3" fmla="*/ 1204 h 1253"/>
                <a:gd name="T4" fmla="*/ 891 w 957"/>
                <a:gd name="T5" fmla="*/ 0 h 1253"/>
                <a:gd name="T6" fmla="*/ 957 w 957"/>
                <a:gd name="T7" fmla="*/ 48 h 1253"/>
                <a:gd name="T8" fmla="*/ 65 w 957"/>
                <a:gd name="T9" fmla="*/ 1253 h 1253"/>
              </a:gdLst>
              <a:ahLst/>
              <a:cxnLst>
                <a:cxn ang="0">
                  <a:pos x="T0" y="T1"/>
                </a:cxn>
                <a:cxn ang="0">
                  <a:pos x="T2" y="T3"/>
                </a:cxn>
                <a:cxn ang="0">
                  <a:pos x="T4" y="T5"/>
                </a:cxn>
                <a:cxn ang="0">
                  <a:pos x="T6" y="T7"/>
                </a:cxn>
                <a:cxn ang="0">
                  <a:pos x="T8" y="T9"/>
                </a:cxn>
              </a:cxnLst>
              <a:rect l="0" t="0" r="r" b="b"/>
              <a:pathLst>
                <a:path w="957" h="1253">
                  <a:moveTo>
                    <a:pt x="65" y="1253"/>
                  </a:moveTo>
                  <a:lnTo>
                    <a:pt x="0" y="1204"/>
                  </a:lnTo>
                  <a:lnTo>
                    <a:pt x="891" y="0"/>
                  </a:lnTo>
                  <a:lnTo>
                    <a:pt x="957" y="48"/>
                  </a:lnTo>
                  <a:lnTo>
                    <a:pt x="65" y="1253"/>
                  </a:ln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37"/>
            <p:cNvSpPr>
              <a:spLocks/>
            </p:cNvSpPr>
            <p:nvPr/>
          </p:nvSpPr>
          <p:spPr bwMode="auto">
            <a:xfrm>
              <a:off x="1371600" y="1852613"/>
              <a:ext cx="1519238" cy="1989138"/>
            </a:xfrm>
            <a:custGeom>
              <a:avLst/>
              <a:gdLst>
                <a:gd name="T0" fmla="*/ 65 w 957"/>
                <a:gd name="T1" fmla="*/ 1253 h 1253"/>
                <a:gd name="T2" fmla="*/ 0 w 957"/>
                <a:gd name="T3" fmla="*/ 1205 h 1253"/>
                <a:gd name="T4" fmla="*/ 891 w 957"/>
                <a:gd name="T5" fmla="*/ 0 h 1253"/>
                <a:gd name="T6" fmla="*/ 957 w 957"/>
                <a:gd name="T7" fmla="*/ 49 h 1253"/>
                <a:gd name="T8" fmla="*/ 65 w 957"/>
                <a:gd name="T9" fmla="*/ 1253 h 1253"/>
              </a:gdLst>
              <a:ahLst/>
              <a:cxnLst>
                <a:cxn ang="0">
                  <a:pos x="T0" y="T1"/>
                </a:cxn>
                <a:cxn ang="0">
                  <a:pos x="T2" y="T3"/>
                </a:cxn>
                <a:cxn ang="0">
                  <a:pos x="T4" y="T5"/>
                </a:cxn>
                <a:cxn ang="0">
                  <a:pos x="T6" y="T7"/>
                </a:cxn>
                <a:cxn ang="0">
                  <a:pos x="T8" y="T9"/>
                </a:cxn>
              </a:cxnLst>
              <a:rect l="0" t="0" r="r" b="b"/>
              <a:pathLst>
                <a:path w="957" h="1253">
                  <a:moveTo>
                    <a:pt x="65" y="1253"/>
                  </a:moveTo>
                  <a:lnTo>
                    <a:pt x="0" y="1205"/>
                  </a:lnTo>
                  <a:lnTo>
                    <a:pt x="891" y="0"/>
                  </a:lnTo>
                  <a:lnTo>
                    <a:pt x="957" y="49"/>
                  </a:lnTo>
                  <a:lnTo>
                    <a:pt x="65" y="1253"/>
                  </a:ln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38"/>
            <p:cNvSpPr>
              <a:spLocks/>
            </p:cNvSpPr>
            <p:nvPr/>
          </p:nvSpPr>
          <p:spPr bwMode="auto">
            <a:xfrm>
              <a:off x="1703388" y="3844925"/>
              <a:ext cx="850900" cy="2447925"/>
            </a:xfrm>
            <a:custGeom>
              <a:avLst/>
              <a:gdLst>
                <a:gd name="T0" fmla="*/ 458 w 536"/>
                <a:gd name="T1" fmla="*/ 1542 h 1542"/>
                <a:gd name="T2" fmla="*/ 0 w 536"/>
                <a:gd name="T3" fmla="*/ 23 h 1542"/>
                <a:gd name="T4" fmla="*/ 78 w 536"/>
                <a:gd name="T5" fmla="*/ 0 h 1542"/>
                <a:gd name="T6" fmla="*/ 536 w 536"/>
                <a:gd name="T7" fmla="*/ 1518 h 1542"/>
                <a:gd name="T8" fmla="*/ 458 w 536"/>
                <a:gd name="T9" fmla="*/ 1542 h 1542"/>
              </a:gdLst>
              <a:ahLst/>
              <a:cxnLst>
                <a:cxn ang="0">
                  <a:pos x="T0" y="T1"/>
                </a:cxn>
                <a:cxn ang="0">
                  <a:pos x="T2" y="T3"/>
                </a:cxn>
                <a:cxn ang="0">
                  <a:pos x="T4" y="T5"/>
                </a:cxn>
                <a:cxn ang="0">
                  <a:pos x="T6" y="T7"/>
                </a:cxn>
                <a:cxn ang="0">
                  <a:pos x="T8" y="T9"/>
                </a:cxn>
              </a:cxnLst>
              <a:rect l="0" t="0" r="r" b="b"/>
              <a:pathLst>
                <a:path w="536" h="1542">
                  <a:moveTo>
                    <a:pt x="458" y="1542"/>
                  </a:moveTo>
                  <a:lnTo>
                    <a:pt x="0" y="23"/>
                  </a:lnTo>
                  <a:lnTo>
                    <a:pt x="78" y="0"/>
                  </a:lnTo>
                  <a:lnTo>
                    <a:pt x="536" y="1518"/>
                  </a:lnTo>
                  <a:lnTo>
                    <a:pt x="458" y="1542"/>
                  </a:ln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39"/>
            <p:cNvSpPr>
              <a:spLocks/>
            </p:cNvSpPr>
            <p:nvPr/>
          </p:nvSpPr>
          <p:spPr bwMode="auto">
            <a:xfrm>
              <a:off x="1331913" y="3956050"/>
              <a:ext cx="823913" cy="2363788"/>
            </a:xfrm>
            <a:custGeom>
              <a:avLst/>
              <a:gdLst>
                <a:gd name="T0" fmla="*/ 441 w 519"/>
                <a:gd name="T1" fmla="*/ 1489 h 1489"/>
                <a:gd name="T2" fmla="*/ 0 w 519"/>
                <a:gd name="T3" fmla="*/ 24 h 1489"/>
                <a:gd name="T4" fmla="*/ 78 w 519"/>
                <a:gd name="T5" fmla="*/ 0 h 1489"/>
                <a:gd name="T6" fmla="*/ 519 w 519"/>
                <a:gd name="T7" fmla="*/ 1465 h 1489"/>
                <a:gd name="T8" fmla="*/ 441 w 519"/>
                <a:gd name="T9" fmla="*/ 1489 h 1489"/>
              </a:gdLst>
              <a:ahLst/>
              <a:cxnLst>
                <a:cxn ang="0">
                  <a:pos x="T0" y="T1"/>
                </a:cxn>
                <a:cxn ang="0">
                  <a:pos x="T2" y="T3"/>
                </a:cxn>
                <a:cxn ang="0">
                  <a:pos x="T4" y="T5"/>
                </a:cxn>
                <a:cxn ang="0">
                  <a:pos x="T6" y="T7"/>
                </a:cxn>
                <a:cxn ang="0">
                  <a:pos x="T8" y="T9"/>
                </a:cxn>
              </a:cxnLst>
              <a:rect l="0" t="0" r="r" b="b"/>
              <a:pathLst>
                <a:path w="519" h="1489">
                  <a:moveTo>
                    <a:pt x="441" y="1489"/>
                  </a:moveTo>
                  <a:lnTo>
                    <a:pt x="0" y="24"/>
                  </a:lnTo>
                  <a:lnTo>
                    <a:pt x="78" y="0"/>
                  </a:lnTo>
                  <a:lnTo>
                    <a:pt x="519" y="1465"/>
                  </a:lnTo>
                  <a:lnTo>
                    <a:pt x="441" y="1489"/>
                  </a:ln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40"/>
            <p:cNvSpPr>
              <a:spLocks/>
            </p:cNvSpPr>
            <p:nvPr/>
          </p:nvSpPr>
          <p:spPr bwMode="auto">
            <a:xfrm>
              <a:off x="1952625" y="6673850"/>
              <a:ext cx="1198563" cy="0"/>
            </a:xfrm>
            <a:custGeom>
              <a:avLst/>
              <a:gdLst>
                <a:gd name="T0" fmla="*/ 0 w 755"/>
                <a:gd name="T1" fmla="*/ 755 w 755"/>
                <a:gd name="T2" fmla="*/ 0 w 755"/>
              </a:gdLst>
              <a:ahLst/>
              <a:cxnLst>
                <a:cxn ang="0">
                  <a:pos x="T0" y="0"/>
                </a:cxn>
                <a:cxn ang="0">
                  <a:pos x="T1" y="0"/>
                </a:cxn>
                <a:cxn ang="0">
                  <a:pos x="T2" y="0"/>
                </a:cxn>
              </a:cxnLst>
              <a:rect l="0" t="0" r="r" b="b"/>
              <a:pathLst>
                <a:path w="755">
                  <a:moveTo>
                    <a:pt x="0" y="0"/>
                  </a:moveTo>
                  <a:lnTo>
                    <a:pt x="755" y="0"/>
                  </a:lnTo>
                  <a:lnTo>
                    <a:pt x="0" y="0"/>
                  </a:ln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41"/>
            <p:cNvSpPr>
              <a:spLocks/>
            </p:cNvSpPr>
            <p:nvPr/>
          </p:nvSpPr>
          <p:spPr bwMode="auto">
            <a:xfrm>
              <a:off x="2533650" y="1158875"/>
              <a:ext cx="635000" cy="703263"/>
            </a:xfrm>
            <a:custGeom>
              <a:avLst/>
              <a:gdLst>
                <a:gd name="T0" fmla="*/ 136 w 703"/>
                <a:gd name="T1" fmla="*/ 211 h 779"/>
                <a:gd name="T2" fmla="*/ 210 w 703"/>
                <a:gd name="T3" fmla="*/ 779 h 779"/>
                <a:gd name="T4" fmla="*/ 703 w 703"/>
                <a:gd name="T5" fmla="*/ 136 h 779"/>
                <a:gd name="T6" fmla="*/ 136 w 703"/>
                <a:gd name="T7" fmla="*/ 211 h 779"/>
              </a:gdLst>
              <a:ahLst/>
              <a:cxnLst>
                <a:cxn ang="0">
                  <a:pos x="T0" y="T1"/>
                </a:cxn>
                <a:cxn ang="0">
                  <a:pos x="T2" y="T3"/>
                </a:cxn>
                <a:cxn ang="0">
                  <a:pos x="T4" y="T5"/>
                </a:cxn>
                <a:cxn ang="0">
                  <a:pos x="T6" y="T7"/>
                </a:cxn>
              </a:cxnLst>
              <a:rect l="0" t="0" r="r" b="b"/>
              <a:pathLst>
                <a:path w="703" h="779">
                  <a:moveTo>
                    <a:pt x="136" y="211"/>
                  </a:moveTo>
                  <a:cubicBezTo>
                    <a:pt x="0" y="388"/>
                    <a:pt x="33" y="643"/>
                    <a:pt x="210" y="779"/>
                  </a:cubicBezTo>
                  <a:cubicBezTo>
                    <a:pt x="703" y="136"/>
                    <a:pt x="703" y="136"/>
                    <a:pt x="703" y="136"/>
                  </a:cubicBezTo>
                  <a:cubicBezTo>
                    <a:pt x="526" y="0"/>
                    <a:pt x="272" y="34"/>
                    <a:pt x="136" y="21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42"/>
            <p:cNvSpPr>
              <a:spLocks/>
            </p:cNvSpPr>
            <p:nvPr/>
          </p:nvSpPr>
          <p:spPr bwMode="auto">
            <a:xfrm>
              <a:off x="2722563" y="1281113"/>
              <a:ext cx="782638" cy="838200"/>
            </a:xfrm>
            <a:custGeom>
              <a:avLst/>
              <a:gdLst>
                <a:gd name="T0" fmla="*/ 493 w 493"/>
                <a:gd name="T1" fmla="*/ 163 h 528"/>
                <a:gd name="T2" fmla="*/ 212 w 493"/>
                <a:gd name="T3" fmla="*/ 528 h 528"/>
                <a:gd name="T4" fmla="*/ 0 w 493"/>
                <a:gd name="T5" fmla="*/ 366 h 528"/>
                <a:gd name="T6" fmla="*/ 281 w 493"/>
                <a:gd name="T7" fmla="*/ 0 h 528"/>
                <a:gd name="T8" fmla="*/ 493 w 493"/>
                <a:gd name="T9" fmla="*/ 163 h 528"/>
              </a:gdLst>
              <a:ahLst/>
              <a:cxnLst>
                <a:cxn ang="0">
                  <a:pos x="T0" y="T1"/>
                </a:cxn>
                <a:cxn ang="0">
                  <a:pos x="T2" y="T3"/>
                </a:cxn>
                <a:cxn ang="0">
                  <a:pos x="T4" y="T5"/>
                </a:cxn>
                <a:cxn ang="0">
                  <a:pos x="T6" y="T7"/>
                </a:cxn>
                <a:cxn ang="0">
                  <a:pos x="T8" y="T9"/>
                </a:cxn>
              </a:cxnLst>
              <a:rect l="0" t="0" r="r" b="b"/>
              <a:pathLst>
                <a:path w="493" h="528">
                  <a:moveTo>
                    <a:pt x="493" y="163"/>
                  </a:moveTo>
                  <a:lnTo>
                    <a:pt x="212" y="528"/>
                  </a:lnTo>
                  <a:lnTo>
                    <a:pt x="0" y="366"/>
                  </a:lnTo>
                  <a:lnTo>
                    <a:pt x="281" y="0"/>
                  </a:lnTo>
                  <a:lnTo>
                    <a:pt x="493" y="163"/>
                  </a:ln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43"/>
            <p:cNvSpPr>
              <a:spLocks/>
            </p:cNvSpPr>
            <p:nvPr/>
          </p:nvSpPr>
          <p:spPr bwMode="auto">
            <a:xfrm>
              <a:off x="2932113" y="1343025"/>
              <a:ext cx="1454150" cy="1619250"/>
            </a:xfrm>
            <a:custGeom>
              <a:avLst/>
              <a:gdLst>
                <a:gd name="T0" fmla="*/ 573 w 1611"/>
                <a:gd name="T1" fmla="*/ 170 h 1792"/>
                <a:gd name="T2" fmla="*/ 535 w 1611"/>
                <a:gd name="T3" fmla="*/ 190 h 1792"/>
                <a:gd name="T4" fmla="*/ 256 w 1611"/>
                <a:gd name="T5" fmla="*/ 436 h 1792"/>
                <a:gd name="T6" fmla="*/ 90 w 1611"/>
                <a:gd name="T7" fmla="*/ 770 h 1792"/>
                <a:gd name="T8" fmla="*/ 81 w 1611"/>
                <a:gd name="T9" fmla="*/ 812 h 1792"/>
                <a:gd name="T10" fmla="*/ 434 w 1611"/>
                <a:gd name="T11" fmla="*/ 1792 h 1792"/>
                <a:gd name="T12" fmla="*/ 1611 w 1611"/>
                <a:gd name="T13" fmla="*/ 258 h 1792"/>
                <a:gd name="T14" fmla="*/ 573 w 1611"/>
                <a:gd name="T15" fmla="*/ 170 h 17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1" h="1792">
                  <a:moveTo>
                    <a:pt x="573" y="170"/>
                  </a:moveTo>
                  <a:cubicBezTo>
                    <a:pt x="560" y="177"/>
                    <a:pt x="548" y="183"/>
                    <a:pt x="535" y="190"/>
                  </a:cubicBezTo>
                  <a:cubicBezTo>
                    <a:pt x="430" y="252"/>
                    <a:pt x="334" y="334"/>
                    <a:pt x="256" y="436"/>
                  </a:cubicBezTo>
                  <a:cubicBezTo>
                    <a:pt x="177" y="539"/>
                    <a:pt x="122" y="653"/>
                    <a:pt x="90" y="770"/>
                  </a:cubicBezTo>
                  <a:cubicBezTo>
                    <a:pt x="87" y="784"/>
                    <a:pt x="84" y="798"/>
                    <a:pt x="81" y="812"/>
                  </a:cubicBezTo>
                  <a:cubicBezTo>
                    <a:pt x="0" y="1169"/>
                    <a:pt x="126" y="1555"/>
                    <a:pt x="434" y="1792"/>
                  </a:cubicBezTo>
                  <a:cubicBezTo>
                    <a:pt x="1611" y="258"/>
                    <a:pt x="1611" y="258"/>
                    <a:pt x="1611" y="258"/>
                  </a:cubicBezTo>
                  <a:cubicBezTo>
                    <a:pt x="1303" y="21"/>
                    <a:pt x="897" y="0"/>
                    <a:pt x="573" y="17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Oval 44"/>
            <p:cNvSpPr>
              <a:spLocks noChangeArrowheads="1"/>
            </p:cNvSpPr>
            <p:nvPr/>
          </p:nvSpPr>
          <p:spPr bwMode="auto">
            <a:xfrm>
              <a:off x="1174750" y="3449638"/>
              <a:ext cx="889000" cy="889000"/>
            </a:xfrm>
            <a:prstGeom prst="ellipse">
              <a:avLst/>
            </a:pr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45"/>
            <p:cNvSpPr>
              <a:spLocks/>
            </p:cNvSpPr>
            <p:nvPr/>
          </p:nvSpPr>
          <p:spPr bwMode="auto">
            <a:xfrm>
              <a:off x="1727200" y="5307013"/>
              <a:ext cx="939800" cy="1158875"/>
            </a:xfrm>
            <a:custGeom>
              <a:avLst/>
              <a:gdLst>
                <a:gd name="T0" fmla="*/ 372 w 592"/>
                <a:gd name="T1" fmla="*/ 0 h 730"/>
                <a:gd name="T2" fmla="*/ 0 w 592"/>
                <a:gd name="T3" fmla="*/ 111 h 730"/>
                <a:gd name="T4" fmla="*/ 187 w 592"/>
                <a:gd name="T5" fmla="*/ 730 h 730"/>
                <a:gd name="T6" fmla="*/ 592 w 592"/>
                <a:gd name="T7" fmla="*/ 730 h 730"/>
                <a:gd name="T8" fmla="*/ 372 w 592"/>
                <a:gd name="T9" fmla="*/ 0 h 730"/>
              </a:gdLst>
              <a:ahLst/>
              <a:cxnLst>
                <a:cxn ang="0">
                  <a:pos x="T0" y="T1"/>
                </a:cxn>
                <a:cxn ang="0">
                  <a:pos x="T2" y="T3"/>
                </a:cxn>
                <a:cxn ang="0">
                  <a:pos x="T4" y="T5"/>
                </a:cxn>
                <a:cxn ang="0">
                  <a:pos x="T6" y="T7"/>
                </a:cxn>
                <a:cxn ang="0">
                  <a:pos x="T8" y="T9"/>
                </a:cxn>
              </a:cxnLst>
              <a:rect l="0" t="0" r="r" b="b"/>
              <a:pathLst>
                <a:path w="592" h="730">
                  <a:moveTo>
                    <a:pt x="372" y="0"/>
                  </a:moveTo>
                  <a:lnTo>
                    <a:pt x="0" y="111"/>
                  </a:lnTo>
                  <a:lnTo>
                    <a:pt x="187" y="730"/>
                  </a:lnTo>
                  <a:lnTo>
                    <a:pt x="592" y="730"/>
                  </a:lnTo>
                  <a:lnTo>
                    <a:pt x="372" y="0"/>
                  </a:ln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46"/>
            <p:cNvSpPr>
              <a:spLocks/>
            </p:cNvSpPr>
            <p:nvPr/>
          </p:nvSpPr>
          <p:spPr bwMode="auto">
            <a:xfrm>
              <a:off x="1087438" y="6016625"/>
              <a:ext cx="2479675" cy="854075"/>
            </a:xfrm>
            <a:custGeom>
              <a:avLst/>
              <a:gdLst>
                <a:gd name="T0" fmla="*/ 1372 w 2743"/>
                <a:gd name="T1" fmla="*/ 0 h 945"/>
                <a:gd name="T2" fmla="*/ 0 w 2743"/>
                <a:gd name="T3" fmla="*/ 945 h 945"/>
                <a:gd name="T4" fmla="*/ 2743 w 2743"/>
                <a:gd name="T5" fmla="*/ 945 h 945"/>
                <a:gd name="T6" fmla="*/ 1372 w 2743"/>
                <a:gd name="T7" fmla="*/ 0 h 945"/>
              </a:gdLst>
              <a:ahLst/>
              <a:cxnLst>
                <a:cxn ang="0">
                  <a:pos x="T0" y="T1"/>
                </a:cxn>
                <a:cxn ang="0">
                  <a:pos x="T2" y="T3"/>
                </a:cxn>
                <a:cxn ang="0">
                  <a:pos x="T4" y="T5"/>
                </a:cxn>
                <a:cxn ang="0">
                  <a:pos x="T6" y="T7"/>
                </a:cxn>
              </a:cxnLst>
              <a:rect l="0" t="0" r="r" b="b"/>
              <a:pathLst>
                <a:path w="2743" h="945">
                  <a:moveTo>
                    <a:pt x="1372" y="0"/>
                  </a:moveTo>
                  <a:cubicBezTo>
                    <a:pt x="745" y="0"/>
                    <a:pt x="211" y="393"/>
                    <a:pt x="0" y="945"/>
                  </a:cubicBezTo>
                  <a:cubicBezTo>
                    <a:pt x="2743" y="945"/>
                    <a:pt x="2743" y="945"/>
                    <a:pt x="2743" y="945"/>
                  </a:cubicBezTo>
                  <a:cubicBezTo>
                    <a:pt x="2533" y="393"/>
                    <a:pt x="1998" y="0"/>
                    <a:pt x="1372" y="0"/>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47"/>
            <p:cNvSpPr>
              <a:spLocks/>
            </p:cNvSpPr>
            <p:nvPr/>
          </p:nvSpPr>
          <p:spPr bwMode="auto">
            <a:xfrm>
              <a:off x="2471738" y="6319838"/>
              <a:ext cx="377825" cy="233363"/>
            </a:xfrm>
            <a:custGeom>
              <a:avLst/>
              <a:gdLst>
                <a:gd name="T0" fmla="*/ 399 w 417"/>
                <a:gd name="T1" fmla="*/ 197 h 259"/>
                <a:gd name="T2" fmla="*/ 176 w 417"/>
                <a:gd name="T3" fmla="*/ 222 h 259"/>
                <a:gd name="T4" fmla="*/ 18 w 417"/>
                <a:gd name="T5" fmla="*/ 62 h 259"/>
                <a:gd name="T6" fmla="*/ 241 w 417"/>
                <a:gd name="T7" fmla="*/ 37 h 259"/>
                <a:gd name="T8" fmla="*/ 399 w 417"/>
                <a:gd name="T9" fmla="*/ 197 h 259"/>
              </a:gdLst>
              <a:ahLst/>
              <a:cxnLst>
                <a:cxn ang="0">
                  <a:pos x="T0" y="T1"/>
                </a:cxn>
                <a:cxn ang="0">
                  <a:pos x="T2" y="T3"/>
                </a:cxn>
                <a:cxn ang="0">
                  <a:pos x="T4" y="T5"/>
                </a:cxn>
                <a:cxn ang="0">
                  <a:pos x="T6" y="T7"/>
                </a:cxn>
                <a:cxn ang="0">
                  <a:pos x="T8" y="T9"/>
                </a:cxn>
              </a:cxnLst>
              <a:rect l="0" t="0" r="r" b="b"/>
              <a:pathLst>
                <a:path w="417" h="259">
                  <a:moveTo>
                    <a:pt x="399" y="197"/>
                  </a:moveTo>
                  <a:cubicBezTo>
                    <a:pt x="381" y="248"/>
                    <a:pt x="281" y="259"/>
                    <a:pt x="176" y="222"/>
                  </a:cubicBezTo>
                  <a:cubicBezTo>
                    <a:pt x="71" y="185"/>
                    <a:pt x="0" y="113"/>
                    <a:pt x="18" y="62"/>
                  </a:cubicBezTo>
                  <a:cubicBezTo>
                    <a:pt x="36" y="11"/>
                    <a:pt x="136" y="0"/>
                    <a:pt x="241" y="37"/>
                  </a:cubicBezTo>
                  <a:cubicBezTo>
                    <a:pt x="346" y="74"/>
                    <a:pt x="417" y="146"/>
                    <a:pt x="399" y="19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1" name="任意多边形 290"/>
          <p:cNvSpPr/>
          <p:nvPr/>
        </p:nvSpPr>
        <p:spPr>
          <a:xfrm rot="1446724">
            <a:off x="3333625" y="1859003"/>
            <a:ext cx="10021052" cy="6429812"/>
          </a:xfrm>
          <a:custGeom>
            <a:avLst/>
            <a:gdLst>
              <a:gd name="connsiteX0" fmla="*/ 7859589 w 9925417"/>
              <a:gd name="connsiteY0" fmla="*/ 6081871 h 6429812"/>
              <a:gd name="connsiteX1" fmla="*/ 8930123 w 9925417"/>
              <a:gd name="connsiteY1" fmla="*/ 5602727 h 6429812"/>
              <a:gd name="connsiteX2" fmla="*/ 8783195 w 9925417"/>
              <a:gd name="connsiteY2" fmla="*/ 6429812 h 6429812"/>
              <a:gd name="connsiteX3" fmla="*/ 9757524 w 9925417"/>
              <a:gd name="connsiteY3" fmla="*/ 40710 h 6429812"/>
              <a:gd name="connsiteX4" fmla="*/ 9925417 w 9925417"/>
              <a:gd name="connsiteY4" fmla="*/ 0 h 6429812"/>
              <a:gd name="connsiteX5" fmla="*/ 9872537 w 9925417"/>
              <a:gd name="connsiteY5" fmla="*/ 297678 h 6429812"/>
              <a:gd name="connsiteX6" fmla="*/ 70574 w 9925417"/>
              <a:gd name="connsiteY6" fmla="*/ 2389574 h 6429812"/>
              <a:gd name="connsiteX7" fmla="*/ 7972943 w 9925417"/>
              <a:gd name="connsiteY7" fmla="*/ 473430 h 6429812"/>
              <a:gd name="connsiteX8" fmla="*/ 9267449 w 9925417"/>
              <a:gd name="connsiteY8" fmla="*/ 3365702 h 6429812"/>
              <a:gd name="connsiteX9" fmla="*/ 5328883 w 9925417"/>
              <a:gd name="connsiteY9" fmla="*/ 5128504 h 6429812"/>
              <a:gd name="connsiteX10" fmla="*/ 0 w 9925417"/>
              <a:gd name="connsiteY10" fmla="*/ 3121008 h 642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25417" h="6429812">
                <a:moveTo>
                  <a:pt x="7859589" y="6081871"/>
                </a:moveTo>
                <a:lnTo>
                  <a:pt x="8930123" y="5602727"/>
                </a:lnTo>
                <a:lnTo>
                  <a:pt x="8783195" y="6429812"/>
                </a:lnTo>
                <a:close/>
                <a:moveTo>
                  <a:pt x="9757524" y="40710"/>
                </a:moveTo>
                <a:lnTo>
                  <a:pt x="9925417" y="0"/>
                </a:lnTo>
                <a:lnTo>
                  <a:pt x="9872537" y="297678"/>
                </a:lnTo>
                <a:close/>
                <a:moveTo>
                  <a:pt x="70574" y="2389574"/>
                </a:moveTo>
                <a:lnTo>
                  <a:pt x="7972943" y="473430"/>
                </a:lnTo>
                <a:lnTo>
                  <a:pt x="9267449" y="3365702"/>
                </a:lnTo>
                <a:lnTo>
                  <a:pt x="5328883" y="5128504"/>
                </a:lnTo>
                <a:lnTo>
                  <a:pt x="0" y="312100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2" name="组合 291"/>
          <p:cNvGrpSpPr/>
          <p:nvPr/>
        </p:nvGrpSpPr>
        <p:grpSpPr>
          <a:xfrm>
            <a:off x="3737303" y="5379228"/>
            <a:ext cx="437526" cy="1479958"/>
            <a:chOff x="-3379788" y="7304087"/>
            <a:chExt cx="1128713" cy="3817939"/>
          </a:xfrm>
        </p:grpSpPr>
        <p:sp>
          <p:nvSpPr>
            <p:cNvPr id="293" name="Freeform 51"/>
            <p:cNvSpPr>
              <a:spLocks/>
            </p:cNvSpPr>
            <p:nvPr/>
          </p:nvSpPr>
          <p:spPr bwMode="auto">
            <a:xfrm>
              <a:off x="-2711450" y="7991475"/>
              <a:ext cx="230188" cy="2297113"/>
            </a:xfrm>
            <a:custGeom>
              <a:avLst/>
              <a:gdLst>
                <a:gd name="T0" fmla="*/ 145 w 145"/>
                <a:gd name="T1" fmla="*/ 3 h 1447"/>
                <a:gd name="T2" fmla="*/ 80 w 145"/>
                <a:gd name="T3" fmla="*/ 1447 h 1447"/>
                <a:gd name="T4" fmla="*/ 0 w 145"/>
                <a:gd name="T5" fmla="*/ 1443 h 1447"/>
                <a:gd name="T6" fmla="*/ 65 w 145"/>
                <a:gd name="T7" fmla="*/ 0 h 1447"/>
                <a:gd name="T8" fmla="*/ 145 w 145"/>
                <a:gd name="T9" fmla="*/ 3 h 1447"/>
              </a:gdLst>
              <a:ahLst/>
              <a:cxnLst>
                <a:cxn ang="0">
                  <a:pos x="T0" y="T1"/>
                </a:cxn>
                <a:cxn ang="0">
                  <a:pos x="T2" y="T3"/>
                </a:cxn>
                <a:cxn ang="0">
                  <a:pos x="T4" y="T5"/>
                </a:cxn>
                <a:cxn ang="0">
                  <a:pos x="T6" y="T7"/>
                </a:cxn>
                <a:cxn ang="0">
                  <a:pos x="T8" y="T9"/>
                </a:cxn>
              </a:cxnLst>
              <a:rect l="0" t="0" r="r" b="b"/>
              <a:pathLst>
                <a:path w="145" h="1447">
                  <a:moveTo>
                    <a:pt x="145" y="3"/>
                  </a:moveTo>
                  <a:lnTo>
                    <a:pt x="80" y="1447"/>
                  </a:lnTo>
                  <a:lnTo>
                    <a:pt x="0" y="1443"/>
                  </a:lnTo>
                  <a:lnTo>
                    <a:pt x="65" y="0"/>
                  </a:lnTo>
                  <a:lnTo>
                    <a:pt x="145" y="3"/>
                  </a:lnTo>
                  <a:close/>
                </a:path>
              </a:pathLst>
            </a:custGeom>
            <a:solidFill>
              <a:srgbClr val="1395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52"/>
            <p:cNvSpPr>
              <a:spLocks/>
            </p:cNvSpPr>
            <p:nvPr/>
          </p:nvSpPr>
          <p:spPr bwMode="auto">
            <a:xfrm>
              <a:off x="-2711450" y="7991475"/>
              <a:ext cx="165100" cy="2293938"/>
            </a:xfrm>
            <a:custGeom>
              <a:avLst/>
              <a:gdLst>
                <a:gd name="T0" fmla="*/ 65 w 104"/>
                <a:gd name="T1" fmla="*/ 0 h 1445"/>
                <a:gd name="T2" fmla="*/ 104 w 104"/>
                <a:gd name="T3" fmla="*/ 1 h 1445"/>
                <a:gd name="T4" fmla="*/ 41 w 104"/>
                <a:gd name="T5" fmla="*/ 1445 h 1445"/>
                <a:gd name="T6" fmla="*/ 0 w 104"/>
                <a:gd name="T7" fmla="*/ 1443 h 1445"/>
                <a:gd name="T8" fmla="*/ 65 w 104"/>
                <a:gd name="T9" fmla="*/ 0 h 1445"/>
              </a:gdLst>
              <a:ahLst/>
              <a:cxnLst>
                <a:cxn ang="0">
                  <a:pos x="T0" y="T1"/>
                </a:cxn>
                <a:cxn ang="0">
                  <a:pos x="T2" y="T3"/>
                </a:cxn>
                <a:cxn ang="0">
                  <a:pos x="T4" y="T5"/>
                </a:cxn>
                <a:cxn ang="0">
                  <a:pos x="T6" y="T7"/>
                </a:cxn>
                <a:cxn ang="0">
                  <a:pos x="T8" y="T9"/>
                </a:cxn>
              </a:cxnLst>
              <a:rect l="0" t="0" r="r" b="b"/>
              <a:pathLst>
                <a:path w="104" h="1445">
                  <a:moveTo>
                    <a:pt x="65" y="0"/>
                  </a:moveTo>
                  <a:lnTo>
                    <a:pt x="104" y="1"/>
                  </a:lnTo>
                  <a:lnTo>
                    <a:pt x="41" y="1445"/>
                  </a:lnTo>
                  <a:lnTo>
                    <a:pt x="0" y="1443"/>
                  </a:lnTo>
                  <a:lnTo>
                    <a:pt x="65" y="0"/>
                  </a:lnTo>
                  <a:close/>
                </a:path>
              </a:pathLst>
            </a:custGeom>
            <a:solidFill>
              <a:srgbClr val="1A87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53"/>
            <p:cNvSpPr>
              <a:spLocks/>
            </p:cNvSpPr>
            <p:nvPr/>
          </p:nvSpPr>
          <p:spPr bwMode="auto">
            <a:xfrm>
              <a:off x="-2711450" y="10282238"/>
              <a:ext cx="127000" cy="195263"/>
            </a:xfrm>
            <a:custGeom>
              <a:avLst/>
              <a:gdLst>
                <a:gd name="T0" fmla="*/ 16 w 80"/>
                <a:gd name="T1" fmla="*/ 81 h 123"/>
                <a:gd name="T2" fmla="*/ 0 w 80"/>
                <a:gd name="T3" fmla="*/ 0 h 123"/>
                <a:gd name="T4" fmla="*/ 80 w 80"/>
                <a:gd name="T5" fmla="*/ 4 h 123"/>
                <a:gd name="T6" fmla="*/ 57 w 80"/>
                <a:gd name="T7" fmla="*/ 83 h 123"/>
                <a:gd name="T8" fmla="*/ 45 w 80"/>
                <a:gd name="T9" fmla="*/ 123 h 123"/>
                <a:gd name="T10" fmla="*/ 25 w 80"/>
                <a:gd name="T11" fmla="*/ 122 h 123"/>
                <a:gd name="T12" fmla="*/ 16 w 80"/>
                <a:gd name="T13" fmla="*/ 81 h 123"/>
              </a:gdLst>
              <a:ahLst/>
              <a:cxnLst>
                <a:cxn ang="0">
                  <a:pos x="T0" y="T1"/>
                </a:cxn>
                <a:cxn ang="0">
                  <a:pos x="T2" y="T3"/>
                </a:cxn>
                <a:cxn ang="0">
                  <a:pos x="T4" y="T5"/>
                </a:cxn>
                <a:cxn ang="0">
                  <a:pos x="T6" y="T7"/>
                </a:cxn>
                <a:cxn ang="0">
                  <a:pos x="T8" y="T9"/>
                </a:cxn>
                <a:cxn ang="0">
                  <a:pos x="T10" y="T11"/>
                </a:cxn>
                <a:cxn ang="0">
                  <a:pos x="T12" y="T13"/>
                </a:cxn>
              </a:cxnLst>
              <a:rect l="0" t="0" r="r" b="b"/>
              <a:pathLst>
                <a:path w="80" h="123">
                  <a:moveTo>
                    <a:pt x="16" y="81"/>
                  </a:moveTo>
                  <a:lnTo>
                    <a:pt x="0" y="0"/>
                  </a:lnTo>
                  <a:lnTo>
                    <a:pt x="80" y="4"/>
                  </a:lnTo>
                  <a:lnTo>
                    <a:pt x="57" y="83"/>
                  </a:lnTo>
                  <a:lnTo>
                    <a:pt x="45" y="123"/>
                  </a:lnTo>
                  <a:lnTo>
                    <a:pt x="25" y="122"/>
                  </a:lnTo>
                  <a:lnTo>
                    <a:pt x="16" y="81"/>
                  </a:lnTo>
                  <a:close/>
                </a:path>
              </a:pathLst>
            </a:custGeom>
            <a:solidFill>
              <a:srgbClr val="FBD1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54"/>
            <p:cNvSpPr>
              <a:spLocks/>
            </p:cNvSpPr>
            <p:nvPr/>
          </p:nvSpPr>
          <p:spPr bwMode="auto">
            <a:xfrm>
              <a:off x="-2671763" y="10475913"/>
              <a:ext cx="31750" cy="65088"/>
            </a:xfrm>
            <a:custGeom>
              <a:avLst/>
              <a:gdLst>
                <a:gd name="T0" fmla="*/ 0 w 20"/>
                <a:gd name="T1" fmla="*/ 0 h 41"/>
                <a:gd name="T2" fmla="*/ 20 w 20"/>
                <a:gd name="T3" fmla="*/ 1 h 41"/>
                <a:gd name="T4" fmla="*/ 8 w 20"/>
                <a:gd name="T5" fmla="*/ 41 h 41"/>
                <a:gd name="T6" fmla="*/ 0 w 20"/>
                <a:gd name="T7" fmla="*/ 0 h 41"/>
              </a:gdLst>
              <a:ahLst/>
              <a:cxnLst>
                <a:cxn ang="0">
                  <a:pos x="T0" y="T1"/>
                </a:cxn>
                <a:cxn ang="0">
                  <a:pos x="T2" y="T3"/>
                </a:cxn>
                <a:cxn ang="0">
                  <a:pos x="T4" y="T5"/>
                </a:cxn>
                <a:cxn ang="0">
                  <a:pos x="T6" y="T7"/>
                </a:cxn>
              </a:cxnLst>
              <a:rect l="0" t="0" r="r" b="b"/>
              <a:pathLst>
                <a:path w="20" h="41">
                  <a:moveTo>
                    <a:pt x="0" y="0"/>
                  </a:moveTo>
                  <a:lnTo>
                    <a:pt x="20" y="1"/>
                  </a:lnTo>
                  <a:lnTo>
                    <a:pt x="8" y="41"/>
                  </a:lnTo>
                  <a:lnTo>
                    <a:pt x="0"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55"/>
            <p:cNvSpPr>
              <a:spLocks/>
            </p:cNvSpPr>
            <p:nvPr/>
          </p:nvSpPr>
          <p:spPr bwMode="auto">
            <a:xfrm>
              <a:off x="-2608263" y="7799388"/>
              <a:ext cx="134938" cy="196850"/>
            </a:xfrm>
            <a:custGeom>
              <a:avLst/>
              <a:gdLst>
                <a:gd name="T0" fmla="*/ 0 w 85"/>
                <a:gd name="T1" fmla="*/ 121 h 124"/>
                <a:gd name="T2" fmla="*/ 80 w 85"/>
                <a:gd name="T3" fmla="*/ 124 h 124"/>
                <a:gd name="T4" fmla="*/ 85 w 85"/>
                <a:gd name="T5" fmla="*/ 4 h 124"/>
                <a:gd name="T6" fmla="*/ 5 w 85"/>
                <a:gd name="T7" fmla="*/ 0 h 124"/>
                <a:gd name="T8" fmla="*/ 0 w 85"/>
                <a:gd name="T9" fmla="*/ 121 h 124"/>
              </a:gdLst>
              <a:ahLst/>
              <a:cxnLst>
                <a:cxn ang="0">
                  <a:pos x="T0" y="T1"/>
                </a:cxn>
                <a:cxn ang="0">
                  <a:pos x="T2" y="T3"/>
                </a:cxn>
                <a:cxn ang="0">
                  <a:pos x="T4" y="T5"/>
                </a:cxn>
                <a:cxn ang="0">
                  <a:pos x="T6" y="T7"/>
                </a:cxn>
                <a:cxn ang="0">
                  <a:pos x="T8" y="T9"/>
                </a:cxn>
              </a:cxnLst>
              <a:rect l="0" t="0" r="r" b="b"/>
              <a:pathLst>
                <a:path w="85" h="124">
                  <a:moveTo>
                    <a:pt x="0" y="121"/>
                  </a:moveTo>
                  <a:lnTo>
                    <a:pt x="80" y="124"/>
                  </a:lnTo>
                  <a:lnTo>
                    <a:pt x="85" y="4"/>
                  </a:lnTo>
                  <a:lnTo>
                    <a:pt x="5" y="0"/>
                  </a:lnTo>
                  <a:lnTo>
                    <a:pt x="0" y="121"/>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56"/>
            <p:cNvSpPr>
              <a:spLocks/>
            </p:cNvSpPr>
            <p:nvPr/>
          </p:nvSpPr>
          <p:spPr bwMode="auto">
            <a:xfrm>
              <a:off x="-2600325" y="7735888"/>
              <a:ext cx="130175" cy="69850"/>
            </a:xfrm>
            <a:custGeom>
              <a:avLst/>
              <a:gdLst>
                <a:gd name="T0" fmla="*/ 80 w 82"/>
                <a:gd name="T1" fmla="*/ 44 h 44"/>
                <a:gd name="T2" fmla="*/ 0 w 82"/>
                <a:gd name="T3" fmla="*/ 40 h 44"/>
                <a:gd name="T4" fmla="*/ 2 w 82"/>
                <a:gd name="T5" fmla="*/ 0 h 44"/>
                <a:gd name="T6" fmla="*/ 82 w 82"/>
                <a:gd name="T7" fmla="*/ 4 h 44"/>
                <a:gd name="T8" fmla="*/ 80 w 82"/>
                <a:gd name="T9" fmla="*/ 44 h 44"/>
              </a:gdLst>
              <a:ahLst/>
              <a:cxnLst>
                <a:cxn ang="0">
                  <a:pos x="T0" y="T1"/>
                </a:cxn>
                <a:cxn ang="0">
                  <a:pos x="T2" y="T3"/>
                </a:cxn>
                <a:cxn ang="0">
                  <a:pos x="T4" y="T5"/>
                </a:cxn>
                <a:cxn ang="0">
                  <a:pos x="T6" y="T7"/>
                </a:cxn>
                <a:cxn ang="0">
                  <a:pos x="T8" y="T9"/>
                </a:cxn>
              </a:cxnLst>
              <a:rect l="0" t="0" r="r" b="b"/>
              <a:pathLst>
                <a:path w="82" h="44">
                  <a:moveTo>
                    <a:pt x="80" y="44"/>
                  </a:moveTo>
                  <a:lnTo>
                    <a:pt x="0" y="40"/>
                  </a:lnTo>
                  <a:lnTo>
                    <a:pt x="2" y="0"/>
                  </a:lnTo>
                  <a:lnTo>
                    <a:pt x="82" y="4"/>
                  </a:lnTo>
                  <a:lnTo>
                    <a:pt x="80" y="44"/>
                  </a:lnTo>
                  <a:close/>
                </a:path>
              </a:pathLst>
            </a:custGeom>
            <a:solidFill>
              <a:srgbClr val="ED9D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Rectangle 57"/>
            <p:cNvSpPr>
              <a:spLocks noChangeArrowheads="1"/>
            </p:cNvSpPr>
            <p:nvPr/>
          </p:nvSpPr>
          <p:spPr bwMode="auto">
            <a:xfrm>
              <a:off x="-2813050" y="7559675"/>
              <a:ext cx="127000" cy="2293938"/>
            </a:xfrm>
            <a:prstGeom prst="rect">
              <a:avLst/>
            </a:prstGeom>
            <a:solidFill>
              <a:srgbClr val="F2F2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Rectangle 58"/>
            <p:cNvSpPr>
              <a:spLocks noChangeArrowheads="1"/>
            </p:cNvSpPr>
            <p:nvPr/>
          </p:nvSpPr>
          <p:spPr bwMode="auto">
            <a:xfrm>
              <a:off x="-2813050" y="7559675"/>
              <a:ext cx="63500" cy="2293938"/>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59"/>
            <p:cNvSpPr>
              <a:spLocks/>
            </p:cNvSpPr>
            <p:nvPr/>
          </p:nvSpPr>
          <p:spPr bwMode="auto">
            <a:xfrm>
              <a:off x="-2813050" y="7367588"/>
              <a:ext cx="127000" cy="192088"/>
            </a:xfrm>
            <a:custGeom>
              <a:avLst/>
              <a:gdLst>
                <a:gd name="T0" fmla="*/ 20 w 80"/>
                <a:gd name="T1" fmla="*/ 40 h 121"/>
                <a:gd name="T2" fmla="*/ 0 w 80"/>
                <a:gd name="T3" fmla="*/ 121 h 121"/>
                <a:gd name="T4" fmla="*/ 80 w 80"/>
                <a:gd name="T5" fmla="*/ 121 h 121"/>
                <a:gd name="T6" fmla="*/ 60 w 80"/>
                <a:gd name="T7" fmla="*/ 40 h 121"/>
                <a:gd name="T8" fmla="*/ 50 w 80"/>
                <a:gd name="T9" fmla="*/ 0 h 121"/>
                <a:gd name="T10" fmla="*/ 30 w 80"/>
                <a:gd name="T11" fmla="*/ 0 h 121"/>
                <a:gd name="T12" fmla="*/ 20 w 80"/>
                <a:gd name="T13" fmla="*/ 40 h 121"/>
              </a:gdLst>
              <a:ahLst/>
              <a:cxnLst>
                <a:cxn ang="0">
                  <a:pos x="T0" y="T1"/>
                </a:cxn>
                <a:cxn ang="0">
                  <a:pos x="T2" y="T3"/>
                </a:cxn>
                <a:cxn ang="0">
                  <a:pos x="T4" y="T5"/>
                </a:cxn>
                <a:cxn ang="0">
                  <a:pos x="T6" y="T7"/>
                </a:cxn>
                <a:cxn ang="0">
                  <a:pos x="T8" y="T9"/>
                </a:cxn>
                <a:cxn ang="0">
                  <a:pos x="T10" y="T11"/>
                </a:cxn>
                <a:cxn ang="0">
                  <a:pos x="T12" y="T13"/>
                </a:cxn>
              </a:cxnLst>
              <a:rect l="0" t="0" r="r" b="b"/>
              <a:pathLst>
                <a:path w="80" h="121">
                  <a:moveTo>
                    <a:pt x="20" y="40"/>
                  </a:moveTo>
                  <a:lnTo>
                    <a:pt x="0" y="121"/>
                  </a:lnTo>
                  <a:lnTo>
                    <a:pt x="80" y="121"/>
                  </a:lnTo>
                  <a:lnTo>
                    <a:pt x="60" y="40"/>
                  </a:lnTo>
                  <a:lnTo>
                    <a:pt x="50" y="0"/>
                  </a:lnTo>
                  <a:lnTo>
                    <a:pt x="30" y="0"/>
                  </a:lnTo>
                  <a:lnTo>
                    <a:pt x="20" y="40"/>
                  </a:lnTo>
                  <a:close/>
                </a:path>
              </a:pathLst>
            </a:custGeom>
            <a:solidFill>
              <a:srgbClr val="FBD1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60"/>
            <p:cNvSpPr>
              <a:spLocks/>
            </p:cNvSpPr>
            <p:nvPr/>
          </p:nvSpPr>
          <p:spPr bwMode="auto">
            <a:xfrm>
              <a:off x="-2765425" y="7304087"/>
              <a:ext cx="31750" cy="63500"/>
            </a:xfrm>
            <a:custGeom>
              <a:avLst/>
              <a:gdLst>
                <a:gd name="T0" fmla="*/ 0 w 20"/>
                <a:gd name="T1" fmla="*/ 40 h 40"/>
                <a:gd name="T2" fmla="*/ 20 w 20"/>
                <a:gd name="T3" fmla="*/ 40 h 40"/>
                <a:gd name="T4" fmla="*/ 10 w 20"/>
                <a:gd name="T5" fmla="*/ 0 h 40"/>
                <a:gd name="T6" fmla="*/ 0 w 20"/>
                <a:gd name="T7" fmla="*/ 40 h 40"/>
              </a:gdLst>
              <a:ahLst/>
              <a:cxnLst>
                <a:cxn ang="0">
                  <a:pos x="T0" y="T1"/>
                </a:cxn>
                <a:cxn ang="0">
                  <a:pos x="T2" y="T3"/>
                </a:cxn>
                <a:cxn ang="0">
                  <a:pos x="T4" y="T5"/>
                </a:cxn>
                <a:cxn ang="0">
                  <a:pos x="T6" y="T7"/>
                </a:cxn>
              </a:cxnLst>
              <a:rect l="0" t="0" r="r" b="b"/>
              <a:pathLst>
                <a:path w="20" h="40">
                  <a:moveTo>
                    <a:pt x="0" y="40"/>
                  </a:moveTo>
                  <a:lnTo>
                    <a:pt x="20" y="40"/>
                  </a:lnTo>
                  <a:lnTo>
                    <a:pt x="10" y="0"/>
                  </a:lnTo>
                  <a:lnTo>
                    <a:pt x="0" y="4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Rectangle 61"/>
            <p:cNvSpPr>
              <a:spLocks noChangeArrowheads="1"/>
            </p:cNvSpPr>
            <p:nvPr/>
          </p:nvSpPr>
          <p:spPr bwMode="auto">
            <a:xfrm>
              <a:off x="-2813050" y="9853613"/>
              <a:ext cx="127000" cy="192088"/>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Rectangle 62"/>
            <p:cNvSpPr>
              <a:spLocks noChangeArrowheads="1"/>
            </p:cNvSpPr>
            <p:nvPr/>
          </p:nvSpPr>
          <p:spPr bwMode="auto">
            <a:xfrm>
              <a:off x="-2813050" y="10045700"/>
              <a:ext cx="127000" cy="63500"/>
            </a:xfrm>
            <a:prstGeom prst="rect">
              <a:avLst/>
            </a:prstGeom>
            <a:solidFill>
              <a:srgbClr val="ED9D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63"/>
            <p:cNvSpPr>
              <a:spLocks/>
            </p:cNvSpPr>
            <p:nvPr/>
          </p:nvSpPr>
          <p:spPr bwMode="auto">
            <a:xfrm>
              <a:off x="-3344863" y="8316913"/>
              <a:ext cx="222250" cy="2297113"/>
            </a:xfrm>
            <a:custGeom>
              <a:avLst/>
              <a:gdLst>
                <a:gd name="T0" fmla="*/ 81 w 140"/>
                <a:gd name="T1" fmla="*/ 0 h 1447"/>
                <a:gd name="T2" fmla="*/ 140 w 140"/>
                <a:gd name="T3" fmla="*/ 1444 h 1447"/>
                <a:gd name="T4" fmla="*/ 60 w 140"/>
                <a:gd name="T5" fmla="*/ 1447 h 1447"/>
                <a:gd name="T6" fmla="*/ 0 w 140"/>
                <a:gd name="T7" fmla="*/ 3 h 1447"/>
                <a:gd name="T8" fmla="*/ 81 w 140"/>
                <a:gd name="T9" fmla="*/ 0 h 1447"/>
              </a:gdLst>
              <a:ahLst/>
              <a:cxnLst>
                <a:cxn ang="0">
                  <a:pos x="T0" y="T1"/>
                </a:cxn>
                <a:cxn ang="0">
                  <a:pos x="T2" y="T3"/>
                </a:cxn>
                <a:cxn ang="0">
                  <a:pos x="T4" y="T5"/>
                </a:cxn>
                <a:cxn ang="0">
                  <a:pos x="T6" y="T7"/>
                </a:cxn>
                <a:cxn ang="0">
                  <a:pos x="T8" y="T9"/>
                </a:cxn>
              </a:cxnLst>
              <a:rect l="0" t="0" r="r" b="b"/>
              <a:pathLst>
                <a:path w="140" h="1447">
                  <a:moveTo>
                    <a:pt x="81" y="0"/>
                  </a:moveTo>
                  <a:lnTo>
                    <a:pt x="140" y="1444"/>
                  </a:lnTo>
                  <a:lnTo>
                    <a:pt x="60" y="1447"/>
                  </a:lnTo>
                  <a:lnTo>
                    <a:pt x="0" y="3"/>
                  </a:lnTo>
                  <a:lnTo>
                    <a:pt x="81" y="0"/>
                  </a:lnTo>
                  <a:close/>
                </a:path>
              </a:pathLst>
            </a:custGeom>
            <a:solidFill>
              <a:srgbClr val="F1CA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64"/>
            <p:cNvSpPr>
              <a:spLocks/>
            </p:cNvSpPr>
            <p:nvPr/>
          </p:nvSpPr>
          <p:spPr bwMode="auto">
            <a:xfrm>
              <a:off x="-3344863" y="8318500"/>
              <a:ext cx="160338" cy="2295525"/>
            </a:xfrm>
            <a:custGeom>
              <a:avLst/>
              <a:gdLst>
                <a:gd name="T0" fmla="*/ 0 w 101"/>
                <a:gd name="T1" fmla="*/ 2 h 1446"/>
                <a:gd name="T2" fmla="*/ 40 w 101"/>
                <a:gd name="T3" fmla="*/ 0 h 1446"/>
                <a:gd name="T4" fmla="*/ 101 w 101"/>
                <a:gd name="T5" fmla="*/ 1445 h 1446"/>
                <a:gd name="T6" fmla="*/ 60 w 101"/>
                <a:gd name="T7" fmla="*/ 1446 h 1446"/>
                <a:gd name="T8" fmla="*/ 0 w 101"/>
                <a:gd name="T9" fmla="*/ 2 h 1446"/>
              </a:gdLst>
              <a:ahLst/>
              <a:cxnLst>
                <a:cxn ang="0">
                  <a:pos x="T0" y="T1"/>
                </a:cxn>
                <a:cxn ang="0">
                  <a:pos x="T2" y="T3"/>
                </a:cxn>
                <a:cxn ang="0">
                  <a:pos x="T4" y="T5"/>
                </a:cxn>
                <a:cxn ang="0">
                  <a:pos x="T6" y="T7"/>
                </a:cxn>
                <a:cxn ang="0">
                  <a:pos x="T8" y="T9"/>
                </a:cxn>
              </a:cxnLst>
              <a:rect l="0" t="0" r="r" b="b"/>
              <a:pathLst>
                <a:path w="101" h="1446">
                  <a:moveTo>
                    <a:pt x="0" y="2"/>
                  </a:moveTo>
                  <a:lnTo>
                    <a:pt x="40" y="0"/>
                  </a:lnTo>
                  <a:lnTo>
                    <a:pt x="101" y="1445"/>
                  </a:lnTo>
                  <a:lnTo>
                    <a:pt x="60" y="1446"/>
                  </a:lnTo>
                  <a:lnTo>
                    <a:pt x="0" y="2"/>
                  </a:lnTo>
                  <a:close/>
                </a:path>
              </a:pathLst>
            </a:custGeom>
            <a:solidFill>
              <a:srgbClr val="E493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65"/>
            <p:cNvSpPr>
              <a:spLocks/>
            </p:cNvSpPr>
            <p:nvPr/>
          </p:nvSpPr>
          <p:spPr bwMode="auto">
            <a:xfrm>
              <a:off x="-3249613" y="10609263"/>
              <a:ext cx="127000" cy="193675"/>
            </a:xfrm>
            <a:custGeom>
              <a:avLst/>
              <a:gdLst>
                <a:gd name="T0" fmla="*/ 24 w 80"/>
                <a:gd name="T1" fmla="*/ 83 h 122"/>
                <a:gd name="T2" fmla="*/ 0 w 80"/>
                <a:gd name="T3" fmla="*/ 3 h 122"/>
                <a:gd name="T4" fmla="*/ 80 w 80"/>
                <a:gd name="T5" fmla="*/ 0 h 122"/>
                <a:gd name="T6" fmla="*/ 64 w 80"/>
                <a:gd name="T7" fmla="*/ 81 h 122"/>
                <a:gd name="T8" fmla="*/ 56 w 80"/>
                <a:gd name="T9" fmla="*/ 122 h 122"/>
                <a:gd name="T10" fmla="*/ 36 w 80"/>
                <a:gd name="T11" fmla="*/ 122 h 122"/>
                <a:gd name="T12" fmla="*/ 24 w 80"/>
                <a:gd name="T13" fmla="*/ 83 h 122"/>
              </a:gdLst>
              <a:ahLst/>
              <a:cxnLst>
                <a:cxn ang="0">
                  <a:pos x="T0" y="T1"/>
                </a:cxn>
                <a:cxn ang="0">
                  <a:pos x="T2" y="T3"/>
                </a:cxn>
                <a:cxn ang="0">
                  <a:pos x="T4" y="T5"/>
                </a:cxn>
                <a:cxn ang="0">
                  <a:pos x="T6" y="T7"/>
                </a:cxn>
                <a:cxn ang="0">
                  <a:pos x="T8" y="T9"/>
                </a:cxn>
                <a:cxn ang="0">
                  <a:pos x="T10" y="T11"/>
                </a:cxn>
                <a:cxn ang="0">
                  <a:pos x="T12" y="T13"/>
                </a:cxn>
              </a:cxnLst>
              <a:rect l="0" t="0" r="r" b="b"/>
              <a:pathLst>
                <a:path w="80" h="122">
                  <a:moveTo>
                    <a:pt x="24" y="83"/>
                  </a:moveTo>
                  <a:lnTo>
                    <a:pt x="0" y="3"/>
                  </a:lnTo>
                  <a:lnTo>
                    <a:pt x="80" y="0"/>
                  </a:lnTo>
                  <a:lnTo>
                    <a:pt x="64" y="81"/>
                  </a:lnTo>
                  <a:lnTo>
                    <a:pt x="56" y="122"/>
                  </a:lnTo>
                  <a:lnTo>
                    <a:pt x="36" y="122"/>
                  </a:lnTo>
                  <a:lnTo>
                    <a:pt x="24" y="83"/>
                  </a:lnTo>
                  <a:close/>
                </a:path>
              </a:pathLst>
            </a:custGeom>
            <a:solidFill>
              <a:srgbClr val="FBD1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66"/>
            <p:cNvSpPr>
              <a:spLocks/>
            </p:cNvSpPr>
            <p:nvPr/>
          </p:nvSpPr>
          <p:spPr bwMode="auto">
            <a:xfrm>
              <a:off x="-3192463" y="10802938"/>
              <a:ext cx="31750" cy="63500"/>
            </a:xfrm>
            <a:custGeom>
              <a:avLst/>
              <a:gdLst>
                <a:gd name="T0" fmla="*/ 0 w 20"/>
                <a:gd name="T1" fmla="*/ 0 h 40"/>
                <a:gd name="T2" fmla="*/ 20 w 20"/>
                <a:gd name="T3" fmla="*/ 0 h 40"/>
                <a:gd name="T4" fmla="*/ 11 w 20"/>
                <a:gd name="T5" fmla="*/ 40 h 40"/>
                <a:gd name="T6" fmla="*/ 0 w 20"/>
                <a:gd name="T7" fmla="*/ 0 h 40"/>
              </a:gdLst>
              <a:ahLst/>
              <a:cxnLst>
                <a:cxn ang="0">
                  <a:pos x="T0" y="T1"/>
                </a:cxn>
                <a:cxn ang="0">
                  <a:pos x="T2" y="T3"/>
                </a:cxn>
                <a:cxn ang="0">
                  <a:pos x="T4" y="T5"/>
                </a:cxn>
                <a:cxn ang="0">
                  <a:pos x="T6" y="T7"/>
                </a:cxn>
              </a:cxnLst>
              <a:rect l="0" t="0" r="r" b="b"/>
              <a:pathLst>
                <a:path w="20" h="40">
                  <a:moveTo>
                    <a:pt x="0" y="0"/>
                  </a:moveTo>
                  <a:lnTo>
                    <a:pt x="20" y="0"/>
                  </a:lnTo>
                  <a:lnTo>
                    <a:pt x="11" y="40"/>
                  </a:lnTo>
                  <a:lnTo>
                    <a:pt x="0"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67"/>
            <p:cNvSpPr>
              <a:spLocks/>
            </p:cNvSpPr>
            <p:nvPr/>
          </p:nvSpPr>
          <p:spPr bwMode="auto">
            <a:xfrm>
              <a:off x="-3352800" y="8124825"/>
              <a:ext cx="136525" cy="196850"/>
            </a:xfrm>
            <a:custGeom>
              <a:avLst/>
              <a:gdLst>
                <a:gd name="T0" fmla="*/ 5 w 86"/>
                <a:gd name="T1" fmla="*/ 124 h 124"/>
                <a:gd name="T2" fmla="*/ 86 w 86"/>
                <a:gd name="T3" fmla="*/ 121 h 124"/>
                <a:gd name="T4" fmla="*/ 81 w 86"/>
                <a:gd name="T5" fmla="*/ 0 h 124"/>
                <a:gd name="T6" fmla="*/ 0 w 86"/>
                <a:gd name="T7" fmla="*/ 4 h 124"/>
                <a:gd name="T8" fmla="*/ 5 w 86"/>
                <a:gd name="T9" fmla="*/ 124 h 124"/>
              </a:gdLst>
              <a:ahLst/>
              <a:cxnLst>
                <a:cxn ang="0">
                  <a:pos x="T0" y="T1"/>
                </a:cxn>
                <a:cxn ang="0">
                  <a:pos x="T2" y="T3"/>
                </a:cxn>
                <a:cxn ang="0">
                  <a:pos x="T4" y="T5"/>
                </a:cxn>
                <a:cxn ang="0">
                  <a:pos x="T6" y="T7"/>
                </a:cxn>
                <a:cxn ang="0">
                  <a:pos x="T8" y="T9"/>
                </a:cxn>
              </a:cxnLst>
              <a:rect l="0" t="0" r="r" b="b"/>
              <a:pathLst>
                <a:path w="86" h="124">
                  <a:moveTo>
                    <a:pt x="5" y="124"/>
                  </a:moveTo>
                  <a:lnTo>
                    <a:pt x="86" y="121"/>
                  </a:lnTo>
                  <a:lnTo>
                    <a:pt x="81" y="0"/>
                  </a:lnTo>
                  <a:lnTo>
                    <a:pt x="0" y="4"/>
                  </a:lnTo>
                  <a:lnTo>
                    <a:pt x="5" y="124"/>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68"/>
            <p:cNvSpPr>
              <a:spLocks/>
            </p:cNvSpPr>
            <p:nvPr/>
          </p:nvSpPr>
          <p:spPr bwMode="auto">
            <a:xfrm>
              <a:off x="-3355975" y="8061325"/>
              <a:ext cx="131763" cy="69850"/>
            </a:xfrm>
            <a:custGeom>
              <a:avLst/>
              <a:gdLst>
                <a:gd name="T0" fmla="*/ 83 w 83"/>
                <a:gd name="T1" fmla="*/ 40 h 44"/>
                <a:gd name="T2" fmla="*/ 2 w 83"/>
                <a:gd name="T3" fmla="*/ 44 h 44"/>
                <a:gd name="T4" fmla="*/ 0 w 83"/>
                <a:gd name="T5" fmla="*/ 3 h 44"/>
                <a:gd name="T6" fmla="*/ 81 w 83"/>
                <a:gd name="T7" fmla="*/ 0 h 44"/>
                <a:gd name="T8" fmla="*/ 83 w 83"/>
                <a:gd name="T9" fmla="*/ 40 h 44"/>
              </a:gdLst>
              <a:ahLst/>
              <a:cxnLst>
                <a:cxn ang="0">
                  <a:pos x="T0" y="T1"/>
                </a:cxn>
                <a:cxn ang="0">
                  <a:pos x="T2" y="T3"/>
                </a:cxn>
                <a:cxn ang="0">
                  <a:pos x="T4" y="T5"/>
                </a:cxn>
                <a:cxn ang="0">
                  <a:pos x="T6" y="T7"/>
                </a:cxn>
                <a:cxn ang="0">
                  <a:pos x="T8" y="T9"/>
                </a:cxn>
              </a:cxnLst>
              <a:rect l="0" t="0" r="r" b="b"/>
              <a:pathLst>
                <a:path w="83" h="44">
                  <a:moveTo>
                    <a:pt x="83" y="40"/>
                  </a:moveTo>
                  <a:lnTo>
                    <a:pt x="2" y="44"/>
                  </a:lnTo>
                  <a:lnTo>
                    <a:pt x="0" y="3"/>
                  </a:lnTo>
                  <a:lnTo>
                    <a:pt x="81" y="0"/>
                  </a:lnTo>
                  <a:lnTo>
                    <a:pt x="83" y="40"/>
                  </a:lnTo>
                  <a:close/>
                </a:path>
              </a:pathLst>
            </a:custGeom>
            <a:solidFill>
              <a:srgbClr val="ED9D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69"/>
            <p:cNvSpPr>
              <a:spLocks/>
            </p:cNvSpPr>
            <p:nvPr/>
          </p:nvSpPr>
          <p:spPr bwMode="auto">
            <a:xfrm>
              <a:off x="-2411413" y="8139113"/>
              <a:ext cx="73025" cy="131763"/>
            </a:xfrm>
            <a:custGeom>
              <a:avLst/>
              <a:gdLst>
                <a:gd name="T0" fmla="*/ 46 w 46"/>
                <a:gd name="T1" fmla="*/ 3 h 83"/>
                <a:gd name="T2" fmla="*/ 41 w 46"/>
                <a:gd name="T3" fmla="*/ 83 h 83"/>
                <a:gd name="T4" fmla="*/ 0 w 46"/>
                <a:gd name="T5" fmla="*/ 81 h 83"/>
                <a:gd name="T6" fmla="*/ 5 w 46"/>
                <a:gd name="T7" fmla="*/ 0 h 83"/>
                <a:gd name="T8" fmla="*/ 46 w 46"/>
                <a:gd name="T9" fmla="*/ 3 h 83"/>
              </a:gdLst>
              <a:ahLst/>
              <a:cxnLst>
                <a:cxn ang="0">
                  <a:pos x="T0" y="T1"/>
                </a:cxn>
                <a:cxn ang="0">
                  <a:pos x="T2" y="T3"/>
                </a:cxn>
                <a:cxn ang="0">
                  <a:pos x="T4" y="T5"/>
                </a:cxn>
                <a:cxn ang="0">
                  <a:pos x="T6" y="T7"/>
                </a:cxn>
                <a:cxn ang="0">
                  <a:pos x="T8" y="T9"/>
                </a:cxn>
              </a:cxnLst>
              <a:rect l="0" t="0" r="r" b="b"/>
              <a:pathLst>
                <a:path w="46" h="83">
                  <a:moveTo>
                    <a:pt x="46" y="3"/>
                  </a:moveTo>
                  <a:lnTo>
                    <a:pt x="41" y="83"/>
                  </a:lnTo>
                  <a:lnTo>
                    <a:pt x="0" y="81"/>
                  </a:lnTo>
                  <a:lnTo>
                    <a:pt x="5" y="0"/>
                  </a:lnTo>
                  <a:lnTo>
                    <a:pt x="46" y="3"/>
                  </a:ln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70"/>
            <p:cNvSpPr>
              <a:spLocks/>
            </p:cNvSpPr>
            <p:nvPr/>
          </p:nvSpPr>
          <p:spPr bwMode="auto">
            <a:xfrm>
              <a:off x="-2589213" y="8453438"/>
              <a:ext cx="261938" cy="2251075"/>
            </a:xfrm>
            <a:custGeom>
              <a:avLst/>
              <a:gdLst>
                <a:gd name="T0" fmla="*/ 165 w 165"/>
                <a:gd name="T1" fmla="*/ 4 h 1418"/>
                <a:gd name="T2" fmla="*/ 79 w 165"/>
                <a:gd name="T3" fmla="*/ 1418 h 1418"/>
                <a:gd name="T4" fmla="*/ 0 w 165"/>
                <a:gd name="T5" fmla="*/ 1414 h 1418"/>
                <a:gd name="T6" fmla="*/ 85 w 165"/>
                <a:gd name="T7" fmla="*/ 0 h 1418"/>
                <a:gd name="T8" fmla="*/ 165 w 165"/>
                <a:gd name="T9" fmla="*/ 4 h 1418"/>
              </a:gdLst>
              <a:ahLst/>
              <a:cxnLst>
                <a:cxn ang="0">
                  <a:pos x="T0" y="T1"/>
                </a:cxn>
                <a:cxn ang="0">
                  <a:pos x="T2" y="T3"/>
                </a:cxn>
                <a:cxn ang="0">
                  <a:pos x="T4" y="T5"/>
                </a:cxn>
                <a:cxn ang="0">
                  <a:pos x="T6" y="T7"/>
                </a:cxn>
                <a:cxn ang="0">
                  <a:pos x="T8" y="T9"/>
                </a:cxn>
              </a:cxnLst>
              <a:rect l="0" t="0" r="r" b="b"/>
              <a:pathLst>
                <a:path w="165" h="1418">
                  <a:moveTo>
                    <a:pt x="165" y="4"/>
                  </a:moveTo>
                  <a:lnTo>
                    <a:pt x="79" y="1418"/>
                  </a:lnTo>
                  <a:lnTo>
                    <a:pt x="0" y="1414"/>
                  </a:lnTo>
                  <a:lnTo>
                    <a:pt x="85" y="0"/>
                  </a:lnTo>
                  <a:lnTo>
                    <a:pt x="165" y="4"/>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71"/>
            <p:cNvSpPr>
              <a:spLocks/>
            </p:cNvSpPr>
            <p:nvPr/>
          </p:nvSpPr>
          <p:spPr bwMode="auto">
            <a:xfrm>
              <a:off x="-2589213" y="8453438"/>
              <a:ext cx="200025" cy="2247900"/>
            </a:xfrm>
            <a:custGeom>
              <a:avLst/>
              <a:gdLst>
                <a:gd name="T0" fmla="*/ 85 w 126"/>
                <a:gd name="T1" fmla="*/ 0 h 1416"/>
                <a:gd name="T2" fmla="*/ 126 w 126"/>
                <a:gd name="T3" fmla="*/ 2 h 1416"/>
                <a:gd name="T4" fmla="*/ 40 w 126"/>
                <a:gd name="T5" fmla="*/ 1416 h 1416"/>
                <a:gd name="T6" fmla="*/ 0 w 126"/>
                <a:gd name="T7" fmla="*/ 1414 h 1416"/>
                <a:gd name="T8" fmla="*/ 85 w 126"/>
                <a:gd name="T9" fmla="*/ 0 h 1416"/>
              </a:gdLst>
              <a:ahLst/>
              <a:cxnLst>
                <a:cxn ang="0">
                  <a:pos x="T0" y="T1"/>
                </a:cxn>
                <a:cxn ang="0">
                  <a:pos x="T2" y="T3"/>
                </a:cxn>
                <a:cxn ang="0">
                  <a:pos x="T4" y="T5"/>
                </a:cxn>
                <a:cxn ang="0">
                  <a:pos x="T6" y="T7"/>
                </a:cxn>
                <a:cxn ang="0">
                  <a:pos x="T8" y="T9"/>
                </a:cxn>
              </a:cxnLst>
              <a:rect l="0" t="0" r="r" b="b"/>
              <a:pathLst>
                <a:path w="126" h="1416">
                  <a:moveTo>
                    <a:pt x="85" y="0"/>
                  </a:moveTo>
                  <a:lnTo>
                    <a:pt x="126" y="2"/>
                  </a:lnTo>
                  <a:lnTo>
                    <a:pt x="40" y="1416"/>
                  </a:lnTo>
                  <a:lnTo>
                    <a:pt x="0" y="1414"/>
                  </a:lnTo>
                  <a:lnTo>
                    <a:pt x="85" y="0"/>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72"/>
            <p:cNvSpPr>
              <a:spLocks/>
            </p:cNvSpPr>
            <p:nvPr/>
          </p:nvSpPr>
          <p:spPr bwMode="auto">
            <a:xfrm>
              <a:off x="-2589213" y="10698163"/>
              <a:ext cx="125413" cy="195263"/>
            </a:xfrm>
            <a:custGeom>
              <a:avLst/>
              <a:gdLst>
                <a:gd name="T0" fmla="*/ 15 w 79"/>
                <a:gd name="T1" fmla="*/ 81 h 123"/>
                <a:gd name="T2" fmla="*/ 0 w 79"/>
                <a:gd name="T3" fmla="*/ 0 h 123"/>
                <a:gd name="T4" fmla="*/ 79 w 79"/>
                <a:gd name="T5" fmla="*/ 4 h 123"/>
                <a:gd name="T6" fmla="*/ 54 w 79"/>
                <a:gd name="T7" fmla="*/ 83 h 123"/>
                <a:gd name="T8" fmla="*/ 42 w 79"/>
                <a:gd name="T9" fmla="*/ 123 h 123"/>
                <a:gd name="T10" fmla="*/ 23 w 79"/>
                <a:gd name="T11" fmla="*/ 121 h 123"/>
                <a:gd name="T12" fmla="*/ 15 w 79"/>
                <a:gd name="T13" fmla="*/ 81 h 123"/>
              </a:gdLst>
              <a:ahLst/>
              <a:cxnLst>
                <a:cxn ang="0">
                  <a:pos x="T0" y="T1"/>
                </a:cxn>
                <a:cxn ang="0">
                  <a:pos x="T2" y="T3"/>
                </a:cxn>
                <a:cxn ang="0">
                  <a:pos x="T4" y="T5"/>
                </a:cxn>
                <a:cxn ang="0">
                  <a:pos x="T6" y="T7"/>
                </a:cxn>
                <a:cxn ang="0">
                  <a:pos x="T8" y="T9"/>
                </a:cxn>
                <a:cxn ang="0">
                  <a:pos x="T10" y="T11"/>
                </a:cxn>
                <a:cxn ang="0">
                  <a:pos x="T12" y="T13"/>
                </a:cxn>
              </a:cxnLst>
              <a:rect l="0" t="0" r="r" b="b"/>
              <a:pathLst>
                <a:path w="79" h="123">
                  <a:moveTo>
                    <a:pt x="15" y="81"/>
                  </a:moveTo>
                  <a:lnTo>
                    <a:pt x="0" y="0"/>
                  </a:lnTo>
                  <a:lnTo>
                    <a:pt x="79" y="4"/>
                  </a:lnTo>
                  <a:lnTo>
                    <a:pt x="54" y="83"/>
                  </a:lnTo>
                  <a:lnTo>
                    <a:pt x="42" y="123"/>
                  </a:lnTo>
                  <a:lnTo>
                    <a:pt x="23" y="121"/>
                  </a:lnTo>
                  <a:lnTo>
                    <a:pt x="15" y="81"/>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73"/>
            <p:cNvSpPr>
              <a:spLocks/>
            </p:cNvSpPr>
            <p:nvPr/>
          </p:nvSpPr>
          <p:spPr bwMode="auto">
            <a:xfrm>
              <a:off x="-2552700" y="10890250"/>
              <a:ext cx="30163" cy="65088"/>
            </a:xfrm>
            <a:custGeom>
              <a:avLst/>
              <a:gdLst>
                <a:gd name="T0" fmla="*/ 0 w 19"/>
                <a:gd name="T1" fmla="*/ 0 h 41"/>
                <a:gd name="T2" fmla="*/ 19 w 19"/>
                <a:gd name="T3" fmla="*/ 2 h 41"/>
                <a:gd name="T4" fmla="*/ 7 w 19"/>
                <a:gd name="T5" fmla="*/ 41 h 41"/>
                <a:gd name="T6" fmla="*/ 0 w 19"/>
                <a:gd name="T7" fmla="*/ 0 h 41"/>
              </a:gdLst>
              <a:ahLst/>
              <a:cxnLst>
                <a:cxn ang="0">
                  <a:pos x="T0" y="T1"/>
                </a:cxn>
                <a:cxn ang="0">
                  <a:pos x="T2" y="T3"/>
                </a:cxn>
                <a:cxn ang="0">
                  <a:pos x="T4" y="T5"/>
                </a:cxn>
                <a:cxn ang="0">
                  <a:pos x="T6" y="T7"/>
                </a:cxn>
              </a:cxnLst>
              <a:rect l="0" t="0" r="r" b="b"/>
              <a:pathLst>
                <a:path w="19" h="41">
                  <a:moveTo>
                    <a:pt x="0" y="0"/>
                  </a:moveTo>
                  <a:lnTo>
                    <a:pt x="19" y="2"/>
                  </a:lnTo>
                  <a:lnTo>
                    <a:pt x="7" y="41"/>
                  </a:lnTo>
                  <a:lnTo>
                    <a:pt x="0" y="0"/>
                  </a:ln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74"/>
            <p:cNvSpPr>
              <a:spLocks/>
            </p:cNvSpPr>
            <p:nvPr/>
          </p:nvSpPr>
          <p:spPr bwMode="auto">
            <a:xfrm>
              <a:off x="-2454275" y="8261350"/>
              <a:ext cx="138113" cy="198438"/>
            </a:xfrm>
            <a:custGeom>
              <a:avLst/>
              <a:gdLst>
                <a:gd name="T0" fmla="*/ 0 w 87"/>
                <a:gd name="T1" fmla="*/ 121 h 125"/>
                <a:gd name="T2" fmla="*/ 80 w 87"/>
                <a:gd name="T3" fmla="*/ 125 h 125"/>
                <a:gd name="T4" fmla="*/ 87 w 87"/>
                <a:gd name="T5" fmla="*/ 5 h 125"/>
                <a:gd name="T6" fmla="*/ 7 w 87"/>
                <a:gd name="T7" fmla="*/ 0 h 125"/>
                <a:gd name="T8" fmla="*/ 0 w 87"/>
                <a:gd name="T9" fmla="*/ 121 h 125"/>
              </a:gdLst>
              <a:ahLst/>
              <a:cxnLst>
                <a:cxn ang="0">
                  <a:pos x="T0" y="T1"/>
                </a:cxn>
                <a:cxn ang="0">
                  <a:pos x="T2" y="T3"/>
                </a:cxn>
                <a:cxn ang="0">
                  <a:pos x="T4" y="T5"/>
                </a:cxn>
                <a:cxn ang="0">
                  <a:pos x="T6" y="T7"/>
                </a:cxn>
                <a:cxn ang="0">
                  <a:pos x="T8" y="T9"/>
                </a:cxn>
              </a:cxnLst>
              <a:rect l="0" t="0" r="r" b="b"/>
              <a:pathLst>
                <a:path w="87" h="125">
                  <a:moveTo>
                    <a:pt x="0" y="121"/>
                  </a:moveTo>
                  <a:lnTo>
                    <a:pt x="80" y="125"/>
                  </a:lnTo>
                  <a:lnTo>
                    <a:pt x="87" y="5"/>
                  </a:lnTo>
                  <a:lnTo>
                    <a:pt x="7" y="0"/>
                  </a:lnTo>
                  <a:lnTo>
                    <a:pt x="0" y="121"/>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75"/>
            <p:cNvSpPr>
              <a:spLocks/>
            </p:cNvSpPr>
            <p:nvPr/>
          </p:nvSpPr>
          <p:spPr bwMode="auto">
            <a:xfrm>
              <a:off x="-2443163" y="8197850"/>
              <a:ext cx="131763" cy="71438"/>
            </a:xfrm>
            <a:custGeom>
              <a:avLst/>
              <a:gdLst>
                <a:gd name="T0" fmla="*/ 80 w 83"/>
                <a:gd name="T1" fmla="*/ 45 h 45"/>
                <a:gd name="T2" fmla="*/ 0 w 83"/>
                <a:gd name="T3" fmla="*/ 40 h 45"/>
                <a:gd name="T4" fmla="*/ 3 w 83"/>
                <a:gd name="T5" fmla="*/ 0 h 45"/>
                <a:gd name="T6" fmla="*/ 83 w 83"/>
                <a:gd name="T7" fmla="*/ 5 h 45"/>
                <a:gd name="T8" fmla="*/ 80 w 83"/>
                <a:gd name="T9" fmla="*/ 45 h 45"/>
              </a:gdLst>
              <a:ahLst/>
              <a:cxnLst>
                <a:cxn ang="0">
                  <a:pos x="T0" y="T1"/>
                </a:cxn>
                <a:cxn ang="0">
                  <a:pos x="T2" y="T3"/>
                </a:cxn>
                <a:cxn ang="0">
                  <a:pos x="T4" y="T5"/>
                </a:cxn>
                <a:cxn ang="0">
                  <a:pos x="T6" y="T7"/>
                </a:cxn>
                <a:cxn ang="0">
                  <a:pos x="T8" y="T9"/>
                </a:cxn>
              </a:cxnLst>
              <a:rect l="0" t="0" r="r" b="b"/>
              <a:pathLst>
                <a:path w="83" h="45">
                  <a:moveTo>
                    <a:pt x="80" y="45"/>
                  </a:moveTo>
                  <a:lnTo>
                    <a:pt x="0" y="40"/>
                  </a:lnTo>
                  <a:lnTo>
                    <a:pt x="3" y="0"/>
                  </a:lnTo>
                  <a:lnTo>
                    <a:pt x="83" y="5"/>
                  </a:lnTo>
                  <a:lnTo>
                    <a:pt x="80" y="45"/>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76"/>
            <p:cNvSpPr>
              <a:spLocks/>
            </p:cNvSpPr>
            <p:nvPr/>
          </p:nvSpPr>
          <p:spPr bwMode="auto">
            <a:xfrm>
              <a:off x="-2324100" y="8240713"/>
              <a:ext cx="42863" cy="174625"/>
            </a:xfrm>
            <a:custGeom>
              <a:avLst/>
              <a:gdLst>
                <a:gd name="T0" fmla="*/ 27 w 27"/>
                <a:gd name="T1" fmla="*/ 0 h 110"/>
                <a:gd name="T2" fmla="*/ 20 w 27"/>
                <a:gd name="T3" fmla="*/ 110 h 110"/>
                <a:gd name="T4" fmla="*/ 0 w 27"/>
                <a:gd name="T5" fmla="*/ 108 h 110"/>
                <a:gd name="T6" fmla="*/ 7 w 27"/>
                <a:gd name="T7" fmla="*/ 0 h 110"/>
                <a:gd name="T8" fmla="*/ 27 w 27"/>
                <a:gd name="T9" fmla="*/ 0 h 110"/>
              </a:gdLst>
              <a:ahLst/>
              <a:cxnLst>
                <a:cxn ang="0">
                  <a:pos x="T0" y="T1"/>
                </a:cxn>
                <a:cxn ang="0">
                  <a:pos x="T2" y="T3"/>
                </a:cxn>
                <a:cxn ang="0">
                  <a:pos x="T4" y="T5"/>
                </a:cxn>
                <a:cxn ang="0">
                  <a:pos x="T6" y="T7"/>
                </a:cxn>
                <a:cxn ang="0">
                  <a:pos x="T8" y="T9"/>
                </a:cxn>
              </a:cxnLst>
              <a:rect l="0" t="0" r="r" b="b"/>
              <a:pathLst>
                <a:path w="27" h="110">
                  <a:moveTo>
                    <a:pt x="27" y="0"/>
                  </a:moveTo>
                  <a:lnTo>
                    <a:pt x="20" y="110"/>
                  </a:lnTo>
                  <a:lnTo>
                    <a:pt x="0" y="108"/>
                  </a:lnTo>
                  <a:lnTo>
                    <a:pt x="7" y="0"/>
                  </a:lnTo>
                  <a:lnTo>
                    <a:pt x="27" y="0"/>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77"/>
            <p:cNvSpPr>
              <a:spLocks/>
            </p:cNvSpPr>
            <p:nvPr/>
          </p:nvSpPr>
          <p:spPr bwMode="auto">
            <a:xfrm>
              <a:off x="-2338388" y="8275638"/>
              <a:ext cx="87313" cy="906463"/>
            </a:xfrm>
            <a:custGeom>
              <a:avLst/>
              <a:gdLst>
                <a:gd name="T0" fmla="*/ 55 w 55"/>
                <a:gd name="T1" fmla="*/ 0 h 571"/>
                <a:gd name="T2" fmla="*/ 20 w 55"/>
                <a:gd name="T3" fmla="*/ 571 h 571"/>
                <a:gd name="T4" fmla="*/ 0 w 55"/>
                <a:gd name="T5" fmla="*/ 570 h 571"/>
                <a:gd name="T6" fmla="*/ 34 w 55"/>
                <a:gd name="T7" fmla="*/ 0 h 571"/>
                <a:gd name="T8" fmla="*/ 55 w 55"/>
                <a:gd name="T9" fmla="*/ 0 h 571"/>
              </a:gdLst>
              <a:ahLst/>
              <a:cxnLst>
                <a:cxn ang="0">
                  <a:pos x="T0" y="T1"/>
                </a:cxn>
                <a:cxn ang="0">
                  <a:pos x="T2" y="T3"/>
                </a:cxn>
                <a:cxn ang="0">
                  <a:pos x="T4" y="T5"/>
                </a:cxn>
                <a:cxn ang="0">
                  <a:pos x="T6" y="T7"/>
                </a:cxn>
                <a:cxn ang="0">
                  <a:pos x="T8" y="T9"/>
                </a:cxn>
              </a:cxnLst>
              <a:rect l="0" t="0" r="r" b="b"/>
              <a:pathLst>
                <a:path w="55" h="571">
                  <a:moveTo>
                    <a:pt x="55" y="0"/>
                  </a:moveTo>
                  <a:lnTo>
                    <a:pt x="20" y="571"/>
                  </a:lnTo>
                  <a:lnTo>
                    <a:pt x="0" y="570"/>
                  </a:lnTo>
                  <a:lnTo>
                    <a:pt x="34" y="0"/>
                  </a:lnTo>
                  <a:lnTo>
                    <a:pt x="55" y="0"/>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Rectangle 78"/>
            <p:cNvSpPr>
              <a:spLocks noChangeArrowheads="1"/>
            </p:cNvSpPr>
            <p:nvPr/>
          </p:nvSpPr>
          <p:spPr bwMode="auto">
            <a:xfrm>
              <a:off x="-3109913" y="8278813"/>
              <a:ext cx="400050" cy="2039938"/>
            </a:xfrm>
            <a:prstGeom prst="rect">
              <a:avLst/>
            </a:prstGeom>
            <a:solidFill>
              <a:srgbClr val="F1CA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Rectangle 79"/>
            <p:cNvSpPr>
              <a:spLocks noChangeArrowheads="1"/>
            </p:cNvSpPr>
            <p:nvPr/>
          </p:nvSpPr>
          <p:spPr bwMode="auto">
            <a:xfrm>
              <a:off x="-2730500" y="8278813"/>
              <a:ext cx="25400" cy="2039938"/>
            </a:xfrm>
            <a:prstGeom prst="rect">
              <a:avLst/>
            </a:prstGeom>
            <a:solidFill>
              <a:srgbClr val="E4930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Oval 80"/>
            <p:cNvSpPr>
              <a:spLocks noChangeArrowheads="1"/>
            </p:cNvSpPr>
            <p:nvPr/>
          </p:nvSpPr>
          <p:spPr bwMode="auto">
            <a:xfrm>
              <a:off x="-2946400" y="8369300"/>
              <a:ext cx="77788" cy="77788"/>
            </a:xfrm>
            <a:prstGeom prst="ellipse">
              <a:avLst/>
            </a:pr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Rectangle 81"/>
            <p:cNvSpPr>
              <a:spLocks noChangeArrowheads="1"/>
            </p:cNvSpPr>
            <p:nvPr/>
          </p:nvSpPr>
          <p:spPr bwMode="auto">
            <a:xfrm>
              <a:off x="-3090863" y="8288338"/>
              <a:ext cx="3175" cy="2020888"/>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Rectangle 82"/>
            <p:cNvSpPr>
              <a:spLocks noChangeArrowheads="1"/>
            </p:cNvSpPr>
            <p:nvPr/>
          </p:nvSpPr>
          <p:spPr bwMode="auto">
            <a:xfrm>
              <a:off x="-3109913" y="1030605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Rectangle 83"/>
            <p:cNvSpPr>
              <a:spLocks noChangeArrowheads="1"/>
            </p:cNvSpPr>
            <p:nvPr/>
          </p:nvSpPr>
          <p:spPr bwMode="auto">
            <a:xfrm>
              <a:off x="-3109913" y="1026636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Rectangle 84"/>
            <p:cNvSpPr>
              <a:spLocks noChangeArrowheads="1"/>
            </p:cNvSpPr>
            <p:nvPr/>
          </p:nvSpPr>
          <p:spPr bwMode="auto">
            <a:xfrm>
              <a:off x="-3109913" y="1022508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Rectangle 85"/>
            <p:cNvSpPr>
              <a:spLocks noChangeArrowheads="1"/>
            </p:cNvSpPr>
            <p:nvPr/>
          </p:nvSpPr>
          <p:spPr bwMode="auto">
            <a:xfrm>
              <a:off x="-3109913" y="1018540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Rectangle 86"/>
            <p:cNvSpPr>
              <a:spLocks noChangeArrowheads="1"/>
            </p:cNvSpPr>
            <p:nvPr/>
          </p:nvSpPr>
          <p:spPr bwMode="auto">
            <a:xfrm>
              <a:off x="-3109913" y="1014412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Rectangle 87"/>
            <p:cNvSpPr>
              <a:spLocks noChangeArrowheads="1"/>
            </p:cNvSpPr>
            <p:nvPr/>
          </p:nvSpPr>
          <p:spPr bwMode="auto">
            <a:xfrm>
              <a:off x="-3109913" y="10104438"/>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Rectangle 88"/>
            <p:cNvSpPr>
              <a:spLocks noChangeArrowheads="1"/>
            </p:cNvSpPr>
            <p:nvPr/>
          </p:nvSpPr>
          <p:spPr bwMode="auto">
            <a:xfrm>
              <a:off x="-3109913" y="1006475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Rectangle 89"/>
            <p:cNvSpPr>
              <a:spLocks noChangeArrowheads="1"/>
            </p:cNvSpPr>
            <p:nvPr/>
          </p:nvSpPr>
          <p:spPr bwMode="auto">
            <a:xfrm>
              <a:off x="-3109913" y="1002347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Rectangle 90"/>
            <p:cNvSpPr>
              <a:spLocks noChangeArrowheads="1"/>
            </p:cNvSpPr>
            <p:nvPr/>
          </p:nvSpPr>
          <p:spPr bwMode="auto">
            <a:xfrm>
              <a:off x="-3109913" y="998220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Rectangle 91"/>
            <p:cNvSpPr>
              <a:spLocks noChangeArrowheads="1"/>
            </p:cNvSpPr>
            <p:nvPr/>
          </p:nvSpPr>
          <p:spPr bwMode="auto">
            <a:xfrm>
              <a:off x="-3109913" y="994251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Rectangle 92"/>
            <p:cNvSpPr>
              <a:spLocks noChangeArrowheads="1"/>
            </p:cNvSpPr>
            <p:nvPr/>
          </p:nvSpPr>
          <p:spPr bwMode="auto">
            <a:xfrm>
              <a:off x="-3109913" y="990123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Rectangle 93"/>
            <p:cNvSpPr>
              <a:spLocks noChangeArrowheads="1"/>
            </p:cNvSpPr>
            <p:nvPr/>
          </p:nvSpPr>
          <p:spPr bwMode="auto">
            <a:xfrm>
              <a:off x="-3109913" y="986155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Rectangle 94"/>
            <p:cNvSpPr>
              <a:spLocks noChangeArrowheads="1"/>
            </p:cNvSpPr>
            <p:nvPr/>
          </p:nvSpPr>
          <p:spPr bwMode="auto">
            <a:xfrm>
              <a:off x="-3109913" y="9821863"/>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Rectangle 95"/>
            <p:cNvSpPr>
              <a:spLocks noChangeArrowheads="1"/>
            </p:cNvSpPr>
            <p:nvPr/>
          </p:nvSpPr>
          <p:spPr bwMode="auto">
            <a:xfrm>
              <a:off x="-3109913" y="978058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Rectangle 96"/>
            <p:cNvSpPr>
              <a:spLocks noChangeArrowheads="1"/>
            </p:cNvSpPr>
            <p:nvPr/>
          </p:nvSpPr>
          <p:spPr bwMode="auto">
            <a:xfrm>
              <a:off x="-3109913" y="974090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Rectangle 97"/>
            <p:cNvSpPr>
              <a:spLocks noChangeArrowheads="1"/>
            </p:cNvSpPr>
            <p:nvPr/>
          </p:nvSpPr>
          <p:spPr bwMode="auto">
            <a:xfrm>
              <a:off x="-3109913" y="969962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Rectangle 98"/>
            <p:cNvSpPr>
              <a:spLocks noChangeArrowheads="1"/>
            </p:cNvSpPr>
            <p:nvPr/>
          </p:nvSpPr>
          <p:spPr bwMode="auto">
            <a:xfrm>
              <a:off x="-3109913" y="9659938"/>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Rectangle 99"/>
            <p:cNvSpPr>
              <a:spLocks noChangeArrowheads="1"/>
            </p:cNvSpPr>
            <p:nvPr/>
          </p:nvSpPr>
          <p:spPr bwMode="auto">
            <a:xfrm>
              <a:off x="-3109913" y="962025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Rectangle 100"/>
            <p:cNvSpPr>
              <a:spLocks noChangeArrowheads="1"/>
            </p:cNvSpPr>
            <p:nvPr/>
          </p:nvSpPr>
          <p:spPr bwMode="auto">
            <a:xfrm>
              <a:off x="-3109913" y="9578975"/>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Rectangle 101"/>
            <p:cNvSpPr>
              <a:spLocks noChangeArrowheads="1"/>
            </p:cNvSpPr>
            <p:nvPr/>
          </p:nvSpPr>
          <p:spPr bwMode="auto">
            <a:xfrm>
              <a:off x="-3109913" y="953928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Rectangle 102"/>
            <p:cNvSpPr>
              <a:spLocks noChangeArrowheads="1"/>
            </p:cNvSpPr>
            <p:nvPr/>
          </p:nvSpPr>
          <p:spPr bwMode="auto">
            <a:xfrm>
              <a:off x="-3109913" y="949801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Rectangle 103"/>
            <p:cNvSpPr>
              <a:spLocks noChangeArrowheads="1"/>
            </p:cNvSpPr>
            <p:nvPr/>
          </p:nvSpPr>
          <p:spPr bwMode="auto">
            <a:xfrm>
              <a:off x="-3109913" y="9458325"/>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Rectangle 104"/>
            <p:cNvSpPr>
              <a:spLocks noChangeArrowheads="1"/>
            </p:cNvSpPr>
            <p:nvPr/>
          </p:nvSpPr>
          <p:spPr bwMode="auto">
            <a:xfrm>
              <a:off x="-3109913" y="941705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Rectangle 105"/>
            <p:cNvSpPr>
              <a:spLocks noChangeArrowheads="1"/>
            </p:cNvSpPr>
            <p:nvPr/>
          </p:nvSpPr>
          <p:spPr bwMode="auto">
            <a:xfrm>
              <a:off x="-3109913" y="9377363"/>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Rectangle 106"/>
            <p:cNvSpPr>
              <a:spLocks noChangeArrowheads="1"/>
            </p:cNvSpPr>
            <p:nvPr/>
          </p:nvSpPr>
          <p:spPr bwMode="auto">
            <a:xfrm>
              <a:off x="-3109913" y="9337675"/>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Rectangle 107"/>
            <p:cNvSpPr>
              <a:spLocks noChangeArrowheads="1"/>
            </p:cNvSpPr>
            <p:nvPr/>
          </p:nvSpPr>
          <p:spPr bwMode="auto">
            <a:xfrm>
              <a:off x="-3109913" y="929640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Rectangle 108"/>
            <p:cNvSpPr>
              <a:spLocks noChangeArrowheads="1"/>
            </p:cNvSpPr>
            <p:nvPr/>
          </p:nvSpPr>
          <p:spPr bwMode="auto">
            <a:xfrm>
              <a:off x="-3109913" y="925512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Rectangle 109"/>
            <p:cNvSpPr>
              <a:spLocks noChangeArrowheads="1"/>
            </p:cNvSpPr>
            <p:nvPr/>
          </p:nvSpPr>
          <p:spPr bwMode="auto">
            <a:xfrm>
              <a:off x="-3109913" y="921543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Rectangle 110"/>
            <p:cNvSpPr>
              <a:spLocks noChangeArrowheads="1"/>
            </p:cNvSpPr>
            <p:nvPr/>
          </p:nvSpPr>
          <p:spPr bwMode="auto">
            <a:xfrm>
              <a:off x="-3109913" y="917416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Rectangle 111"/>
            <p:cNvSpPr>
              <a:spLocks noChangeArrowheads="1"/>
            </p:cNvSpPr>
            <p:nvPr/>
          </p:nvSpPr>
          <p:spPr bwMode="auto">
            <a:xfrm>
              <a:off x="-3109913" y="913447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Rectangle 112"/>
            <p:cNvSpPr>
              <a:spLocks noChangeArrowheads="1"/>
            </p:cNvSpPr>
            <p:nvPr/>
          </p:nvSpPr>
          <p:spPr bwMode="auto">
            <a:xfrm>
              <a:off x="-3109913" y="9094788"/>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Rectangle 113"/>
            <p:cNvSpPr>
              <a:spLocks noChangeArrowheads="1"/>
            </p:cNvSpPr>
            <p:nvPr/>
          </p:nvSpPr>
          <p:spPr bwMode="auto">
            <a:xfrm>
              <a:off x="-3109913" y="905351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Rectangle 114"/>
            <p:cNvSpPr>
              <a:spLocks noChangeArrowheads="1"/>
            </p:cNvSpPr>
            <p:nvPr/>
          </p:nvSpPr>
          <p:spPr bwMode="auto">
            <a:xfrm>
              <a:off x="-3109913" y="901382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Rectangle 115"/>
            <p:cNvSpPr>
              <a:spLocks noChangeArrowheads="1"/>
            </p:cNvSpPr>
            <p:nvPr/>
          </p:nvSpPr>
          <p:spPr bwMode="auto">
            <a:xfrm>
              <a:off x="-3109913" y="897255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Rectangle 116"/>
            <p:cNvSpPr>
              <a:spLocks noChangeArrowheads="1"/>
            </p:cNvSpPr>
            <p:nvPr/>
          </p:nvSpPr>
          <p:spPr bwMode="auto">
            <a:xfrm>
              <a:off x="-3109913" y="8932863"/>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Rectangle 117"/>
            <p:cNvSpPr>
              <a:spLocks noChangeArrowheads="1"/>
            </p:cNvSpPr>
            <p:nvPr/>
          </p:nvSpPr>
          <p:spPr bwMode="auto">
            <a:xfrm>
              <a:off x="-3109913" y="8893175"/>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Rectangle 118"/>
            <p:cNvSpPr>
              <a:spLocks noChangeArrowheads="1"/>
            </p:cNvSpPr>
            <p:nvPr/>
          </p:nvSpPr>
          <p:spPr bwMode="auto">
            <a:xfrm>
              <a:off x="-3109913" y="885190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Rectangle 119"/>
            <p:cNvSpPr>
              <a:spLocks noChangeArrowheads="1"/>
            </p:cNvSpPr>
            <p:nvPr/>
          </p:nvSpPr>
          <p:spPr bwMode="auto">
            <a:xfrm>
              <a:off x="-3109913" y="8812213"/>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Rectangle 120"/>
            <p:cNvSpPr>
              <a:spLocks noChangeArrowheads="1"/>
            </p:cNvSpPr>
            <p:nvPr/>
          </p:nvSpPr>
          <p:spPr bwMode="auto">
            <a:xfrm>
              <a:off x="-3109913" y="877093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Rectangle 121"/>
            <p:cNvSpPr>
              <a:spLocks noChangeArrowheads="1"/>
            </p:cNvSpPr>
            <p:nvPr/>
          </p:nvSpPr>
          <p:spPr bwMode="auto">
            <a:xfrm>
              <a:off x="-3109913" y="873125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Rectangle 122"/>
            <p:cNvSpPr>
              <a:spLocks noChangeArrowheads="1"/>
            </p:cNvSpPr>
            <p:nvPr/>
          </p:nvSpPr>
          <p:spPr bwMode="auto">
            <a:xfrm>
              <a:off x="-3109913" y="868997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Rectangle 123"/>
            <p:cNvSpPr>
              <a:spLocks noChangeArrowheads="1"/>
            </p:cNvSpPr>
            <p:nvPr/>
          </p:nvSpPr>
          <p:spPr bwMode="auto">
            <a:xfrm>
              <a:off x="-3109913" y="8650288"/>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Rectangle 124"/>
            <p:cNvSpPr>
              <a:spLocks noChangeArrowheads="1"/>
            </p:cNvSpPr>
            <p:nvPr/>
          </p:nvSpPr>
          <p:spPr bwMode="auto">
            <a:xfrm>
              <a:off x="-3109913" y="861060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Rectangle 125"/>
            <p:cNvSpPr>
              <a:spLocks noChangeArrowheads="1"/>
            </p:cNvSpPr>
            <p:nvPr/>
          </p:nvSpPr>
          <p:spPr bwMode="auto">
            <a:xfrm>
              <a:off x="-3109913" y="856932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Rectangle 126"/>
            <p:cNvSpPr>
              <a:spLocks noChangeArrowheads="1"/>
            </p:cNvSpPr>
            <p:nvPr/>
          </p:nvSpPr>
          <p:spPr bwMode="auto">
            <a:xfrm>
              <a:off x="-3109913" y="852805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Rectangle 127"/>
            <p:cNvSpPr>
              <a:spLocks noChangeArrowheads="1"/>
            </p:cNvSpPr>
            <p:nvPr/>
          </p:nvSpPr>
          <p:spPr bwMode="auto">
            <a:xfrm>
              <a:off x="-3109913" y="848836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Rectangle 128"/>
            <p:cNvSpPr>
              <a:spLocks noChangeArrowheads="1"/>
            </p:cNvSpPr>
            <p:nvPr/>
          </p:nvSpPr>
          <p:spPr bwMode="auto">
            <a:xfrm>
              <a:off x="-3109913" y="8448675"/>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Rectangle 129"/>
            <p:cNvSpPr>
              <a:spLocks noChangeArrowheads="1"/>
            </p:cNvSpPr>
            <p:nvPr/>
          </p:nvSpPr>
          <p:spPr bwMode="auto">
            <a:xfrm>
              <a:off x="-3109913" y="840740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Rectangle 130"/>
            <p:cNvSpPr>
              <a:spLocks noChangeArrowheads="1"/>
            </p:cNvSpPr>
            <p:nvPr/>
          </p:nvSpPr>
          <p:spPr bwMode="auto">
            <a:xfrm>
              <a:off x="-3109913" y="8367713"/>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Rectangle 131"/>
            <p:cNvSpPr>
              <a:spLocks noChangeArrowheads="1"/>
            </p:cNvSpPr>
            <p:nvPr/>
          </p:nvSpPr>
          <p:spPr bwMode="auto">
            <a:xfrm>
              <a:off x="-3109913" y="832643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Rectangle 132"/>
            <p:cNvSpPr>
              <a:spLocks noChangeArrowheads="1"/>
            </p:cNvSpPr>
            <p:nvPr/>
          </p:nvSpPr>
          <p:spPr bwMode="auto">
            <a:xfrm>
              <a:off x="-3109913" y="828675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Rectangle 133"/>
            <p:cNvSpPr>
              <a:spLocks noChangeArrowheads="1"/>
            </p:cNvSpPr>
            <p:nvPr/>
          </p:nvSpPr>
          <p:spPr bwMode="auto">
            <a:xfrm>
              <a:off x="-3089275" y="10306050"/>
              <a:ext cx="42863"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Rectangle 134"/>
            <p:cNvSpPr>
              <a:spLocks noChangeArrowheads="1"/>
            </p:cNvSpPr>
            <p:nvPr/>
          </p:nvSpPr>
          <p:spPr bwMode="auto">
            <a:xfrm>
              <a:off x="-3089275" y="10104438"/>
              <a:ext cx="42863"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Rectangle 135"/>
            <p:cNvSpPr>
              <a:spLocks noChangeArrowheads="1"/>
            </p:cNvSpPr>
            <p:nvPr/>
          </p:nvSpPr>
          <p:spPr bwMode="auto">
            <a:xfrm>
              <a:off x="-3089275" y="9901238"/>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Rectangle 136"/>
            <p:cNvSpPr>
              <a:spLocks noChangeArrowheads="1"/>
            </p:cNvSpPr>
            <p:nvPr/>
          </p:nvSpPr>
          <p:spPr bwMode="auto">
            <a:xfrm>
              <a:off x="-3089275" y="9699625"/>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Rectangle 137"/>
            <p:cNvSpPr>
              <a:spLocks noChangeArrowheads="1"/>
            </p:cNvSpPr>
            <p:nvPr/>
          </p:nvSpPr>
          <p:spPr bwMode="auto">
            <a:xfrm>
              <a:off x="-3089275" y="9498013"/>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Rectangle 138"/>
            <p:cNvSpPr>
              <a:spLocks noChangeArrowheads="1"/>
            </p:cNvSpPr>
            <p:nvPr/>
          </p:nvSpPr>
          <p:spPr bwMode="auto">
            <a:xfrm>
              <a:off x="-3089275" y="9296400"/>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Rectangle 139"/>
            <p:cNvSpPr>
              <a:spLocks noChangeArrowheads="1"/>
            </p:cNvSpPr>
            <p:nvPr/>
          </p:nvSpPr>
          <p:spPr bwMode="auto">
            <a:xfrm>
              <a:off x="-3089275" y="9094788"/>
              <a:ext cx="42863"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Rectangle 140"/>
            <p:cNvSpPr>
              <a:spLocks noChangeArrowheads="1"/>
            </p:cNvSpPr>
            <p:nvPr/>
          </p:nvSpPr>
          <p:spPr bwMode="auto">
            <a:xfrm>
              <a:off x="-3089275" y="8893175"/>
              <a:ext cx="42863"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Rectangle 141"/>
            <p:cNvSpPr>
              <a:spLocks noChangeArrowheads="1"/>
            </p:cNvSpPr>
            <p:nvPr/>
          </p:nvSpPr>
          <p:spPr bwMode="auto">
            <a:xfrm>
              <a:off x="-3089275" y="8691563"/>
              <a:ext cx="42863"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Rectangle 142"/>
            <p:cNvSpPr>
              <a:spLocks noChangeArrowheads="1"/>
            </p:cNvSpPr>
            <p:nvPr/>
          </p:nvSpPr>
          <p:spPr bwMode="auto">
            <a:xfrm>
              <a:off x="-3089275" y="8488363"/>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Rectangle 143"/>
            <p:cNvSpPr>
              <a:spLocks noChangeArrowheads="1"/>
            </p:cNvSpPr>
            <p:nvPr/>
          </p:nvSpPr>
          <p:spPr bwMode="auto">
            <a:xfrm>
              <a:off x="-3089275" y="8286750"/>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144"/>
            <p:cNvSpPr>
              <a:spLocks/>
            </p:cNvSpPr>
            <p:nvPr/>
          </p:nvSpPr>
          <p:spPr bwMode="auto">
            <a:xfrm>
              <a:off x="-3379788" y="9415463"/>
              <a:ext cx="1076325" cy="1706563"/>
            </a:xfrm>
            <a:custGeom>
              <a:avLst/>
              <a:gdLst>
                <a:gd name="T0" fmla="*/ 335 w 678"/>
                <a:gd name="T1" fmla="*/ 0 h 1075"/>
                <a:gd name="T2" fmla="*/ 0 w 678"/>
                <a:gd name="T3" fmla="*/ 0 h 1075"/>
                <a:gd name="T4" fmla="*/ 50 w 678"/>
                <a:gd name="T5" fmla="*/ 1075 h 1075"/>
                <a:gd name="T6" fmla="*/ 335 w 678"/>
                <a:gd name="T7" fmla="*/ 1075 h 1075"/>
                <a:gd name="T8" fmla="*/ 627 w 678"/>
                <a:gd name="T9" fmla="*/ 1075 h 1075"/>
                <a:gd name="T10" fmla="*/ 678 w 678"/>
                <a:gd name="T11" fmla="*/ 0 h 1075"/>
                <a:gd name="T12" fmla="*/ 335 w 678"/>
                <a:gd name="T13" fmla="*/ 0 h 1075"/>
              </a:gdLst>
              <a:ahLst/>
              <a:cxnLst>
                <a:cxn ang="0">
                  <a:pos x="T0" y="T1"/>
                </a:cxn>
                <a:cxn ang="0">
                  <a:pos x="T2" y="T3"/>
                </a:cxn>
                <a:cxn ang="0">
                  <a:pos x="T4" y="T5"/>
                </a:cxn>
                <a:cxn ang="0">
                  <a:pos x="T6" y="T7"/>
                </a:cxn>
                <a:cxn ang="0">
                  <a:pos x="T8" y="T9"/>
                </a:cxn>
                <a:cxn ang="0">
                  <a:pos x="T10" y="T11"/>
                </a:cxn>
                <a:cxn ang="0">
                  <a:pos x="T12" y="T13"/>
                </a:cxn>
              </a:cxnLst>
              <a:rect l="0" t="0" r="r" b="b"/>
              <a:pathLst>
                <a:path w="678" h="1075">
                  <a:moveTo>
                    <a:pt x="335" y="0"/>
                  </a:moveTo>
                  <a:lnTo>
                    <a:pt x="0" y="0"/>
                  </a:lnTo>
                  <a:lnTo>
                    <a:pt x="50" y="1075"/>
                  </a:lnTo>
                  <a:lnTo>
                    <a:pt x="335" y="1075"/>
                  </a:lnTo>
                  <a:lnTo>
                    <a:pt x="627" y="1075"/>
                  </a:lnTo>
                  <a:lnTo>
                    <a:pt x="678" y="0"/>
                  </a:lnTo>
                  <a:lnTo>
                    <a:pt x="335" y="0"/>
                  </a:lnTo>
                  <a:close/>
                </a:path>
              </a:pathLst>
            </a:custGeom>
            <a:solidFill>
              <a:srgbClr val="E243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145"/>
            <p:cNvSpPr>
              <a:spLocks/>
            </p:cNvSpPr>
            <p:nvPr/>
          </p:nvSpPr>
          <p:spPr bwMode="auto">
            <a:xfrm>
              <a:off x="-3379788" y="9415463"/>
              <a:ext cx="531813" cy="1706563"/>
            </a:xfrm>
            <a:custGeom>
              <a:avLst/>
              <a:gdLst>
                <a:gd name="T0" fmla="*/ 0 w 335"/>
                <a:gd name="T1" fmla="*/ 0 h 1075"/>
                <a:gd name="T2" fmla="*/ 50 w 335"/>
                <a:gd name="T3" fmla="*/ 1075 h 1075"/>
                <a:gd name="T4" fmla="*/ 335 w 335"/>
                <a:gd name="T5" fmla="*/ 1075 h 1075"/>
                <a:gd name="T6" fmla="*/ 335 w 335"/>
                <a:gd name="T7" fmla="*/ 0 h 1075"/>
                <a:gd name="T8" fmla="*/ 0 w 335"/>
                <a:gd name="T9" fmla="*/ 0 h 1075"/>
              </a:gdLst>
              <a:ahLst/>
              <a:cxnLst>
                <a:cxn ang="0">
                  <a:pos x="T0" y="T1"/>
                </a:cxn>
                <a:cxn ang="0">
                  <a:pos x="T2" y="T3"/>
                </a:cxn>
                <a:cxn ang="0">
                  <a:pos x="T4" y="T5"/>
                </a:cxn>
                <a:cxn ang="0">
                  <a:pos x="T6" y="T7"/>
                </a:cxn>
                <a:cxn ang="0">
                  <a:pos x="T8" y="T9"/>
                </a:cxn>
              </a:cxnLst>
              <a:rect l="0" t="0" r="r" b="b"/>
              <a:pathLst>
                <a:path w="335" h="1075">
                  <a:moveTo>
                    <a:pt x="0" y="0"/>
                  </a:moveTo>
                  <a:lnTo>
                    <a:pt x="50" y="1075"/>
                  </a:lnTo>
                  <a:lnTo>
                    <a:pt x="335" y="1075"/>
                  </a:lnTo>
                  <a:lnTo>
                    <a:pt x="335" y="0"/>
                  </a:lnTo>
                  <a:lnTo>
                    <a:pt x="0" y="0"/>
                  </a:lnTo>
                  <a:close/>
                </a:path>
              </a:pathLst>
            </a:custGeom>
            <a:solidFill>
              <a:srgbClr val="F057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146"/>
            <p:cNvSpPr>
              <a:spLocks/>
            </p:cNvSpPr>
            <p:nvPr/>
          </p:nvSpPr>
          <p:spPr bwMode="auto">
            <a:xfrm>
              <a:off x="-2847975" y="9415463"/>
              <a:ext cx="544513" cy="1706563"/>
            </a:xfrm>
            <a:custGeom>
              <a:avLst/>
              <a:gdLst>
                <a:gd name="T0" fmla="*/ 343 w 343"/>
                <a:gd name="T1" fmla="*/ 0 h 1075"/>
                <a:gd name="T2" fmla="*/ 0 w 343"/>
                <a:gd name="T3" fmla="*/ 0 h 1075"/>
                <a:gd name="T4" fmla="*/ 0 w 343"/>
                <a:gd name="T5" fmla="*/ 1075 h 1075"/>
                <a:gd name="T6" fmla="*/ 292 w 343"/>
                <a:gd name="T7" fmla="*/ 1075 h 1075"/>
                <a:gd name="T8" fmla="*/ 343 w 343"/>
                <a:gd name="T9" fmla="*/ 0 h 1075"/>
              </a:gdLst>
              <a:ahLst/>
              <a:cxnLst>
                <a:cxn ang="0">
                  <a:pos x="T0" y="T1"/>
                </a:cxn>
                <a:cxn ang="0">
                  <a:pos x="T2" y="T3"/>
                </a:cxn>
                <a:cxn ang="0">
                  <a:pos x="T4" y="T5"/>
                </a:cxn>
                <a:cxn ang="0">
                  <a:pos x="T6" y="T7"/>
                </a:cxn>
                <a:cxn ang="0">
                  <a:pos x="T8" y="T9"/>
                </a:cxn>
              </a:cxnLst>
              <a:rect l="0" t="0" r="r" b="b"/>
              <a:pathLst>
                <a:path w="343" h="1075">
                  <a:moveTo>
                    <a:pt x="343" y="0"/>
                  </a:moveTo>
                  <a:lnTo>
                    <a:pt x="0" y="0"/>
                  </a:lnTo>
                  <a:lnTo>
                    <a:pt x="0" y="1075"/>
                  </a:lnTo>
                  <a:lnTo>
                    <a:pt x="292" y="1075"/>
                  </a:lnTo>
                  <a:lnTo>
                    <a:pt x="343" y="0"/>
                  </a:lnTo>
                  <a:close/>
                </a:path>
              </a:pathLst>
            </a:custGeom>
            <a:solidFill>
              <a:srgbClr val="E243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9" name="组合 388"/>
          <p:cNvGrpSpPr/>
          <p:nvPr/>
        </p:nvGrpSpPr>
        <p:grpSpPr>
          <a:xfrm>
            <a:off x="4566644" y="5428231"/>
            <a:ext cx="710958" cy="1437716"/>
            <a:chOff x="4451351" y="5686425"/>
            <a:chExt cx="1571624" cy="3178175"/>
          </a:xfrm>
        </p:grpSpPr>
        <p:sp>
          <p:nvSpPr>
            <p:cNvPr id="390" name="Freeform 152"/>
            <p:cNvSpPr>
              <a:spLocks/>
            </p:cNvSpPr>
            <p:nvPr/>
          </p:nvSpPr>
          <p:spPr bwMode="auto">
            <a:xfrm>
              <a:off x="5340350" y="7327900"/>
              <a:ext cx="430212" cy="307975"/>
            </a:xfrm>
            <a:custGeom>
              <a:avLst/>
              <a:gdLst>
                <a:gd name="T0" fmla="*/ 333 w 507"/>
                <a:gd name="T1" fmla="*/ 294 h 363"/>
                <a:gd name="T2" fmla="*/ 0 w 507"/>
                <a:gd name="T3" fmla="*/ 297 h 363"/>
                <a:gd name="T4" fmla="*/ 491 w 507"/>
                <a:gd name="T5" fmla="*/ 0 h 363"/>
                <a:gd name="T6" fmla="*/ 333 w 507"/>
                <a:gd name="T7" fmla="*/ 294 h 363"/>
              </a:gdLst>
              <a:ahLst/>
              <a:cxnLst>
                <a:cxn ang="0">
                  <a:pos x="T0" y="T1"/>
                </a:cxn>
                <a:cxn ang="0">
                  <a:pos x="T2" y="T3"/>
                </a:cxn>
                <a:cxn ang="0">
                  <a:pos x="T4" y="T5"/>
                </a:cxn>
                <a:cxn ang="0">
                  <a:pos x="T6" y="T7"/>
                </a:cxn>
              </a:cxnLst>
              <a:rect l="0" t="0" r="r" b="b"/>
              <a:pathLst>
                <a:path w="507" h="363">
                  <a:moveTo>
                    <a:pt x="333" y="294"/>
                  </a:moveTo>
                  <a:cubicBezTo>
                    <a:pt x="219" y="363"/>
                    <a:pt x="86" y="360"/>
                    <a:pt x="0" y="297"/>
                  </a:cubicBezTo>
                  <a:cubicBezTo>
                    <a:pt x="491" y="0"/>
                    <a:pt x="491" y="0"/>
                    <a:pt x="491" y="0"/>
                  </a:cubicBezTo>
                  <a:cubicBezTo>
                    <a:pt x="507" y="105"/>
                    <a:pt x="447" y="225"/>
                    <a:pt x="333" y="294"/>
                  </a:cubicBezTo>
                  <a:close/>
                </a:path>
              </a:pathLst>
            </a:custGeom>
            <a:solidFill>
              <a:srgbClr val="1A87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154"/>
            <p:cNvSpPr>
              <a:spLocks/>
            </p:cNvSpPr>
            <p:nvPr/>
          </p:nvSpPr>
          <p:spPr bwMode="auto">
            <a:xfrm>
              <a:off x="4592638" y="7011988"/>
              <a:ext cx="542925" cy="388938"/>
            </a:xfrm>
            <a:custGeom>
              <a:avLst/>
              <a:gdLst>
                <a:gd name="T0" fmla="*/ 220 w 641"/>
                <a:gd name="T1" fmla="*/ 371 h 459"/>
                <a:gd name="T2" fmla="*/ 641 w 641"/>
                <a:gd name="T3" fmla="*/ 376 h 459"/>
                <a:gd name="T4" fmla="*/ 21 w 641"/>
                <a:gd name="T5" fmla="*/ 0 h 459"/>
                <a:gd name="T6" fmla="*/ 220 w 641"/>
                <a:gd name="T7" fmla="*/ 371 h 459"/>
              </a:gdLst>
              <a:ahLst/>
              <a:cxnLst>
                <a:cxn ang="0">
                  <a:pos x="T0" y="T1"/>
                </a:cxn>
                <a:cxn ang="0">
                  <a:pos x="T2" y="T3"/>
                </a:cxn>
                <a:cxn ang="0">
                  <a:pos x="T4" y="T5"/>
                </a:cxn>
                <a:cxn ang="0">
                  <a:pos x="T6" y="T7"/>
                </a:cxn>
              </a:cxnLst>
              <a:rect l="0" t="0" r="r" b="b"/>
              <a:pathLst>
                <a:path w="641" h="459">
                  <a:moveTo>
                    <a:pt x="220" y="371"/>
                  </a:moveTo>
                  <a:cubicBezTo>
                    <a:pt x="364" y="459"/>
                    <a:pt x="533" y="456"/>
                    <a:pt x="641" y="376"/>
                  </a:cubicBezTo>
                  <a:cubicBezTo>
                    <a:pt x="21" y="0"/>
                    <a:pt x="21" y="0"/>
                    <a:pt x="21" y="0"/>
                  </a:cubicBezTo>
                  <a:cubicBezTo>
                    <a:pt x="0" y="133"/>
                    <a:pt x="76" y="284"/>
                    <a:pt x="220" y="371"/>
                  </a:cubicBezTo>
                  <a:close/>
                </a:path>
              </a:pathLst>
            </a:custGeom>
            <a:solidFill>
              <a:srgbClr val="1A87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155"/>
            <p:cNvSpPr>
              <a:spLocks/>
            </p:cNvSpPr>
            <p:nvPr/>
          </p:nvSpPr>
          <p:spPr bwMode="auto">
            <a:xfrm>
              <a:off x="5322888" y="6064250"/>
              <a:ext cx="544512" cy="388938"/>
            </a:xfrm>
            <a:custGeom>
              <a:avLst/>
              <a:gdLst>
                <a:gd name="T0" fmla="*/ 220 w 641"/>
                <a:gd name="T1" fmla="*/ 88 h 459"/>
                <a:gd name="T2" fmla="*/ 21 w 641"/>
                <a:gd name="T3" fmla="*/ 459 h 459"/>
                <a:gd name="T4" fmla="*/ 641 w 641"/>
                <a:gd name="T5" fmla="*/ 83 h 459"/>
                <a:gd name="T6" fmla="*/ 220 w 641"/>
                <a:gd name="T7" fmla="*/ 88 h 459"/>
              </a:gdLst>
              <a:ahLst/>
              <a:cxnLst>
                <a:cxn ang="0">
                  <a:pos x="T0" y="T1"/>
                </a:cxn>
                <a:cxn ang="0">
                  <a:pos x="T2" y="T3"/>
                </a:cxn>
                <a:cxn ang="0">
                  <a:pos x="T4" y="T5"/>
                </a:cxn>
                <a:cxn ang="0">
                  <a:pos x="T6" y="T7"/>
                </a:cxn>
              </a:cxnLst>
              <a:rect l="0" t="0" r="r" b="b"/>
              <a:pathLst>
                <a:path w="641" h="459">
                  <a:moveTo>
                    <a:pt x="220" y="88"/>
                  </a:moveTo>
                  <a:cubicBezTo>
                    <a:pt x="76" y="175"/>
                    <a:pt x="0" y="326"/>
                    <a:pt x="21" y="459"/>
                  </a:cubicBezTo>
                  <a:cubicBezTo>
                    <a:pt x="641" y="83"/>
                    <a:pt x="641" y="83"/>
                    <a:pt x="641" y="83"/>
                  </a:cubicBezTo>
                  <a:cubicBezTo>
                    <a:pt x="533" y="3"/>
                    <a:pt x="364" y="0"/>
                    <a:pt x="220" y="88"/>
                  </a:cubicBezTo>
                  <a:close/>
                </a:path>
              </a:pathLst>
            </a:custGeom>
            <a:solidFill>
              <a:srgbClr val="1395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158"/>
            <p:cNvSpPr>
              <a:spLocks/>
            </p:cNvSpPr>
            <p:nvPr/>
          </p:nvSpPr>
          <p:spPr bwMode="auto">
            <a:xfrm>
              <a:off x="5341938" y="6677025"/>
              <a:ext cx="681037" cy="487363"/>
            </a:xfrm>
            <a:custGeom>
              <a:avLst/>
              <a:gdLst>
                <a:gd name="T0" fmla="*/ 529 w 805"/>
                <a:gd name="T1" fmla="*/ 466 h 576"/>
                <a:gd name="T2" fmla="*/ 0 w 805"/>
                <a:gd name="T3" fmla="*/ 472 h 576"/>
                <a:gd name="T4" fmla="*/ 779 w 805"/>
                <a:gd name="T5" fmla="*/ 0 h 576"/>
                <a:gd name="T6" fmla="*/ 529 w 805"/>
                <a:gd name="T7" fmla="*/ 466 h 576"/>
              </a:gdLst>
              <a:ahLst/>
              <a:cxnLst>
                <a:cxn ang="0">
                  <a:pos x="T0" y="T1"/>
                </a:cxn>
                <a:cxn ang="0">
                  <a:pos x="T2" y="T3"/>
                </a:cxn>
                <a:cxn ang="0">
                  <a:pos x="T4" y="T5"/>
                </a:cxn>
                <a:cxn ang="0">
                  <a:pos x="T6" y="T7"/>
                </a:cxn>
              </a:cxnLst>
              <a:rect l="0" t="0" r="r" b="b"/>
              <a:pathLst>
                <a:path w="805" h="576">
                  <a:moveTo>
                    <a:pt x="529" y="466"/>
                  </a:moveTo>
                  <a:cubicBezTo>
                    <a:pt x="348" y="576"/>
                    <a:pt x="136" y="573"/>
                    <a:pt x="0" y="472"/>
                  </a:cubicBezTo>
                  <a:cubicBezTo>
                    <a:pt x="779" y="0"/>
                    <a:pt x="779" y="0"/>
                    <a:pt x="779" y="0"/>
                  </a:cubicBezTo>
                  <a:cubicBezTo>
                    <a:pt x="805" y="167"/>
                    <a:pt x="710" y="357"/>
                    <a:pt x="529" y="466"/>
                  </a:cubicBezTo>
                  <a:close/>
                </a:path>
              </a:pathLst>
            </a:custGeom>
            <a:solidFill>
              <a:srgbClr val="1A87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160"/>
            <p:cNvSpPr>
              <a:spLocks/>
            </p:cNvSpPr>
            <p:nvPr/>
          </p:nvSpPr>
          <p:spPr bwMode="auto">
            <a:xfrm>
              <a:off x="4451351" y="6345238"/>
              <a:ext cx="681037" cy="485775"/>
            </a:xfrm>
            <a:custGeom>
              <a:avLst/>
              <a:gdLst>
                <a:gd name="T0" fmla="*/ 276 w 805"/>
                <a:gd name="T1" fmla="*/ 466 h 575"/>
                <a:gd name="T2" fmla="*/ 805 w 805"/>
                <a:gd name="T3" fmla="*/ 471 h 575"/>
                <a:gd name="T4" fmla="*/ 26 w 805"/>
                <a:gd name="T5" fmla="*/ 0 h 575"/>
                <a:gd name="T6" fmla="*/ 276 w 805"/>
                <a:gd name="T7" fmla="*/ 466 h 575"/>
              </a:gdLst>
              <a:ahLst/>
              <a:cxnLst>
                <a:cxn ang="0">
                  <a:pos x="T0" y="T1"/>
                </a:cxn>
                <a:cxn ang="0">
                  <a:pos x="T2" y="T3"/>
                </a:cxn>
                <a:cxn ang="0">
                  <a:pos x="T4" y="T5"/>
                </a:cxn>
                <a:cxn ang="0">
                  <a:pos x="T6" y="T7"/>
                </a:cxn>
              </a:cxnLst>
              <a:rect l="0" t="0" r="r" b="b"/>
              <a:pathLst>
                <a:path w="805" h="575">
                  <a:moveTo>
                    <a:pt x="276" y="466"/>
                  </a:moveTo>
                  <a:cubicBezTo>
                    <a:pt x="457" y="575"/>
                    <a:pt x="669" y="572"/>
                    <a:pt x="805" y="471"/>
                  </a:cubicBezTo>
                  <a:cubicBezTo>
                    <a:pt x="26" y="0"/>
                    <a:pt x="26" y="0"/>
                    <a:pt x="26" y="0"/>
                  </a:cubicBezTo>
                  <a:cubicBezTo>
                    <a:pt x="0" y="167"/>
                    <a:pt x="95" y="356"/>
                    <a:pt x="276" y="466"/>
                  </a:cubicBezTo>
                  <a:close/>
                </a:path>
              </a:pathLst>
            </a:custGeom>
            <a:solidFill>
              <a:srgbClr val="1A87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95" name="组合 394"/>
            <p:cNvGrpSpPr/>
            <p:nvPr/>
          </p:nvGrpSpPr>
          <p:grpSpPr>
            <a:xfrm>
              <a:off x="4471988" y="5686425"/>
              <a:ext cx="1530350" cy="3178175"/>
              <a:chOff x="4471988" y="5686425"/>
              <a:chExt cx="1530350" cy="3178175"/>
            </a:xfrm>
          </p:grpSpPr>
          <p:sp>
            <p:nvSpPr>
              <p:cNvPr id="396" name="Freeform 150"/>
              <p:cNvSpPr>
                <a:spLocks/>
              </p:cNvSpPr>
              <p:nvPr/>
            </p:nvSpPr>
            <p:spPr bwMode="auto">
              <a:xfrm>
                <a:off x="5132388" y="5686425"/>
                <a:ext cx="206375" cy="2246313"/>
              </a:xfrm>
              <a:custGeom>
                <a:avLst/>
                <a:gdLst>
                  <a:gd name="T0" fmla="*/ 121 w 242"/>
                  <a:gd name="T1" fmla="*/ 2653 h 2653"/>
                  <a:gd name="T2" fmla="*/ 242 w 242"/>
                  <a:gd name="T3" fmla="*/ 2531 h 2653"/>
                  <a:gd name="T4" fmla="*/ 242 w 242"/>
                  <a:gd name="T5" fmla="*/ 122 h 2653"/>
                  <a:gd name="T6" fmla="*/ 121 w 242"/>
                  <a:gd name="T7" fmla="*/ 0 h 2653"/>
                  <a:gd name="T8" fmla="*/ 0 w 242"/>
                  <a:gd name="T9" fmla="*/ 122 h 2653"/>
                  <a:gd name="T10" fmla="*/ 0 w 242"/>
                  <a:gd name="T11" fmla="*/ 2531 h 2653"/>
                  <a:gd name="T12" fmla="*/ 121 w 242"/>
                  <a:gd name="T13" fmla="*/ 2653 h 2653"/>
                </a:gdLst>
                <a:ahLst/>
                <a:cxnLst>
                  <a:cxn ang="0">
                    <a:pos x="T0" y="T1"/>
                  </a:cxn>
                  <a:cxn ang="0">
                    <a:pos x="T2" y="T3"/>
                  </a:cxn>
                  <a:cxn ang="0">
                    <a:pos x="T4" y="T5"/>
                  </a:cxn>
                  <a:cxn ang="0">
                    <a:pos x="T6" y="T7"/>
                  </a:cxn>
                  <a:cxn ang="0">
                    <a:pos x="T8" y="T9"/>
                  </a:cxn>
                  <a:cxn ang="0">
                    <a:pos x="T10" y="T11"/>
                  </a:cxn>
                  <a:cxn ang="0">
                    <a:pos x="T12" y="T13"/>
                  </a:cxn>
                </a:cxnLst>
                <a:rect l="0" t="0" r="r" b="b"/>
                <a:pathLst>
                  <a:path w="242" h="2653">
                    <a:moveTo>
                      <a:pt x="121" y="2653"/>
                    </a:moveTo>
                    <a:cubicBezTo>
                      <a:pt x="188" y="2653"/>
                      <a:pt x="242" y="2598"/>
                      <a:pt x="242" y="2531"/>
                    </a:cubicBezTo>
                    <a:cubicBezTo>
                      <a:pt x="242" y="122"/>
                      <a:pt x="242" y="122"/>
                      <a:pt x="242" y="122"/>
                    </a:cubicBezTo>
                    <a:cubicBezTo>
                      <a:pt x="242" y="55"/>
                      <a:pt x="188" y="0"/>
                      <a:pt x="121" y="0"/>
                    </a:cubicBezTo>
                    <a:cubicBezTo>
                      <a:pt x="54" y="0"/>
                      <a:pt x="0" y="55"/>
                      <a:pt x="0" y="122"/>
                    </a:cubicBezTo>
                    <a:cubicBezTo>
                      <a:pt x="0" y="2531"/>
                      <a:pt x="0" y="2531"/>
                      <a:pt x="0" y="2531"/>
                    </a:cubicBezTo>
                    <a:cubicBezTo>
                      <a:pt x="0" y="2598"/>
                      <a:pt x="54" y="2653"/>
                      <a:pt x="121" y="2653"/>
                    </a:cubicBezTo>
                    <a:close/>
                  </a:path>
                </a:pathLst>
              </a:custGeom>
              <a:solidFill>
                <a:srgbClr val="1A87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151"/>
              <p:cNvSpPr>
                <a:spLocks/>
              </p:cNvSpPr>
              <p:nvPr/>
            </p:nvSpPr>
            <p:spPr bwMode="auto">
              <a:xfrm>
                <a:off x="5327650" y="7273925"/>
                <a:ext cx="428625" cy="306388"/>
              </a:xfrm>
              <a:custGeom>
                <a:avLst/>
                <a:gdLst>
                  <a:gd name="T0" fmla="*/ 174 w 507"/>
                  <a:gd name="T1" fmla="*/ 69 h 362"/>
                  <a:gd name="T2" fmla="*/ 17 w 507"/>
                  <a:gd name="T3" fmla="*/ 362 h 362"/>
                  <a:gd name="T4" fmla="*/ 507 w 507"/>
                  <a:gd name="T5" fmla="*/ 65 h 362"/>
                  <a:gd name="T6" fmla="*/ 174 w 507"/>
                  <a:gd name="T7" fmla="*/ 69 h 362"/>
                </a:gdLst>
                <a:ahLst/>
                <a:cxnLst>
                  <a:cxn ang="0">
                    <a:pos x="T0" y="T1"/>
                  </a:cxn>
                  <a:cxn ang="0">
                    <a:pos x="T2" y="T3"/>
                  </a:cxn>
                  <a:cxn ang="0">
                    <a:pos x="T4" y="T5"/>
                  </a:cxn>
                  <a:cxn ang="0">
                    <a:pos x="T6" y="T7"/>
                  </a:cxn>
                </a:cxnLst>
                <a:rect l="0" t="0" r="r" b="b"/>
                <a:pathLst>
                  <a:path w="507" h="362">
                    <a:moveTo>
                      <a:pt x="174" y="69"/>
                    </a:moveTo>
                    <a:cubicBezTo>
                      <a:pt x="60" y="138"/>
                      <a:pt x="0" y="257"/>
                      <a:pt x="17" y="362"/>
                    </a:cubicBezTo>
                    <a:cubicBezTo>
                      <a:pt x="507" y="65"/>
                      <a:pt x="507" y="65"/>
                      <a:pt x="507" y="65"/>
                    </a:cubicBezTo>
                    <a:cubicBezTo>
                      <a:pt x="422" y="2"/>
                      <a:pt x="288" y="0"/>
                      <a:pt x="174" y="69"/>
                    </a:cubicBezTo>
                    <a:close/>
                  </a:path>
                </a:pathLst>
              </a:custGeom>
              <a:solidFill>
                <a:srgbClr val="1395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153"/>
              <p:cNvSpPr>
                <a:spLocks/>
              </p:cNvSpPr>
              <p:nvPr/>
            </p:nvSpPr>
            <p:spPr bwMode="auto">
              <a:xfrm>
                <a:off x="4610100" y="6943725"/>
                <a:ext cx="542925" cy="387350"/>
              </a:xfrm>
              <a:custGeom>
                <a:avLst/>
                <a:gdLst>
                  <a:gd name="T0" fmla="*/ 421 w 641"/>
                  <a:gd name="T1" fmla="*/ 87 h 458"/>
                  <a:gd name="T2" fmla="*/ 620 w 641"/>
                  <a:gd name="T3" fmla="*/ 458 h 458"/>
                  <a:gd name="T4" fmla="*/ 0 w 641"/>
                  <a:gd name="T5" fmla="*/ 83 h 458"/>
                  <a:gd name="T6" fmla="*/ 421 w 641"/>
                  <a:gd name="T7" fmla="*/ 87 h 458"/>
                </a:gdLst>
                <a:ahLst/>
                <a:cxnLst>
                  <a:cxn ang="0">
                    <a:pos x="T0" y="T1"/>
                  </a:cxn>
                  <a:cxn ang="0">
                    <a:pos x="T2" y="T3"/>
                  </a:cxn>
                  <a:cxn ang="0">
                    <a:pos x="T4" y="T5"/>
                  </a:cxn>
                  <a:cxn ang="0">
                    <a:pos x="T6" y="T7"/>
                  </a:cxn>
                </a:cxnLst>
                <a:rect l="0" t="0" r="r" b="b"/>
                <a:pathLst>
                  <a:path w="641" h="458">
                    <a:moveTo>
                      <a:pt x="421" y="87"/>
                    </a:moveTo>
                    <a:cubicBezTo>
                      <a:pt x="565" y="174"/>
                      <a:pt x="641" y="325"/>
                      <a:pt x="620" y="458"/>
                    </a:cubicBezTo>
                    <a:cubicBezTo>
                      <a:pt x="0" y="83"/>
                      <a:pt x="0" y="83"/>
                      <a:pt x="0" y="83"/>
                    </a:cubicBezTo>
                    <a:cubicBezTo>
                      <a:pt x="108" y="2"/>
                      <a:pt x="277" y="0"/>
                      <a:pt x="421" y="87"/>
                    </a:cubicBezTo>
                    <a:close/>
                  </a:path>
                </a:pathLst>
              </a:custGeom>
              <a:solidFill>
                <a:srgbClr val="1395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156"/>
              <p:cNvSpPr>
                <a:spLocks/>
              </p:cNvSpPr>
              <p:nvPr/>
            </p:nvSpPr>
            <p:spPr bwMode="auto">
              <a:xfrm>
                <a:off x="5340350" y="6134100"/>
                <a:ext cx="542925" cy="387350"/>
              </a:xfrm>
              <a:custGeom>
                <a:avLst/>
                <a:gdLst>
                  <a:gd name="T0" fmla="*/ 421 w 641"/>
                  <a:gd name="T1" fmla="*/ 371 h 458"/>
                  <a:gd name="T2" fmla="*/ 0 w 641"/>
                  <a:gd name="T3" fmla="*/ 375 h 458"/>
                  <a:gd name="T4" fmla="*/ 620 w 641"/>
                  <a:gd name="T5" fmla="*/ 0 h 458"/>
                  <a:gd name="T6" fmla="*/ 421 w 641"/>
                  <a:gd name="T7" fmla="*/ 371 h 458"/>
                </a:gdLst>
                <a:ahLst/>
                <a:cxnLst>
                  <a:cxn ang="0">
                    <a:pos x="T0" y="T1"/>
                  </a:cxn>
                  <a:cxn ang="0">
                    <a:pos x="T2" y="T3"/>
                  </a:cxn>
                  <a:cxn ang="0">
                    <a:pos x="T4" y="T5"/>
                  </a:cxn>
                  <a:cxn ang="0">
                    <a:pos x="T6" y="T7"/>
                  </a:cxn>
                </a:cxnLst>
                <a:rect l="0" t="0" r="r" b="b"/>
                <a:pathLst>
                  <a:path w="641" h="458">
                    <a:moveTo>
                      <a:pt x="421" y="371"/>
                    </a:moveTo>
                    <a:cubicBezTo>
                      <a:pt x="277" y="458"/>
                      <a:pt x="108" y="456"/>
                      <a:pt x="0" y="375"/>
                    </a:cubicBezTo>
                    <a:cubicBezTo>
                      <a:pt x="620" y="0"/>
                      <a:pt x="620" y="0"/>
                      <a:pt x="620" y="0"/>
                    </a:cubicBezTo>
                    <a:cubicBezTo>
                      <a:pt x="641" y="133"/>
                      <a:pt x="565" y="284"/>
                      <a:pt x="421" y="371"/>
                    </a:cubicBezTo>
                    <a:close/>
                  </a:path>
                </a:pathLst>
              </a:custGeom>
              <a:solidFill>
                <a:srgbClr val="1A87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157"/>
              <p:cNvSpPr>
                <a:spLocks/>
              </p:cNvSpPr>
              <p:nvPr/>
            </p:nvSpPr>
            <p:spPr bwMode="auto">
              <a:xfrm>
                <a:off x="5319713" y="6591300"/>
                <a:ext cx="682625" cy="487363"/>
              </a:xfrm>
              <a:custGeom>
                <a:avLst/>
                <a:gdLst>
                  <a:gd name="T0" fmla="*/ 276 w 805"/>
                  <a:gd name="T1" fmla="*/ 110 h 576"/>
                  <a:gd name="T2" fmla="*/ 26 w 805"/>
                  <a:gd name="T3" fmla="*/ 576 h 576"/>
                  <a:gd name="T4" fmla="*/ 805 w 805"/>
                  <a:gd name="T5" fmla="*/ 104 h 576"/>
                  <a:gd name="T6" fmla="*/ 276 w 805"/>
                  <a:gd name="T7" fmla="*/ 110 h 576"/>
                </a:gdLst>
                <a:ahLst/>
                <a:cxnLst>
                  <a:cxn ang="0">
                    <a:pos x="T0" y="T1"/>
                  </a:cxn>
                  <a:cxn ang="0">
                    <a:pos x="T2" y="T3"/>
                  </a:cxn>
                  <a:cxn ang="0">
                    <a:pos x="T4" y="T5"/>
                  </a:cxn>
                  <a:cxn ang="0">
                    <a:pos x="T6" y="T7"/>
                  </a:cxn>
                </a:cxnLst>
                <a:rect l="0" t="0" r="r" b="b"/>
                <a:pathLst>
                  <a:path w="805" h="576">
                    <a:moveTo>
                      <a:pt x="276" y="110"/>
                    </a:moveTo>
                    <a:cubicBezTo>
                      <a:pt x="95" y="219"/>
                      <a:pt x="0" y="409"/>
                      <a:pt x="26" y="576"/>
                    </a:cubicBezTo>
                    <a:cubicBezTo>
                      <a:pt x="805" y="104"/>
                      <a:pt x="805" y="104"/>
                      <a:pt x="805" y="104"/>
                    </a:cubicBezTo>
                    <a:cubicBezTo>
                      <a:pt x="669" y="4"/>
                      <a:pt x="457" y="0"/>
                      <a:pt x="276" y="110"/>
                    </a:cubicBezTo>
                    <a:close/>
                  </a:path>
                </a:pathLst>
              </a:custGeom>
              <a:solidFill>
                <a:srgbClr val="1395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159"/>
              <p:cNvSpPr>
                <a:spLocks/>
              </p:cNvSpPr>
              <p:nvPr/>
            </p:nvSpPr>
            <p:spPr bwMode="auto">
              <a:xfrm>
                <a:off x="4471988" y="6257925"/>
                <a:ext cx="682625" cy="487363"/>
              </a:xfrm>
              <a:custGeom>
                <a:avLst/>
                <a:gdLst>
                  <a:gd name="T0" fmla="*/ 529 w 805"/>
                  <a:gd name="T1" fmla="*/ 109 h 575"/>
                  <a:gd name="T2" fmla="*/ 779 w 805"/>
                  <a:gd name="T3" fmla="*/ 575 h 575"/>
                  <a:gd name="T4" fmla="*/ 0 w 805"/>
                  <a:gd name="T5" fmla="*/ 104 h 575"/>
                  <a:gd name="T6" fmla="*/ 529 w 805"/>
                  <a:gd name="T7" fmla="*/ 109 h 575"/>
                </a:gdLst>
                <a:ahLst/>
                <a:cxnLst>
                  <a:cxn ang="0">
                    <a:pos x="T0" y="T1"/>
                  </a:cxn>
                  <a:cxn ang="0">
                    <a:pos x="T2" y="T3"/>
                  </a:cxn>
                  <a:cxn ang="0">
                    <a:pos x="T4" y="T5"/>
                  </a:cxn>
                  <a:cxn ang="0">
                    <a:pos x="T6" y="T7"/>
                  </a:cxn>
                </a:cxnLst>
                <a:rect l="0" t="0" r="r" b="b"/>
                <a:pathLst>
                  <a:path w="805" h="575">
                    <a:moveTo>
                      <a:pt x="529" y="109"/>
                    </a:moveTo>
                    <a:cubicBezTo>
                      <a:pt x="710" y="219"/>
                      <a:pt x="805" y="408"/>
                      <a:pt x="779" y="575"/>
                    </a:cubicBezTo>
                    <a:cubicBezTo>
                      <a:pt x="0" y="104"/>
                      <a:pt x="0" y="104"/>
                      <a:pt x="0" y="104"/>
                    </a:cubicBezTo>
                    <a:cubicBezTo>
                      <a:pt x="136" y="3"/>
                      <a:pt x="348" y="0"/>
                      <a:pt x="529" y="109"/>
                    </a:cubicBezTo>
                    <a:close/>
                  </a:path>
                </a:pathLst>
              </a:custGeom>
              <a:solidFill>
                <a:srgbClr val="1395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Rectangle 161"/>
              <p:cNvSpPr>
                <a:spLocks noChangeArrowheads="1"/>
              </p:cNvSpPr>
              <p:nvPr/>
            </p:nvSpPr>
            <p:spPr bwMode="auto">
              <a:xfrm>
                <a:off x="4722813" y="7839075"/>
                <a:ext cx="1025525" cy="384175"/>
              </a:xfrm>
              <a:prstGeom prst="rect">
                <a:avLst/>
              </a:prstGeom>
              <a:solidFill>
                <a:srgbClr val="E771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162"/>
              <p:cNvSpPr>
                <a:spLocks/>
              </p:cNvSpPr>
              <p:nvPr/>
            </p:nvSpPr>
            <p:spPr bwMode="auto">
              <a:xfrm>
                <a:off x="4786313" y="8223250"/>
                <a:ext cx="898525" cy="641350"/>
              </a:xfrm>
              <a:custGeom>
                <a:avLst/>
                <a:gdLst>
                  <a:gd name="T0" fmla="*/ 0 w 566"/>
                  <a:gd name="T1" fmla="*/ 0 h 404"/>
                  <a:gd name="T2" fmla="*/ 566 w 566"/>
                  <a:gd name="T3" fmla="*/ 0 h 404"/>
                  <a:gd name="T4" fmla="*/ 525 w 566"/>
                  <a:gd name="T5" fmla="*/ 404 h 404"/>
                  <a:gd name="T6" fmla="*/ 41 w 566"/>
                  <a:gd name="T7" fmla="*/ 404 h 404"/>
                  <a:gd name="T8" fmla="*/ 0 w 566"/>
                  <a:gd name="T9" fmla="*/ 0 h 404"/>
                </a:gdLst>
                <a:ahLst/>
                <a:cxnLst>
                  <a:cxn ang="0">
                    <a:pos x="T0" y="T1"/>
                  </a:cxn>
                  <a:cxn ang="0">
                    <a:pos x="T2" y="T3"/>
                  </a:cxn>
                  <a:cxn ang="0">
                    <a:pos x="T4" y="T5"/>
                  </a:cxn>
                  <a:cxn ang="0">
                    <a:pos x="T6" y="T7"/>
                  </a:cxn>
                  <a:cxn ang="0">
                    <a:pos x="T8" y="T9"/>
                  </a:cxn>
                </a:cxnLst>
                <a:rect l="0" t="0" r="r" b="b"/>
                <a:pathLst>
                  <a:path w="566" h="404">
                    <a:moveTo>
                      <a:pt x="0" y="0"/>
                    </a:moveTo>
                    <a:lnTo>
                      <a:pt x="566" y="0"/>
                    </a:lnTo>
                    <a:lnTo>
                      <a:pt x="525" y="404"/>
                    </a:lnTo>
                    <a:lnTo>
                      <a:pt x="41" y="404"/>
                    </a:lnTo>
                    <a:lnTo>
                      <a:pt x="0" y="0"/>
                    </a:lnTo>
                    <a:close/>
                  </a:path>
                </a:pathLst>
              </a:custGeom>
              <a:solidFill>
                <a:srgbClr val="F798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4" name="KSO_FD"/>
          <p:cNvSpPr>
            <a:spLocks noGrp="1"/>
          </p:cNvSpPr>
          <p:nvPr>
            <p:ph type="dt" sz="half" idx="10"/>
          </p:nvPr>
        </p:nvSpPr>
        <p:spPr/>
        <p:txBody>
          <a:bodyPr/>
          <a:lstStyle/>
          <a:p>
            <a:fld id="{9DFFE0E5-068B-437D-B116-27228CDE034E}" type="datetimeFigureOut">
              <a:rPr lang="zh-CN" altLang="en-US" smtClean="0"/>
              <a:pPr/>
              <a:t>2020-5-7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2899402-7D83-463F-829A-8266A97413A5}" type="slidenum">
              <a:rPr lang="zh-CN" altLang="en-US" smtClean="0"/>
              <a:pPr/>
              <a:t>‹#›</a:t>
            </a:fld>
            <a:endParaRPr lang="zh-CN" altLang="en-US"/>
          </a:p>
        </p:txBody>
      </p:sp>
      <p:sp>
        <p:nvSpPr>
          <p:cNvPr id="3" name="KSO_CT2"/>
          <p:cNvSpPr>
            <a:spLocks noGrp="1"/>
          </p:cNvSpPr>
          <p:nvPr>
            <p:ph type="subTitle" idx="1" hasCustomPrompt="1"/>
          </p:nvPr>
        </p:nvSpPr>
        <p:spPr>
          <a:xfrm>
            <a:off x="6628686" y="4998865"/>
            <a:ext cx="4572999" cy="591299"/>
          </a:xfrm>
          <a:noFill/>
        </p:spPr>
        <p:txBody>
          <a:bodyPr>
            <a:noAutofit/>
          </a:bodyPr>
          <a:lstStyle>
            <a:lvl1pPr marL="0" indent="0" algn="ctr">
              <a:buNone/>
              <a:defRPr sz="2400" b="0">
                <a:solidFill>
                  <a:schemeClr val="tx1">
                    <a:lumMod val="50000"/>
                  </a:schemeClr>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单击此处添加您的副标题</a:t>
            </a:r>
          </a:p>
        </p:txBody>
      </p:sp>
      <p:sp>
        <p:nvSpPr>
          <p:cNvPr id="7" name="KSO_CT1"/>
          <p:cNvSpPr>
            <a:spLocks noGrp="1"/>
          </p:cNvSpPr>
          <p:nvPr>
            <p:ph type="title" hasCustomPrompt="1"/>
          </p:nvPr>
        </p:nvSpPr>
        <p:spPr>
          <a:xfrm>
            <a:off x="5758745" y="3544933"/>
            <a:ext cx="6318955" cy="1334925"/>
          </a:xfrm>
        </p:spPr>
        <p:txBody>
          <a:bodyPr anchor="b">
            <a:noAutofit/>
          </a:bodyPr>
          <a:lstStyle>
            <a:lvl1pPr algn="ctr">
              <a:lnSpc>
                <a:spcPct val="100000"/>
              </a:lnSpc>
              <a:defRPr sz="3600" b="1" kern="1000" baseline="0">
                <a:solidFill>
                  <a:srgbClr val="F7981D"/>
                </a:solidFill>
                <a:effectLst/>
                <a:latin typeface="+mj-ea"/>
                <a:ea typeface="+mj-ea"/>
              </a:defRPr>
            </a:lvl1pPr>
          </a:lstStyle>
          <a:p>
            <a:r>
              <a:rPr lang="zh-CN" altLang="en-US" dirty="0"/>
              <a:t>单击此处添加您的标题文字</a:t>
            </a:r>
          </a:p>
        </p:txBody>
      </p:sp>
    </p:spTree>
    <p:extLst>
      <p:ext uri="{BB962C8B-B14F-4D97-AF65-F5344CB8AC3E}">
        <p14:creationId xmlns:p14="http://schemas.microsoft.com/office/powerpoint/2010/main" xmlns="" val="979788306"/>
      </p:ext>
    </p:extLst>
  </p:cSld>
  <p:clrMapOvr>
    <a:masterClrMapping/>
  </p:clrMapOvr>
  <p:extLst>
    <p:ext uri="{DCECCB84-F9BA-43D5-87BE-67443E8EF086}">
      <p15:sldGuideLst xmlns:p15="http://schemas.microsoft.com/office/powerpoint/2012/main" xmlns="">
        <p15:guide id="1" pos="4967">
          <p15:clr>
            <a:srgbClr val="FBAE40"/>
          </p15:clr>
        </p15:guide>
        <p15:guide id="0" orient="horz" pos="2160">
          <p15:clr>
            <a:srgbClr val="FBAE40"/>
          </p15:clr>
        </p15:guide>
        <p15:guide id="2" pos="662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09600" y="175819"/>
            <a:ext cx="10878259" cy="796011"/>
          </a:xfrm>
        </p:spPr>
        <p:txBody>
          <a:bodyPr>
            <a:normAutofit/>
          </a:bodyPr>
          <a:lstStyle>
            <a:lvl1pPr>
              <a:defRPr sz="3200">
                <a:solidFill>
                  <a:schemeClr val="accent1">
                    <a:lumMod val="50000"/>
                  </a:schemeClr>
                </a:solidFill>
              </a:defRPr>
            </a:lvl1pPr>
          </a:lstStyle>
          <a:p>
            <a:r>
              <a:rPr lang="zh-CN" altLang="en-US"/>
              <a:t>单击此处编辑母版标题样式</a:t>
            </a:r>
            <a:endParaRPr lang="en-US" dirty="0"/>
          </a:p>
        </p:txBody>
      </p:sp>
      <p:sp>
        <p:nvSpPr>
          <p:cNvPr id="3" name="KSO_BC1"/>
          <p:cNvSpPr>
            <a:spLocks noGrp="1"/>
          </p:cNvSpPr>
          <p:nvPr>
            <p:ph idx="1"/>
          </p:nvPr>
        </p:nvSpPr>
        <p:spPr/>
        <p:txBody>
          <a:bodyPr>
            <a:normAutofit/>
          </a:bodyPr>
          <a:lstStyle>
            <a:lvl1pPr>
              <a:defRPr sz="2800">
                <a:solidFill>
                  <a:schemeClr val="accent1">
                    <a:lumMod val="50000"/>
                  </a:schemeClr>
                </a:solidFill>
              </a:defRPr>
            </a:lvl1pPr>
            <a:lvl2pPr>
              <a:defRPr sz="1800"/>
            </a:lvl2pPr>
          </a:lstStyle>
          <a:p>
            <a:pPr lvl="0"/>
            <a:r>
              <a:rPr lang="zh-CN" altLang="en-US"/>
              <a:t>单击此处编辑母版文本样式</a:t>
            </a:r>
          </a:p>
          <a:p>
            <a:pPr lvl="1"/>
            <a:r>
              <a:rPr lang="zh-CN" altLang="en-US"/>
              <a:t>二级</a:t>
            </a:r>
          </a:p>
        </p:txBody>
      </p:sp>
      <p:sp>
        <p:nvSpPr>
          <p:cNvPr id="4" name="KSO_FD"/>
          <p:cNvSpPr>
            <a:spLocks noGrp="1"/>
          </p:cNvSpPr>
          <p:nvPr>
            <p:ph type="dt" sz="half" idx="10"/>
          </p:nvPr>
        </p:nvSpPr>
        <p:spPr/>
        <p:txBody>
          <a:bodyPr/>
          <a:lstStyle/>
          <a:p>
            <a:fld id="{9DFFE0E5-068B-437D-B116-27228CDE034E}" type="datetimeFigureOut">
              <a:rPr lang="zh-CN" altLang="en-US" smtClean="0"/>
              <a:pPr/>
              <a:t>2020-5-7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2899402-7D83-463F-829A-8266A97413A5}" type="slidenum">
              <a:rPr lang="zh-CN" altLang="en-US" smtClean="0"/>
              <a:pPr/>
              <a:t>‹#›</a:t>
            </a:fld>
            <a:endParaRPr lang="zh-CN" altLang="en-US"/>
          </a:p>
        </p:txBody>
      </p:sp>
    </p:spTree>
    <p:extLst>
      <p:ext uri="{BB962C8B-B14F-4D97-AF65-F5344CB8AC3E}">
        <p14:creationId xmlns:p14="http://schemas.microsoft.com/office/powerpoint/2010/main" xmlns="" val="159432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6" y="2108202"/>
            <a:ext cx="7994651" cy="1235075"/>
          </a:xfrm>
        </p:spPr>
        <p:txBody>
          <a:bodyPr anchor="b">
            <a:normAutofit/>
          </a:bodyPr>
          <a:lstStyle>
            <a:lvl1pPr algn="ctr">
              <a:defRPr sz="2700">
                <a:solidFill>
                  <a:schemeClr val="tx2"/>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0894"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9DFFE0E5-068B-437D-B116-27228CDE034E}" type="datetimeFigureOut">
              <a:rPr lang="zh-CN" altLang="en-US" smtClean="0"/>
              <a:pPr/>
              <a:t>2020-5-7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2899402-7D83-463F-829A-8266A97413A5}" type="slidenum">
              <a:rPr lang="zh-CN" altLang="en-US" smtClean="0"/>
              <a:pPr/>
              <a:t>‹#›</a:t>
            </a:fld>
            <a:endParaRPr lang="zh-CN" altLang="en-US"/>
          </a:p>
        </p:txBody>
      </p:sp>
    </p:spTree>
    <p:extLst>
      <p:ext uri="{BB962C8B-B14F-4D97-AF65-F5344CB8AC3E}">
        <p14:creationId xmlns:p14="http://schemas.microsoft.com/office/powerpoint/2010/main" xmlns="" val="229316424"/>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3"/>
            <a:ext cx="5080000" cy="4932363"/>
          </a:xfrm>
        </p:spPr>
        <p:txBody>
          <a:bodyPr/>
          <a:lstStyle/>
          <a:p>
            <a:pPr lvl="0"/>
            <a:r>
              <a:rPr lang="zh-CN" altLang="en-US"/>
              <a:t>单击此处编辑母版文本样式</a:t>
            </a:r>
          </a:p>
          <a:p>
            <a:pPr lvl="1"/>
            <a:r>
              <a:rPr lang="zh-CN" altLang="en-US"/>
              <a:t>二级</a:t>
            </a:r>
          </a:p>
        </p:txBody>
      </p:sp>
      <p:sp>
        <p:nvSpPr>
          <p:cNvPr id="4" name="KSO_BC2"/>
          <p:cNvSpPr>
            <a:spLocks noGrp="1"/>
          </p:cNvSpPr>
          <p:nvPr>
            <p:ph sz="half" idx="2"/>
          </p:nvPr>
        </p:nvSpPr>
        <p:spPr>
          <a:xfrm>
            <a:off x="6519334" y="1244603"/>
            <a:ext cx="5094116" cy="4932363"/>
          </a:xfrm>
        </p:spPr>
        <p:txBody>
          <a:bodyPr/>
          <a:lstStyle/>
          <a:p>
            <a:pPr lvl="0"/>
            <a:r>
              <a:rPr lang="zh-CN" altLang="en-US"/>
              <a:t>单击此处编辑母版文本样式</a:t>
            </a:r>
          </a:p>
          <a:p>
            <a:pPr lvl="1"/>
            <a:r>
              <a:rPr lang="zh-CN" altLang="en-US"/>
              <a:t>二级</a:t>
            </a:r>
          </a:p>
        </p:txBody>
      </p:sp>
      <p:sp>
        <p:nvSpPr>
          <p:cNvPr id="5" name="KSO_FD"/>
          <p:cNvSpPr>
            <a:spLocks noGrp="1"/>
          </p:cNvSpPr>
          <p:nvPr>
            <p:ph type="dt" sz="half" idx="10"/>
          </p:nvPr>
        </p:nvSpPr>
        <p:spPr/>
        <p:txBody>
          <a:bodyPr/>
          <a:lstStyle/>
          <a:p>
            <a:fld id="{9DFFE0E5-068B-437D-B116-27228CDE034E}" type="datetimeFigureOut">
              <a:rPr lang="zh-CN" altLang="en-US" smtClean="0"/>
              <a:pPr/>
              <a:t>2020-5-7</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2899402-7D83-463F-829A-8266A97413A5}" type="slidenum">
              <a:rPr lang="zh-CN" altLang="en-US" smtClean="0"/>
              <a:pPr/>
              <a:t>‹#›</a:t>
            </a:fld>
            <a:endParaRPr lang="zh-CN" altLang="en-US"/>
          </a:p>
        </p:txBody>
      </p:sp>
    </p:spTree>
    <p:extLst>
      <p:ext uri="{BB962C8B-B14F-4D97-AF65-F5344CB8AC3E}">
        <p14:creationId xmlns:p14="http://schemas.microsoft.com/office/powerpoint/2010/main" xmlns="" val="354256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6" y="1376362"/>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KSO_BC1"/>
          <p:cNvSpPr>
            <a:spLocks noGrp="1"/>
          </p:cNvSpPr>
          <p:nvPr>
            <p:ph sz="half" idx="2"/>
          </p:nvPr>
        </p:nvSpPr>
        <p:spPr>
          <a:xfrm>
            <a:off x="1099436" y="2200274"/>
            <a:ext cx="5157787" cy="3684588"/>
          </a:xfrm>
        </p:spPr>
        <p:txBody>
          <a:bodyPr/>
          <a:lstStyle/>
          <a:p>
            <a:pPr lvl="0"/>
            <a:r>
              <a:rPr lang="zh-CN" altLang="en-US"/>
              <a:t>单击此处编辑母版文本样式</a:t>
            </a:r>
          </a:p>
          <a:p>
            <a:pPr lvl="1"/>
            <a:r>
              <a:rPr lang="zh-CN" altLang="en-US"/>
              <a:t>二级</a:t>
            </a:r>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KSO_BC2"/>
          <p:cNvSpPr>
            <a:spLocks noGrp="1"/>
          </p:cNvSpPr>
          <p:nvPr>
            <p:ph sz="quarter" idx="4"/>
          </p:nvPr>
        </p:nvSpPr>
        <p:spPr>
          <a:xfrm>
            <a:off x="6431847" y="2200274"/>
            <a:ext cx="5183188" cy="3684588"/>
          </a:xfrm>
        </p:spPr>
        <p:txBody>
          <a:bodyPr/>
          <a:lstStyle/>
          <a:p>
            <a:pPr lvl="0"/>
            <a:r>
              <a:rPr lang="zh-CN" altLang="en-US"/>
              <a:t>单击此处编辑母版文本样式</a:t>
            </a:r>
          </a:p>
          <a:p>
            <a:pPr lvl="1"/>
            <a:r>
              <a:rPr lang="zh-CN" altLang="en-US"/>
              <a:t>二级</a:t>
            </a:r>
          </a:p>
        </p:txBody>
      </p:sp>
      <p:sp>
        <p:nvSpPr>
          <p:cNvPr id="7" name="KSO_FD"/>
          <p:cNvSpPr>
            <a:spLocks noGrp="1"/>
          </p:cNvSpPr>
          <p:nvPr>
            <p:ph type="dt" sz="half" idx="10"/>
          </p:nvPr>
        </p:nvSpPr>
        <p:spPr/>
        <p:txBody>
          <a:bodyPr/>
          <a:lstStyle/>
          <a:p>
            <a:fld id="{9DFFE0E5-068B-437D-B116-27228CDE034E}" type="datetimeFigureOut">
              <a:rPr lang="zh-CN" altLang="en-US" smtClean="0"/>
              <a:pPr/>
              <a:t>2020-5-7</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D2899402-7D83-463F-829A-8266A97413A5}" type="slidenum">
              <a:rPr lang="zh-CN" altLang="en-US" smtClean="0"/>
              <a:pPr/>
              <a:t>‹#›</a:t>
            </a:fld>
            <a:endParaRPr lang="zh-CN" altLang="en-US"/>
          </a:p>
        </p:txBody>
      </p:sp>
    </p:spTree>
    <p:extLst>
      <p:ext uri="{BB962C8B-B14F-4D97-AF65-F5344CB8AC3E}">
        <p14:creationId xmlns:p14="http://schemas.microsoft.com/office/powerpoint/2010/main" xmlns="" val="411910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9DFFE0E5-068B-437D-B116-27228CDE034E}" type="datetimeFigureOut">
              <a:rPr lang="zh-CN" altLang="en-US" smtClean="0"/>
              <a:pPr/>
              <a:t>2020-5-7</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D2899402-7D83-463F-829A-8266A97413A5}" type="slidenum">
              <a:rPr lang="zh-CN" altLang="en-US" smtClean="0"/>
              <a:pPr/>
              <a:t>‹#›</a:t>
            </a:fld>
            <a:endParaRPr lang="zh-CN" altLang="en-US"/>
          </a:p>
        </p:txBody>
      </p:sp>
    </p:spTree>
    <p:extLst>
      <p:ext uri="{BB962C8B-B14F-4D97-AF65-F5344CB8AC3E}">
        <p14:creationId xmlns:p14="http://schemas.microsoft.com/office/powerpoint/2010/main" xmlns="" val="349480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stretch>
            <a:fillRect/>
          </a:stretch>
        </p:blipFill>
        <p:spPr>
          <a:xfrm>
            <a:off x="0" y="0"/>
            <a:ext cx="12192000" cy="6858000"/>
          </a:xfrm>
          <a:prstGeom prst="rect">
            <a:avLst/>
          </a:prstGeom>
        </p:spPr>
      </p:pic>
      <p:sp>
        <p:nvSpPr>
          <p:cNvPr id="2" name="KSO_FD"/>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2020-5-7</a:t>
            </a:fld>
            <a:endParaRPr lang="zh-CN" altLang="en-US">
              <a:solidFill>
                <a:prstClr val="black">
                  <a:tint val="75000"/>
                </a:prstClr>
              </a:solidFill>
            </a:endParaRPr>
          </a:p>
        </p:txBody>
      </p:sp>
      <p:sp>
        <p:nvSpPr>
          <p:cNvPr id="3" name="KSO_FT"/>
          <p:cNvSpPr>
            <a:spLocks noGrp="1"/>
          </p:cNvSpPr>
          <p:nvPr>
            <p:ph type="ftr" sz="quarter" idx="11"/>
          </p:nvPr>
        </p:nvSpPr>
        <p:spPr/>
        <p:txBody>
          <a:bodyPr/>
          <a:lstStyle/>
          <a:p>
            <a:endParaRPr lang="zh-CN" altLang="en-US">
              <a:solidFill>
                <a:prstClr val="black">
                  <a:tint val="75000"/>
                </a:prstClr>
              </a:solidFill>
            </a:endParaRPr>
          </a:p>
        </p:txBody>
      </p:sp>
      <p:sp>
        <p:nvSpPr>
          <p:cNvPr id="4" name="KSO_FN"/>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18320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1" y="533402"/>
            <a:ext cx="3932237" cy="1600200"/>
          </a:xfrm>
        </p:spPr>
        <p:txBody>
          <a:bodyPr anchor="b"/>
          <a:lstStyle>
            <a:lvl1pPr>
              <a:defRPr sz="2400"/>
            </a:lvl1pPr>
          </a:lstStyle>
          <a:p>
            <a:r>
              <a:rPr lang="zh-CN" altLang="en-US"/>
              <a:t>单击此处编辑母版标题样式</a:t>
            </a:r>
            <a:endParaRPr lang="en-US" dirty="0"/>
          </a:p>
        </p:txBody>
      </p:sp>
      <p:sp>
        <p:nvSpPr>
          <p:cNvPr id="3" name="KSO_BC1"/>
          <p:cNvSpPr>
            <a:spLocks noGrp="1"/>
          </p:cNvSpPr>
          <p:nvPr>
            <p:ph idx="1"/>
          </p:nvPr>
        </p:nvSpPr>
        <p:spPr>
          <a:xfrm>
            <a:off x="5487989" y="1063631"/>
            <a:ext cx="6172200" cy="4873625"/>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p:txBody>
      </p:sp>
      <p:sp>
        <p:nvSpPr>
          <p:cNvPr id="4" name="KSO_BC2"/>
          <p:cNvSpPr>
            <a:spLocks noGrp="1"/>
          </p:cNvSpPr>
          <p:nvPr>
            <p:ph type="body" sz="half" idx="2"/>
          </p:nvPr>
        </p:nvSpPr>
        <p:spPr>
          <a:xfrm>
            <a:off x="1144591" y="2133602"/>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KSO_FD"/>
          <p:cNvSpPr>
            <a:spLocks noGrp="1"/>
          </p:cNvSpPr>
          <p:nvPr>
            <p:ph type="dt" sz="half" idx="10"/>
          </p:nvPr>
        </p:nvSpPr>
        <p:spPr/>
        <p:txBody>
          <a:bodyPr/>
          <a:lstStyle/>
          <a:p>
            <a:fld id="{9DFFE0E5-068B-437D-B116-27228CDE034E}" type="datetimeFigureOut">
              <a:rPr lang="zh-CN" altLang="en-US" smtClean="0"/>
              <a:pPr/>
              <a:t>2020-5-7</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2899402-7D83-463F-829A-8266A97413A5}" type="slidenum">
              <a:rPr lang="zh-CN" altLang="en-US" smtClean="0"/>
              <a:pPr/>
              <a:t>‹#›</a:t>
            </a:fld>
            <a:endParaRPr lang="zh-CN" altLang="en-US"/>
          </a:p>
        </p:txBody>
      </p:sp>
    </p:spTree>
    <p:extLst>
      <p:ext uri="{BB962C8B-B14F-4D97-AF65-F5344CB8AC3E}">
        <p14:creationId xmlns:p14="http://schemas.microsoft.com/office/powerpoint/2010/main" xmlns="" val="8621614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2020-5-7</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9" name="图片 118"/>
          <p:cNvPicPr>
            <a:picLocks noChangeAspect="1"/>
          </p:cNvPicPr>
          <p:nvPr/>
        </p:nvPicPr>
        <p:blipFill>
          <a:blip r:embed="rId15" cstate="print"/>
          <a:stretch>
            <a:fillRect/>
          </a:stretch>
        </p:blipFill>
        <p:spPr>
          <a:xfrm>
            <a:off x="0" y="0"/>
            <a:ext cx="12192000" cy="6858000"/>
          </a:xfrm>
          <a:prstGeom prst="rect">
            <a:avLst/>
          </a:prstGeom>
        </p:spPr>
      </p:pic>
      <p:sp>
        <p:nvSpPr>
          <p:cNvPr id="18" name="矩形 17"/>
          <p:cNvSpPr/>
          <p:nvPr/>
        </p:nvSpPr>
        <p:spPr>
          <a:xfrm>
            <a:off x="0" y="6644640"/>
            <a:ext cx="12192000" cy="21336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11470639" y="5546174"/>
            <a:ext cx="385149" cy="1311826"/>
            <a:chOff x="-3379788" y="7304087"/>
            <a:chExt cx="1128713" cy="3817939"/>
          </a:xfrm>
        </p:grpSpPr>
        <p:sp>
          <p:nvSpPr>
            <p:cNvPr id="20" name="Freeform 51"/>
            <p:cNvSpPr>
              <a:spLocks/>
            </p:cNvSpPr>
            <p:nvPr/>
          </p:nvSpPr>
          <p:spPr bwMode="auto">
            <a:xfrm>
              <a:off x="-2711450" y="7991475"/>
              <a:ext cx="230188" cy="2297113"/>
            </a:xfrm>
            <a:custGeom>
              <a:avLst/>
              <a:gdLst>
                <a:gd name="T0" fmla="*/ 145 w 145"/>
                <a:gd name="T1" fmla="*/ 3 h 1447"/>
                <a:gd name="T2" fmla="*/ 80 w 145"/>
                <a:gd name="T3" fmla="*/ 1447 h 1447"/>
                <a:gd name="T4" fmla="*/ 0 w 145"/>
                <a:gd name="T5" fmla="*/ 1443 h 1447"/>
                <a:gd name="T6" fmla="*/ 65 w 145"/>
                <a:gd name="T7" fmla="*/ 0 h 1447"/>
                <a:gd name="T8" fmla="*/ 145 w 145"/>
                <a:gd name="T9" fmla="*/ 3 h 1447"/>
              </a:gdLst>
              <a:ahLst/>
              <a:cxnLst>
                <a:cxn ang="0">
                  <a:pos x="T0" y="T1"/>
                </a:cxn>
                <a:cxn ang="0">
                  <a:pos x="T2" y="T3"/>
                </a:cxn>
                <a:cxn ang="0">
                  <a:pos x="T4" y="T5"/>
                </a:cxn>
                <a:cxn ang="0">
                  <a:pos x="T6" y="T7"/>
                </a:cxn>
                <a:cxn ang="0">
                  <a:pos x="T8" y="T9"/>
                </a:cxn>
              </a:cxnLst>
              <a:rect l="0" t="0" r="r" b="b"/>
              <a:pathLst>
                <a:path w="145" h="1447">
                  <a:moveTo>
                    <a:pt x="145" y="3"/>
                  </a:moveTo>
                  <a:lnTo>
                    <a:pt x="80" y="1447"/>
                  </a:lnTo>
                  <a:lnTo>
                    <a:pt x="0" y="1443"/>
                  </a:lnTo>
                  <a:lnTo>
                    <a:pt x="65" y="0"/>
                  </a:lnTo>
                  <a:lnTo>
                    <a:pt x="145" y="3"/>
                  </a:lnTo>
                  <a:close/>
                </a:path>
              </a:pathLst>
            </a:custGeom>
            <a:solidFill>
              <a:srgbClr val="1395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52"/>
            <p:cNvSpPr>
              <a:spLocks/>
            </p:cNvSpPr>
            <p:nvPr/>
          </p:nvSpPr>
          <p:spPr bwMode="auto">
            <a:xfrm>
              <a:off x="-2711450" y="7991475"/>
              <a:ext cx="165100" cy="2293938"/>
            </a:xfrm>
            <a:custGeom>
              <a:avLst/>
              <a:gdLst>
                <a:gd name="T0" fmla="*/ 65 w 104"/>
                <a:gd name="T1" fmla="*/ 0 h 1445"/>
                <a:gd name="T2" fmla="*/ 104 w 104"/>
                <a:gd name="T3" fmla="*/ 1 h 1445"/>
                <a:gd name="T4" fmla="*/ 41 w 104"/>
                <a:gd name="T5" fmla="*/ 1445 h 1445"/>
                <a:gd name="T6" fmla="*/ 0 w 104"/>
                <a:gd name="T7" fmla="*/ 1443 h 1445"/>
                <a:gd name="T8" fmla="*/ 65 w 104"/>
                <a:gd name="T9" fmla="*/ 0 h 1445"/>
              </a:gdLst>
              <a:ahLst/>
              <a:cxnLst>
                <a:cxn ang="0">
                  <a:pos x="T0" y="T1"/>
                </a:cxn>
                <a:cxn ang="0">
                  <a:pos x="T2" y="T3"/>
                </a:cxn>
                <a:cxn ang="0">
                  <a:pos x="T4" y="T5"/>
                </a:cxn>
                <a:cxn ang="0">
                  <a:pos x="T6" y="T7"/>
                </a:cxn>
                <a:cxn ang="0">
                  <a:pos x="T8" y="T9"/>
                </a:cxn>
              </a:cxnLst>
              <a:rect l="0" t="0" r="r" b="b"/>
              <a:pathLst>
                <a:path w="104" h="1445">
                  <a:moveTo>
                    <a:pt x="65" y="0"/>
                  </a:moveTo>
                  <a:lnTo>
                    <a:pt x="104" y="1"/>
                  </a:lnTo>
                  <a:lnTo>
                    <a:pt x="41" y="1445"/>
                  </a:lnTo>
                  <a:lnTo>
                    <a:pt x="0" y="1443"/>
                  </a:lnTo>
                  <a:lnTo>
                    <a:pt x="65" y="0"/>
                  </a:lnTo>
                  <a:close/>
                </a:path>
              </a:pathLst>
            </a:custGeom>
            <a:solidFill>
              <a:srgbClr val="1A87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3"/>
            <p:cNvSpPr>
              <a:spLocks/>
            </p:cNvSpPr>
            <p:nvPr/>
          </p:nvSpPr>
          <p:spPr bwMode="auto">
            <a:xfrm>
              <a:off x="-2711450" y="10282238"/>
              <a:ext cx="127000" cy="195263"/>
            </a:xfrm>
            <a:custGeom>
              <a:avLst/>
              <a:gdLst>
                <a:gd name="T0" fmla="*/ 16 w 80"/>
                <a:gd name="T1" fmla="*/ 81 h 123"/>
                <a:gd name="T2" fmla="*/ 0 w 80"/>
                <a:gd name="T3" fmla="*/ 0 h 123"/>
                <a:gd name="T4" fmla="*/ 80 w 80"/>
                <a:gd name="T5" fmla="*/ 4 h 123"/>
                <a:gd name="T6" fmla="*/ 57 w 80"/>
                <a:gd name="T7" fmla="*/ 83 h 123"/>
                <a:gd name="T8" fmla="*/ 45 w 80"/>
                <a:gd name="T9" fmla="*/ 123 h 123"/>
                <a:gd name="T10" fmla="*/ 25 w 80"/>
                <a:gd name="T11" fmla="*/ 122 h 123"/>
                <a:gd name="T12" fmla="*/ 16 w 80"/>
                <a:gd name="T13" fmla="*/ 81 h 123"/>
              </a:gdLst>
              <a:ahLst/>
              <a:cxnLst>
                <a:cxn ang="0">
                  <a:pos x="T0" y="T1"/>
                </a:cxn>
                <a:cxn ang="0">
                  <a:pos x="T2" y="T3"/>
                </a:cxn>
                <a:cxn ang="0">
                  <a:pos x="T4" y="T5"/>
                </a:cxn>
                <a:cxn ang="0">
                  <a:pos x="T6" y="T7"/>
                </a:cxn>
                <a:cxn ang="0">
                  <a:pos x="T8" y="T9"/>
                </a:cxn>
                <a:cxn ang="0">
                  <a:pos x="T10" y="T11"/>
                </a:cxn>
                <a:cxn ang="0">
                  <a:pos x="T12" y="T13"/>
                </a:cxn>
              </a:cxnLst>
              <a:rect l="0" t="0" r="r" b="b"/>
              <a:pathLst>
                <a:path w="80" h="123">
                  <a:moveTo>
                    <a:pt x="16" y="81"/>
                  </a:moveTo>
                  <a:lnTo>
                    <a:pt x="0" y="0"/>
                  </a:lnTo>
                  <a:lnTo>
                    <a:pt x="80" y="4"/>
                  </a:lnTo>
                  <a:lnTo>
                    <a:pt x="57" y="83"/>
                  </a:lnTo>
                  <a:lnTo>
                    <a:pt x="45" y="123"/>
                  </a:lnTo>
                  <a:lnTo>
                    <a:pt x="25" y="122"/>
                  </a:lnTo>
                  <a:lnTo>
                    <a:pt x="16" y="81"/>
                  </a:lnTo>
                  <a:close/>
                </a:path>
              </a:pathLst>
            </a:custGeom>
            <a:solidFill>
              <a:srgbClr val="FBD1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4"/>
            <p:cNvSpPr>
              <a:spLocks/>
            </p:cNvSpPr>
            <p:nvPr/>
          </p:nvSpPr>
          <p:spPr bwMode="auto">
            <a:xfrm>
              <a:off x="-2671763" y="10475913"/>
              <a:ext cx="31750" cy="65088"/>
            </a:xfrm>
            <a:custGeom>
              <a:avLst/>
              <a:gdLst>
                <a:gd name="T0" fmla="*/ 0 w 20"/>
                <a:gd name="T1" fmla="*/ 0 h 41"/>
                <a:gd name="T2" fmla="*/ 20 w 20"/>
                <a:gd name="T3" fmla="*/ 1 h 41"/>
                <a:gd name="T4" fmla="*/ 8 w 20"/>
                <a:gd name="T5" fmla="*/ 41 h 41"/>
                <a:gd name="T6" fmla="*/ 0 w 20"/>
                <a:gd name="T7" fmla="*/ 0 h 41"/>
              </a:gdLst>
              <a:ahLst/>
              <a:cxnLst>
                <a:cxn ang="0">
                  <a:pos x="T0" y="T1"/>
                </a:cxn>
                <a:cxn ang="0">
                  <a:pos x="T2" y="T3"/>
                </a:cxn>
                <a:cxn ang="0">
                  <a:pos x="T4" y="T5"/>
                </a:cxn>
                <a:cxn ang="0">
                  <a:pos x="T6" y="T7"/>
                </a:cxn>
              </a:cxnLst>
              <a:rect l="0" t="0" r="r" b="b"/>
              <a:pathLst>
                <a:path w="20" h="41">
                  <a:moveTo>
                    <a:pt x="0" y="0"/>
                  </a:moveTo>
                  <a:lnTo>
                    <a:pt x="20" y="1"/>
                  </a:lnTo>
                  <a:lnTo>
                    <a:pt x="8" y="41"/>
                  </a:lnTo>
                  <a:lnTo>
                    <a:pt x="0"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5"/>
            <p:cNvSpPr>
              <a:spLocks/>
            </p:cNvSpPr>
            <p:nvPr/>
          </p:nvSpPr>
          <p:spPr bwMode="auto">
            <a:xfrm>
              <a:off x="-2608263" y="7799388"/>
              <a:ext cx="134938" cy="196850"/>
            </a:xfrm>
            <a:custGeom>
              <a:avLst/>
              <a:gdLst>
                <a:gd name="T0" fmla="*/ 0 w 85"/>
                <a:gd name="T1" fmla="*/ 121 h 124"/>
                <a:gd name="T2" fmla="*/ 80 w 85"/>
                <a:gd name="T3" fmla="*/ 124 h 124"/>
                <a:gd name="T4" fmla="*/ 85 w 85"/>
                <a:gd name="T5" fmla="*/ 4 h 124"/>
                <a:gd name="T6" fmla="*/ 5 w 85"/>
                <a:gd name="T7" fmla="*/ 0 h 124"/>
                <a:gd name="T8" fmla="*/ 0 w 85"/>
                <a:gd name="T9" fmla="*/ 121 h 124"/>
              </a:gdLst>
              <a:ahLst/>
              <a:cxnLst>
                <a:cxn ang="0">
                  <a:pos x="T0" y="T1"/>
                </a:cxn>
                <a:cxn ang="0">
                  <a:pos x="T2" y="T3"/>
                </a:cxn>
                <a:cxn ang="0">
                  <a:pos x="T4" y="T5"/>
                </a:cxn>
                <a:cxn ang="0">
                  <a:pos x="T6" y="T7"/>
                </a:cxn>
                <a:cxn ang="0">
                  <a:pos x="T8" y="T9"/>
                </a:cxn>
              </a:cxnLst>
              <a:rect l="0" t="0" r="r" b="b"/>
              <a:pathLst>
                <a:path w="85" h="124">
                  <a:moveTo>
                    <a:pt x="0" y="121"/>
                  </a:moveTo>
                  <a:lnTo>
                    <a:pt x="80" y="124"/>
                  </a:lnTo>
                  <a:lnTo>
                    <a:pt x="85" y="4"/>
                  </a:lnTo>
                  <a:lnTo>
                    <a:pt x="5" y="0"/>
                  </a:lnTo>
                  <a:lnTo>
                    <a:pt x="0" y="121"/>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6"/>
            <p:cNvSpPr>
              <a:spLocks/>
            </p:cNvSpPr>
            <p:nvPr/>
          </p:nvSpPr>
          <p:spPr bwMode="auto">
            <a:xfrm>
              <a:off x="-2600325" y="7735888"/>
              <a:ext cx="130175" cy="69850"/>
            </a:xfrm>
            <a:custGeom>
              <a:avLst/>
              <a:gdLst>
                <a:gd name="T0" fmla="*/ 80 w 82"/>
                <a:gd name="T1" fmla="*/ 44 h 44"/>
                <a:gd name="T2" fmla="*/ 0 w 82"/>
                <a:gd name="T3" fmla="*/ 40 h 44"/>
                <a:gd name="T4" fmla="*/ 2 w 82"/>
                <a:gd name="T5" fmla="*/ 0 h 44"/>
                <a:gd name="T6" fmla="*/ 82 w 82"/>
                <a:gd name="T7" fmla="*/ 4 h 44"/>
                <a:gd name="T8" fmla="*/ 80 w 82"/>
                <a:gd name="T9" fmla="*/ 44 h 44"/>
              </a:gdLst>
              <a:ahLst/>
              <a:cxnLst>
                <a:cxn ang="0">
                  <a:pos x="T0" y="T1"/>
                </a:cxn>
                <a:cxn ang="0">
                  <a:pos x="T2" y="T3"/>
                </a:cxn>
                <a:cxn ang="0">
                  <a:pos x="T4" y="T5"/>
                </a:cxn>
                <a:cxn ang="0">
                  <a:pos x="T6" y="T7"/>
                </a:cxn>
                <a:cxn ang="0">
                  <a:pos x="T8" y="T9"/>
                </a:cxn>
              </a:cxnLst>
              <a:rect l="0" t="0" r="r" b="b"/>
              <a:pathLst>
                <a:path w="82" h="44">
                  <a:moveTo>
                    <a:pt x="80" y="44"/>
                  </a:moveTo>
                  <a:lnTo>
                    <a:pt x="0" y="40"/>
                  </a:lnTo>
                  <a:lnTo>
                    <a:pt x="2" y="0"/>
                  </a:lnTo>
                  <a:lnTo>
                    <a:pt x="82" y="4"/>
                  </a:lnTo>
                  <a:lnTo>
                    <a:pt x="80" y="44"/>
                  </a:lnTo>
                  <a:close/>
                </a:path>
              </a:pathLst>
            </a:custGeom>
            <a:solidFill>
              <a:srgbClr val="ED9D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57"/>
            <p:cNvSpPr>
              <a:spLocks noChangeArrowheads="1"/>
            </p:cNvSpPr>
            <p:nvPr/>
          </p:nvSpPr>
          <p:spPr bwMode="auto">
            <a:xfrm>
              <a:off x="-2813050" y="7559675"/>
              <a:ext cx="127000" cy="2293938"/>
            </a:xfrm>
            <a:prstGeom prst="rect">
              <a:avLst/>
            </a:prstGeom>
            <a:solidFill>
              <a:srgbClr val="F2F2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58"/>
            <p:cNvSpPr>
              <a:spLocks noChangeArrowheads="1"/>
            </p:cNvSpPr>
            <p:nvPr/>
          </p:nvSpPr>
          <p:spPr bwMode="auto">
            <a:xfrm>
              <a:off x="-2813050" y="7559675"/>
              <a:ext cx="63500" cy="2293938"/>
            </a:xfrm>
            <a:prstGeom prst="rect">
              <a:avLst/>
            </a:prstGeom>
            <a:solidFill>
              <a:srgbClr val="B3B3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9"/>
            <p:cNvSpPr>
              <a:spLocks/>
            </p:cNvSpPr>
            <p:nvPr/>
          </p:nvSpPr>
          <p:spPr bwMode="auto">
            <a:xfrm>
              <a:off x="-2813050" y="7367588"/>
              <a:ext cx="127000" cy="192088"/>
            </a:xfrm>
            <a:custGeom>
              <a:avLst/>
              <a:gdLst>
                <a:gd name="T0" fmla="*/ 20 w 80"/>
                <a:gd name="T1" fmla="*/ 40 h 121"/>
                <a:gd name="T2" fmla="*/ 0 w 80"/>
                <a:gd name="T3" fmla="*/ 121 h 121"/>
                <a:gd name="T4" fmla="*/ 80 w 80"/>
                <a:gd name="T5" fmla="*/ 121 h 121"/>
                <a:gd name="T6" fmla="*/ 60 w 80"/>
                <a:gd name="T7" fmla="*/ 40 h 121"/>
                <a:gd name="T8" fmla="*/ 50 w 80"/>
                <a:gd name="T9" fmla="*/ 0 h 121"/>
                <a:gd name="T10" fmla="*/ 30 w 80"/>
                <a:gd name="T11" fmla="*/ 0 h 121"/>
                <a:gd name="T12" fmla="*/ 20 w 80"/>
                <a:gd name="T13" fmla="*/ 40 h 121"/>
              </a:gdLst>
              <a:ahLst/>
              <a:cxnLst>
                <a:cxn ang="0">
                  <a:pos x="T0" y="T1"/>
                </a:cxn>
                <a:cxn ang="0">
                  <a:pos x="T2" y="T3"/>
                </a:cxn>
                <a:cxn ang="0">
                  <a:pos x="T4" y="T5"/>
                </a:cxn>
                <a:cxn ang="0">
                  <a:pos x="T6" y="T7"/>
                </a:cxn>
                <a:cxn ang="0">
                  <a:pos x="T8" y="T9"/>
                </a:cxn>
                <a:cxn ang="0">
                  <a:pos x="T10" y="T11"/>
                </a:cxn>
                <a:cxn ang="0">
                  <a:pos x="T12" y="T13"/>
                </a:cxn>
              </a:cxnLst>
              <a:rect l="0" t="0" r="r" b="b"/>
              <a:pathLst>
                <a:path w="80" h="121">
                  <a:moveTo>
                    <a:pt x="20" y="40"/>
                  </a:moveTo>
                  <a:lnTo>
                    <a:pt x="0" y="121"/>
                  </a:lnTo>
                  <a:lnTo>
                    <a:pt x="80" y="121"/>
                  </a:lnTo>
                  <a:lnTo>
                    <a:pt x="60" y="40"/>
                  </a:lnTo>
                  <a:lnTo>
                    <a:pt x="50" y="0"/>
                  </a:lnTo>
                  <a:lnTo>
                    <a:pt x="30" y="0"/>
                  </a:lnTo>
                  <a:lnTo>
                    <a:pt x="20" y="40"/>
                  </a:lnTo>
                  <a:close/>
                </a:path>
              </a:pathLst>
            </a:custGeom>
            <a:solidFill>
              <a:srgbClr val="FBD1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0"/>
            <p:cNvSpPr>
              <a:spLocks/>
            </p:cNvSpPr>
            <p:nvPr/>
          </p:nvSpPr>
          <p:spPr bwMode="auto">
            <a:xfrm>
              <a:off x="-2765425" y="7304087"/>
              <a:ext cx="31750" cy="63500"/>
            </a:xfrm>
            <a:custGeom>
              <a:avLst/>
              <a:gdLst>
                <a:gd name="T0" fmla="*/ 0 w 20"/>
                <a:gd name="T1" fmla="*/ 40 h 40"/>
                <a:gd name="T2" fmla="*/ 20 w 20"/>
                <a:gd name="T3" fmla="*/ 40 h 40"/>
                <a:gd name="T4" fmla="*/ 10 w 20"/>
                <a:gd name="T5" fmla="*/ 0 h 40"/>
                <a:gd name="T6" fmla="*/ 0 w 20"/>
                <a:gd name="T7" fmla="*/ 40 h 40"/>
              </a:gdLst>
              <a:ahLst/>
              <a:cxnLst>
                <a:cxn ang="0">
                  <a:pos x="T0" y="T1"/>
                </a:cxn>
                <a:cxn ang="0">
                  <a:pos x="T2" y="T3"/>
                </a:cxn>
                <a:cxn ang="0">
                  <a:pos x="T4" y="T5"/>
                </a:cxn>
                <a:cxn ang="0">
                  <a:pos x="T6" y="T7"/>
                </a:cxn>
              </a:cxnLst>
              <a:rect l="0" t="0" r="r" b="b"/>
              <a:pathLst>
                <a:path w="20" h="40">
                  <a:moveTo>
                    <a:pt x="0" y="40"/>
                  </a:moveTo>
                  <a:lnTo>
                    <a:pt x="20" y="40"/>
                  </a:lnTo>
                  <a:lnTo>
                    <a:pt x="10" y="0"/>
                  </a:lnTo>
                  <a:lnTo>
                    <a:pt x="0" y="4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61"/>
            <p:cNvSpPr>
              <a:spLocks noChangeArrowheads="1"/>
            </p:cNvSpPr>
            <p:nvPr/>
          </p:nvSpPr>
          <p:spPr bwMode="auto">
            <a:xfrm>
              <a:off x="-2813050" y="9853613"/>
              <a:ext cx="127000" cy="192088"/>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62"/>
            <p:cNvSpPr>
              <a:spLocks noChangeArrowheads="1"/>
            </p:cNvSpPr>
            <p:nvPr/>
          </p:nvSpPr>
          <p:spPr bwMode="auto">
            <a:xfrm>
              <a:off x="-2813050" y="10045700"/>
              <a:ext cx="127000" cy="63500"/>
            </a:xfrm>
            <a:prstGeom prst="rect">
              <a:avLst/>
            </a:prstGeom>
            <a:solidFill>
              <a:srgbClr val="ED9D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3"/>
            <p:cNvSpPr>
              <a:spLocks/>
            </p:cNvSpPr>
            <p:nvPr/>
          </p:nvSpPr>
          <p:spPr bwMode="auto">
            <a:xfrm>
              <a:off x="-3344863" y="8316913"/>
              <a:ext cx="222250" cy="2297113"/>
            </a:xfrm>
            <a:custGeom>
              <a:avLst/>
              <a:gdLst>
                <a:gd name="T0" fmla="*/ 81 w 140"/>
                <a:gd name="T1" fmla="*/ 0 h 1447"/>
                <a:gd name="T2" fmla="*/ 140 w 140"/>
                <a:gd name="T3" fmla="*/ 1444 h 1447"/>
                <a:gd name="T4" fmla="*/ 60 w 140"/>
                <a:gd name="T5" fmla="*/ 1447 h 1447"/>
                <a:gd name="T6" fmla="*/ 0 w 140"/>
                <a:gd name="T7" fmla="*/ 3 h 1447"/>
                <a:gd name="T8" fmla="*/ 81 w 140"/>
                <a:gd name="T9" fmla="*/ 0 h 1447"/>
              </a:gdLst>
              <a:ahLst/>
              <a:cxnLst>
                <a:cxn ang="0">
                  <a:pos x="T0" y="T1"/>
                </a:cxn>
                <a:cxn ang="0">
                  <a:pos x="T2" y="T3"/>
                </a:cxn>
                <a:cxn ang="0">
                  <a:pos x="T4" y="T5"/>
                </a:cxn>
                <a:cxn ang="0">
                  <a:pos x="T6" y="T7"/>
                </a:cxn>
                <a:cxn ang="0">
                  <a:pos x="T8" y="T9"/>
                </a:cxn>
              </a:cxnLst>
              <a:rect l="0" t="0" r="r" b="b"/>
              <a:pathLst>
                <a:path w="140" h="1447">
                  <a:moveTo>
                    <a:pt x="81" y="0"/>
                  </a:moveTo>
                  <a:lnTo>
                    <a:pt x="140" y="1444"/>
                  </a:lnTo>
                  <a:lnTo>
                    <a:pt x="60" y="1447"/>
                  </a:lnTo>
                  <a:lnTo>
                    <a:pt x="0" y="3"/>
                  </a:lnTo>
                  <a:lnTo>
                    <a:pt x="81" y="0"/>
                  </a:lnTo>
                  <a:close/>
                </a:path>
              </a:pathLst>
            </a:custGeom>
            <a:solidFill>
              <a:srgbClr val="F1CA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4"/>
            <p:cNvSpPr>
              <a:spLocks/>
            </p:cNvSpPr>
            <p:nvPr/>
          </p:nvSpPr>
          <p:spPr bwMode="auto">
            <a:xfrm>
              <a:off x="-3344863" y="8318500"/>
              <a:ext cx="160338" cy="2295525"/>
            </a:xfrm>
            <a:custGeom>
              <a:avLst/>
              <a:gdLst>
                <a:gd name="T0" fmla="*/ 0 w 101"/>
                <a:gd name="T1" fmla="*/ 2 h 1446"/>
                <a:gd name="T2" fmla="*/ 40 w 101"/>
                <a:gd name="T3" fmla="*/ 0 h 1446"/>
                <a:gd name="T4" fmla="*/ 101 w 101"/>
                <a:gd name="T5" fmla="*/ 1445 h 1446"/>
                <a:gd name="T6" fmla="*/ 60 w 101"/>
                <a:gd name="T7" fmla="*/ 1446 h 1446"/>
                <a:gd name="T8" fmla="*/ 0 w 101"/>
                <a:gd name="T9" fmla="*/ 2 h 1446"/>
              </a:gdLst>
              <a:ahLst/>
              <a:cxnLst>
                <a:cxn ang="0">
                  <a:pos x="T0" y="T1"/>
                </a:cxn>
                <a:cxn ang="0">
                  <a:pos x="T2" y="T3"/>
                </a:cxn>
                <a:cxn ang="0">
                  <a:pos x="T4" y="T5"/>
                </a:cxn>
                <a:cxn ang="0">
                  <a:pos x="T6" y="T7"/>
                </a:cxn>
                <a:cxn ang="0">
                  <a:pos x="T8" y="T9"/>
                </a:cxn>
              </a:cxnLst>
              <a:rect l="0" t="0" r="r" b="b"/>
              <a:pathLst>
                <a:path w="101" h="1446">
                  <a:moveTo>
                    <a:pt x="0" y="2"/>
                  </a:moveTo>
                  <a:lnTo>
                    <a:pt x="40" y="0"/>
                  </a:lnTo>
                  <a:lnTo>
                    <a:pt x="101" y="1445"/>
                  </a:lnTo>
                  <a:lnTo>
                    <a:pt x="60" y="1446"/>
                  </a:lnTo>
                  <a:lnTo>
                    <a:pt x="0" y="2"/>
                  </a:lnTo>
                  <a:close/>
                </a:path>
              </a:pathLst>
            </a:custGeom>
            <a:solidFill>
              <a:srgbClr val="E493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65"/>
            <p:cNvSpPr>
              <a:spLocks/>
            </p:cNvSpPr>
            <p:nvPr/>
          </p:nvSpPr>
          <p:spPr bwMode="auto">
            <a:xfrm>
              <a:off x="-3249613" y="10609263"/>
              <a:ext cx="127000" cy="193675"/>
            </a:xfrm>
            <a:custGeom>
              <a:avLst/>
              <a:gdLst>
                <a:gd name="T0" fmla="*/ 24 w 80"/>
                <a:gd name="T1" fmla="*/ 83 h 122"/>
                <a:gd name="T2" fmla="*/ 0 w 80"/>
                <a:gd name="T3" fmla="*/ 3 h 122"/>
                <a:gd name="T4" fmla="*/ 80 w 80"/>
                <a:gd name="T5" fmla="*/ 0 h 122"/>
                <a:gd name="T6" fmla="*/ 64 w 80"/>
                <a:gd name="T7" fmla="*/ 81 h 122"/>
                <a:gd name="T8" fmla="*/ 56 w 80"/>
                <a:gd name="T9" fmla="*/ 122 h 122"/>
                <a:gd name="T10" fmla="*/ 36 w 80"/>
                <a:gd name="T11" fmla="*/ 122 h 122"/>
                <a:gd name="T12" fmla="*/ 24 w 80"/>
                <a:gd name="T13" fmla="*/ 83 h 122"/>
              </a:gdLst>
              <a:ahLst/>
              <a:cxnLst>
                <a:cxn ang="0">
                  <a:pos x="T0" y="T1"/>
                </a:cxn>
                <a:cxn ang="0">
                  <a:pos x="T2" y="T3"/>
                </a:cxn>
                <a:cxn ang="0">
                  <a:pos x="T4" y="T5"/>
                </a:cxn>
                <a:cxn ang="0">
                  <a:pos x="T6" y="T7"/>
                </a:cxn>
                <a:cxn ang="0">
                  <a:pos x="T8" y="T9"/>
                </a:cxn>
                <a:cxn ang="0">
                  <a:pos x="T10" y="T11"/>
                </a:cxn>
                <a:cxn ang="0">
                  <a:pos x="T12" y="T13"/>
                </a:cxn>
              </a:cxnLst>
              <a:rect l="0" t="0" r="r" b="b"/>
              <a:pathLst>
                <a:path w="80" h="122">
                  <a:moveTo>
                    <a:pt x="24" y="83"/>
                  </a:moveTo>
                  <a:lnTo>
                    <a:pt x="0" y="3"/>
                  </a:lnTo>
                  <a:lnTo>
                    <a:pt x="80" y="0"/>
                  </a:lnTo>
                  <a:lnTo>
                    <a:pt x="64" y="81"/>
                  </a:lnTo>
                  <a:lnTo>
                    <a:pt x="56" y="122"/>
                  </a:lnTo>
                  <a:lnTo>
                    <a:pt x="36" y="122"/>
                  </a:lnTo>
                  <a:lnTo>
                    <a:pt x="24" y="83"/>
                  </a:lnTo>
                  <a:close/>
                </a:path>
              </a:pathLst>
            </a:custGeom>
            <a:solidFill>
              <a:srgbClr val="FBD1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66"/>
            <p:cNvSpPr>
              <a:spLocks/>
            </p:cNvSpPr>
            <p:nvPr/>
          </p:nvSpPr>
          <p:spPr bwMode="auto">
            <a:xfrm>
              <a:off x="-3192463" y="10802938"/>
              <a:ext cx="31750" cy="63500"/>
            </a:xfrm>
            <a:custGeom>
              <a:avLst/>
              <a:gdLst>
                <a:gd name="T0" fmla="*/ 0 w 20"/>
                <a:gd name="T1" fmla="*/ 0 h 40"/>
                <a:gd name="T2" fmla="*/ 20 w 20"/>
                <a:gd name="T3" fmla="*/ 0 h 40"/>
                <a:gd name="T4" fmla="*/ 11 w 20"/>
                <a:gd name="T5" fmla="*/ 40 h 40"/>
                <a:gd name="T6" fmla="*/ 0 w 20"/>
                <a:gd name="T7" fmla="*/ 0 h 40"/>
              </a:gdLst>
              <a:ahLst/>
              <a:cxnLst>
                <a:cxn ang="0">
                  <a:pos x="T0" y="T1"/>
                </a:cxn>
                <a:cxn ang="0">
                  <a:pos x="T2" y="T3"/>
                </a:cxn>
                <a:cxn ang="0">
                  <a:pos x="T4" y="T5"/>
                </a:cxn>
                <a:cxn ang="0">
                  <a:pos x="T6" y="T7"/>
                </a:cxn>
              </a:cxnLst>
              <a:rect l="0" t="0" r="r" b="b"/>
              <a:pathLst>
                <a:path w="20" h="40">
                  <a:moveTo>
                    <a:pt x="0" y="0"/>
                  </a:moveTo>
                  <a:lnTo>
                    <a:pt x="20" y="0"/>
                  </a:lnTo>
                  <a:lnTo>
                    <a:pt x="11" y="40"/>
                  </a:lnTo>
                  <a:lnTo>
                    <a:pt x="0"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67"/>
            <p:cNvSpPr>
              <a:spLocks/>
            </p:cNvSpPr>
            <p:nvPr/>
          </p:nvSpPr>
          <p:spPr bwMode="auto">
            <a:xfrm>
              <a:off x="-3352800" y="8124825"/>
              <a:ext cx="136525" cy="196850"/>
            </a:xfrm>
            <a:custGeom>
              <a:avLst/>
              <a:gdLst>
                <a:gd name="T0" fmla="*/ 5 w 86"/>
                <a:gd name="T1" fmla="*/ 124 h 124"/>
                <a:gd name="T2" fmla="*/ 86 w 86"/>
                <a:gd name="T3" fmla="*/ 121 h 124"/>
                <a:gd name="T4" fmla="*/ 81 w 86"/>
                <a:gd name="T5" fmla="*/ 0 h 124"/>
                <a:gd name="T6" fmla="*/ 0 w 86"/>
                <a:gd name="T7" fmla="*/ 4 h 124"/>
                <a:gd name="T8" fmla="*/ 5 w 86"/>
                <a:gd name="T9" fmla="*/ 124 h 124"/>
              </a:gdLst>
              <a:ahLst/>
              <a:cxnLst>
                <a:cxn ang="0">
                  <a:pos x="T0" y="T1"/>
                </a:cxn>
                <a:cxn ang="0">
                  <a:pos x="T2" y="T3"/>
                </a:cxn>
                <a:cxn ang="0">
                  <a:pos x="T4" y="T5"/>
                </a:cxn>
                <a:cxn ang="0">
                  <a:pos x="T6" y="T7"/>
                </a:cxn>
                <a:cxn ang="0">
                  <a:pos x="T8" y="T9"/>
                </a:cxn>
              </a:cxnLst>
              <a:rect l="0" t="0" r="r" b="b"/>
              <a:pathLst>
                <a:path w="86" h="124">
                  <a:moveTo>
                    <a:pt x="5" y="124"/>
                  </a:moveTo>
                  <a:lnTo>
                    <a:pt x="86" y="121"/>
                  </a:lnTo>
                  <a:lnTo>
                    <a:pt x="81" y="0"/>
                  </a:lnTo>
                  <a:lnTo>
                    <a:pt x="0" y="4"/>
                  </a:lnTo>
                  <a:lnTo>
                    <a:pt x="5" y="124"/>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8"/>
            <p:cNvSpPr>
              <a:spLocks/>
            </p:cNvSpPr>
            <p:nvPr/>
          </p:nvSpPr>
          <p:spPr bwMode="auto">
            <a:xfrm>
              <a:off x="-3355975" y="8061325"/>
              <a:ext cx="131763" cy="69850"/>
            </a:xfrm>
            <a:custGeom>
              <a:avLst/>
              <a:gdLst>
                <a:gd name="T0" fmla="*/ 83 w 83"/>
                <a:gd name="T1" fmla="*/ 40 h 44"/>
                <a:gd name="T2" fmla="*/ 2 w 83"/>
                <a:gd name="T3" fmla="*/ 44 h 44"/>
                <a:gd name="T4" fmla="*/ 0 w 83"/>
                <a:gd name="T5" fmla="*/ 3 h 44"/>
                <a:gd name="T6" fmla="*/ 81 w 83"/>
                <a:gd name="T7" fmla="*/ 0 h 44"/>
                <a:gd name="T8" fmla="*/ 83 w 83"/>
                <a:gd name="T9" fmla="*/ 40 h 44"/>
              </a:gdLst>
              <a:ahLst/>
              <a:cxnLst>
                <a:cxn ang="0">
                  <a:pos x="T0" y="T1"/>
                </a:cxn>
                <a:cxn ang="0">
                  <a:pos x="T2" y="T3"/>
                </a:cxn>
                <a:cxn ang="0">
                  <a:pos x="T4" y="T5"/>
                </a:cxn>
                <a:cxn ang="0">
                  <a:pos x="T6" y="T7"/>
                </a:cxn>
                <a:cxn ang="0">
                  <a:pos x="T8" y="T9"/>
                </a:cxn>
              </a:cxnLst>
              <a:rect l="0" t="0" r="r" b="b"/>
              <a:pathLst>
                <a:path w="83" h="44">
                  <a:moveTo>
                    <a:pt x="83" y="40"/>
                  </a:moveTo>
                  <a:lnTo>
                    <a:pt x="2" y="44"/>
                  </a:lnTo>
                  <a:lnTo>
                    <a:pt x="0" y="3"/>
                  </a:lnTo>
                  <a:lnTo>
                    <a:pt x="81" y="0"/>
                  </a:lnTo>
                  <a:lnTo>
                    <a:pt x="83" y="40"/>
                  </a:lnTo>
                  <a:close/>
                </a:path>
              </a:pathLst>
            </a:custGeom>
            <a:solidFill>
              <a:srgbClr val="ED9D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69"/>
            <p:cNvSpPr>
              <a:spLocks/>
            </p:cNvSpPr>
            <p:nvPr/>
          </p:nvSpPr>
          <p:spPr bwMode="auto">
            <a:xfrm>
              <a:off x="-2411413" y="8139113"/>
              <a:ext cx="73025" cy="131763"/>
            </a:xfrm>
            <a:custGeom>
              <a:avLst/>
              <a:gdLst>
                <a:gd name="T0" fmla="*/ 46 w 46"/>
                <a:gd name="T1" fmla="*/ 3 h 83"/>
                <a:gd name="T2" fmla="*/ 41 w 46"/>
                <a:gd name="T3" fmla="*/ 83 h 83"/>
                <a:gd name="T4" fmla="*/ 0 w 46"/>
                <a:gd name="T5" fmla="*/ 81 h 83"/>
                <a:gd name="T6" fmla="*/ 5 w 46"/>
                <a:gd name="T7" fmla="*/ 0 h 83"/>
                <a:gd name="T8" fmla="*/ 46 w 46"/>
                <a:gd name="T9" fmla="*/ 3 h 83"/>
              </a:gdLst>
              <a:ahLst/>
              <a:cxnLst>
                <a:cxn ang="0">
                  <a:pos x="T0" y="T1"/>
                </a:cxn>
                <a:cxn ang="0">
                  <a:pos x="T2" y="T3"/>
                </a:cxn>
                <a:cxn ang="0">
                  <a:pos x="T4" y="T5"/>
                </a:cxn>
                <a:cxn ang="0">
                  <a:pos x="T6" y="T7"/>
                </a:cxn>
                <a:cxn ang="0">
                  <a:pos x="T8" y="T9"/>
                </a:cxn>
              </a:cxnLst>
              <a:rect l="0" t="0" r="r" b="b"/>
              <a:pathLst>
                <a:path w="46" h="83">
                  <a:moveTo>
                    <a:pt x="46" y="3"/>
                  </a:moveTo>
                  <a:lnTo>
                    <a:pt x="41" y="83"/>
                  </a:lnTo>
                  <a:lnTo>
                    <a:pt x="0" y="81"/>
                  </a:lnTo>
                  <a:lnTo>
                    <a:pt x="5" y="0"/>
                  </a:lnTo>
                  <a:lnTo>
                    <a:pt x="46" y="3"/>
                  </a:ln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0"/>
            <p:cNvSpPr>
              <a:spLocks/>
            </p:cNvSpPr>
            <p:nvPr/>
          </p:nvSpPr>
          <p:spPr bwMode="auto">
            <a:xfrm>
              <a:off x="-2589213" y="8453438"/>
              <a:ext cx="261938" cy="2251075"/>
            </a:xfrm>
            <a:custGeom>
              <a:avLst/>
              <a:gdLst>
                <a:gd name="T0" fmla="*/ 165 w 165"/>
                <a:gd name="T1" fmla="*/ 4 h 1418"/>
                <a:gd name="T2" fmla="*/ 79 w 165"/>
                <a:gd name="T3" fmla="*/ 1418 h 1418"/>
                <a:gd name="T4" fmla="*/ 0 w 165"/>
                <a:gd name="T5" fmla="*/ 1414 h 1418"/>
                <a:gd name="T6" fmla="*/ 85 w 165"/>
                <a:gd name="T7" fmla="*/ 0 h 1418"/>
                <a:gd name="T8" fmla="*/ 165 w 165"/>
                <a:gd name="T9" fmla="*/ 4 h 1418"/>
              </a:gdLst>
              <a:ahLst/>
              <a:cxnLst>
                <a:cxn ang="0">
                  <a:pos x="T0" y="T1"/>
                </a:cxn>
                <a:cxn ang="0">
                  <a:pos x="T2" y="T3"/>
                </a:cxn>
                <a:cxn ang="0">
                  <a:pos x="T4" y="T5"/>
                </a:cxn>
                <a:cxn ang="0">
                  <a:pos x="T6" y="T7"/>
                </a:cxn>
                <a:cxn ang="0">
                  <a:pos x="T8" y="T9"/>
                </a:cxn>
              </a:cxnLst>
              <a:rect l="0" t="0" r="r" b="b"/>
              <a:pathLst>
                <a:path w="165" h="1418">
                  <a:moveTo>
                    <a:pt x="165" y="4"/>
                  </a:moveTo>
                  <a:lnTo>
                    <a:pt x="79" y="1418"/>
                  </a:lnTo>
                  <a:lnTo>
                    <a:pt x="0" y="1414"/>
                  </a:lnTo>
                  <a:lnTo>
                    <a:pt x="85" y="0"/>
                  </a:lnTo>
                  <a:lnTo>
                    <a:pt x="165" y="4"/>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71"/>
            <p:cNvSpPr>
              <a:spLocks/>
            </p:cNvSpPr>
            <p:nvPr/>
          </p:nvSpPr>
          <p:spPr bwMode="auto">
            <a:xfrm>
              <a:off x="-2589213" y="8453438"/>
              <a:ext cx="200025" cy="2247900"/>
            </a:xfrm>
            <a:custGeom>
              <a:avLst/>
              <a:gdLst>
                <a:gd name="T0" fmla="*/ 85 w 126"/>
                <a:gd name="T1" fmla="*/ 0 h 1416"/>
                <a:gd name="T2" fmla="*/ 126 w 126"/>
                <a:gd name="T3" fmla="*/ 2 h 1416"/>
                <a:gd name="T4" fmla="*/ 40 w 126"/>
                <a:gd name="T5" fmla="*/ 1416 h 1416"/>
                <a:gd name="T6" fmla="*/ 0 w 126"/>
                <a:gd name="T7" fmla="*/ 1414 h 1416"/>
                <a:gd name="T8" fmla="*/ 85 w 126"/>
                <a:gd name="T9" fmla="*/ 0 h 1416"/>
              </a:gdLst>
              <a:ahLst/>
              <a:cxnLst>
                <a:cxn ang="0">
                  <a:pos x="T0" y="T1"/>
                </a:cxn>
                <a:cxn ang="0">
                  <a:pos x="T2" y="T3"/>
                </a:cxn>
                <a:cxn ang="0">
                  <a:pos x="T4" y="T5"/>
                </a:cxn>
                <a:cxn ang="0">
                  <a:pos x="T6" y="T7"/>
                </a:cxn>
                <a:cxn ang="0">
                  <a:pos x="T8" y="T9"/>
                </a:cxn>
              </a:cxnLst>
              <a:rect l="0" t="0" r="r" b="b"/>
              <a:pathLst>
                <a:path w="126" h="1416">
                  <a:moveTo>
                    <a:pt x="85" y="0"/>
                  </a:moveTo>
                  <a:lnTo>
                    <a:pt x="126" y="2"/>
                  </a:lnTo>
                  <a:lnTo>
                    <a:pt x="40" y="1416"/>
                  </a:lnTo>
                  <a:lnTo>
                    <a:pt x="0" y="1414"/>
                  </a:lnTo>
                  <a:lnTo>
                    <a:pt x="85" y="0"/>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72"/>
            <p:cNvSpPr>
              <a:spLocks/>
            </p:cNvSpPr>
            <p:nvPr/>
          </p:nvSpPr>
          <p:spPr bwMode="auto">
            <a:xfrm>
              <a:off x="-2589213" y="10698163"/>
              <a:ext cx="125413" cy="195263"/>
            </a:xfrm>
            <a:custGeom>
              <a:avLst/>
              <a:gdLst>
                <a:gd name="T0" fmla="*/ 15 w 79"/>
                <a:gd name="T1" fmla="*/ 81 h 123"/>
                <a:gd name="T2" fmla="*/ 0 w 79"/>
                <a:gd name="T3" fmla="*/ 0 h 123"/>
                <a:gd name="T4" fmla="*/ 79 w 79"/>
                <a:gd name="T5" fmla="*/ 4 h 123"/>
                <a:gd name="T6" fmla="*/ 54 w 79"/>
                <a:gd name="T7" fmla="*/ 83 h 123"/>
                <a:gd name="T8" fmla="*/ 42 w 79"/>
                <a:gd name="T9" fmla="*/ 123 h 123"/>
                <a:gd name="T10" fmla="*/ 23 w 79"/>
                <a:gd name="T11" fmla="*/ 121 h 123"/>
                <a:gd name="T12" fmla="*/ 15 w 79"/>
                <a:gd name="T13" fmla="*/ 81 h 123"/>
              </a:gdLst>
              <a:ahLst/>
              <a:cxnLst>
                <a:cxn ang="0">
                  <a:pos x="T0" y="T1"/>
                </a:cxn>
                <a:cxn ang="0">
                  <a:pos x="T2" y="T3"/>
                </a:cxn>
                <a:cxn ang="0">
                  <a:pos x="T4" y="T5"/>
                </a:cxn>
                <a:cxn ang="0">
                  <a:pos x="T6" y="T7"/>
                </a:cxn>
                <a:cxn ang="0">
                  <a:pos x="T8" y="T9"/>
                </a:cxn>
                <a:cxn ang="0">
                  <a:pos x="T10" y="T11"/>
                </a:cxn>
                <a:cxn ang="0">
                  <a:pos x="T12" y="T13"/>
                </a:cxn>
              </a:cxnLst>
              <a:rect l="0" t="0" r="r" b="b"/>
              <a:pathLst>
                <a:path w="79" h="123">
                  <a:moveTo>
                    <a:pt x="15" y="81"/>
                  </a:moveTo>
                  <a:lnTo>
                    <a:pt x="0" y="0"/>
                  </a:lnTo>
                  <a:lnTo>
                    <a:pt x="79" y="4"/>
                  </a:lnTo>
                  <a:lnTo>
                    <a:pt x="54" y="83"/>
                  </a:lnTo>
                  <a:lnTo>
                    <a:pt x="42" y="123"/>
                  </a:lnTo>
                  <a:lnTo>
                    <a:pt x="23" y="121"/>
                  </a:lnTo>
                  <a:lnTo>
                    <a:pt x="15" y="81"/>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3"/>
            <p:cNvSpPr>
              <a:spLocks/>
            </p:cNvSpPr>
            <p:nvPr/>
          </p:nvSpPr>
          <p:spPr bwMode="auto">
            <a:xfrm>
              <a:off x="-2552700" y="10890250"/>
              <a:ext cx="30163" cy="65088"/>
            </a:xfrm>
            <a:custGeom>
              <a:avLst/>
              <a:gdLst>
                <a:gd name="T0" fmla="*/ 0 w 19"/>
                <a:gd name="T1" fmla="*/ 0 h 41"/>
                <a:gd name="T2" fmla="*/ 19 w 19"/>
                <a:gd name="T3" fmla="*/ 2 h 41"/>
                <a:gd name="T4" fmla="*/ 7 w 19"/>
                <a:gd name="T5" fmla="*/ 41 h 41"/>
                <a:gd name="T6" fmla="*/ 0 w 19"/>
                <a:gd name="T7" fmla="*/ 0 h 41"/>
              </a:gdLst>
              <a:ahLst/>
              <a:cxnLst>
                <a:cxn ang="0">
                  <a:pos x="T0" y="T1"/>
                </a:cxn>
                <a:cxn ang="0">
                  <a:pos x="T2" y="T3"/>
                </a:cxn>
                <a:cxn ang="0">
                  <a:pos x="T4" y="T5"/>
                </a:cxn>
                <a:cxn ang="0">
                  <a:pos x="T6" y="T7"/>
                </a:cxn>
              </a:cxnLst>
              <a:rect l="0" t="0" r="r" b="b"/>
              <a:pathLst>
                <a:path w="19" h="41">
                  <a:moveTo>
                    <a:pt x="0" y="0"/>
                  </a:moveTo>
                  <a:lnTo>
                    <a:pt x="19" y="2"/>
                  </a:lnTo>
                  <a:lnTo>
                    <a:pt x="7" y="41"/>
                  </a:lnTo>
                  <a:lnTo>
                    <a:pt x="0" y="0"/>
                  </a:ln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4"/>
            <p:cNvSpPr>
              <a:spLocks/>
            </p:cNvSpPr>
            <p:nvPr/>
          </p:nvSpPr>
          <p:spPr bwMode="auto">
            <a:xfrm>
              <a:off x="-2454275" y="8261350"/>
              <a:ext cx="138113" cy="198438"/>
            </a:xfrm>
            <a:custGeom>
              <a:avLst/>
              <a:gdLst>
                <a:gd name="T0" fmla="*/ 0 w 87"/>
                <a:gd name="T1" fmla="*/ 121 h 125"/>
                <a:gd name="T2" fmla="*/ 80 w 87"/>
                <a:gd name="T3" fmla="*/ 125 h 125"/>
                <a:gd name="T4" fmla="*/ 87 w 87"/>
                <a:gd name="T5" fmla="*/ 5 h 125"/>
                <a:gd name="T6" fmla="*/ 7 w 87"/>
                <a:gd name="T7" fmla="*/ 0 h 125"/>
                <a:gd name="T8" fmla="*/ 0 w 87"/>
                <a:gd name="T9" fmla="*/ 121 h 125"/>
              </a:gdLst>
              <a:ahLst/>
              <a:cxnLst>
                <a:cxn ang="0">
                  <a:pos x="T0" y="T1"/>
                </a:cxn>
                <a:cxn ang="0">
                  <a:pos x="T2" y="T3"/>
                </a:cxn>
                <a:cxn ang="0">
                  <a:pos x="T4" y="T5"/>
                </a:cxn>
                <a:cxn ang="0">
                  <a:pos x="T6" y="T7"/>
                </a:cxn>
                <a:cxn ang="0">
                  <a:pos x="T8" y="T9"/>
                </a:cxn>
              </a:cxnLst>
              <a:rect l="0" t="0" r="r" b="b"/>
              <a:pathLst>
                <a:path w="87" h="125">
                  <a:moveTo>
                    <a:pt x="0" y="121"/>
                  </a:moveTo>
                  <a:lnTo>
                    <a:pt x="80" y="125"/>
                  </a:lnTo>
                  <a:lnTo>
                    <a:pt x="87" y="5"/>
                  </a:lnTo>
                  <a:lnTo>
                    <a:pt x="7" y="0"/>
                  </a:lnTo>
                  <a:lnTo>
                    <a:pt x="0" y="121"/>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5"/>
            <p:cNvSpPr>
              <a:spLocks/>
            </p:cNvSpPr>
            <p:nvPr/>
          </p:nvSpPr>
          <p:spPr bwMode="auto">
            <a:xfrm>
              <a:off x="-2443163" y="8197850"/>
              <a:ext cx="131763" cy="71438"/>
            </a:xfrm>
            <a:custGeom>
              <a:avLst/>
              <a:gdLst>
                <a:gd name="T0" fmla="*/ 80 w 83"/>
                <a:gd name="T1" fmla="*/ 45 h 45"/>
                <a:gd name="T2" fmla="*/ 0 w 83"/>
                <a:gd name="T3" fmla="*/ 40 h 45"/>
                <a:gd name="T4" fmla="*/ 3 w 83"/>
                <a:gd name="T5" fmla="*/ 0 h 45"/>
                <a:gd name="T6" fmla="*/ 83 w 83"/>
                <a:gd name="T7" fmla="*/ 5 h 45"/>
                <a:gd name="T8" fmla="*/ 80 w 83"/>
                <a:gd name="T9" fmla="*/ 45 h 45"/>
              </a:gdLst>
              <a:ahLst/>
              <a:cxnLst>
                <a:cxn ang="0">
                  <a:pos x="T0" y="T1"/>
                </a:cxn>
                <a:cxn ang="0">
                  <a:pos x="T2" y="T3"/>
                </a:cxn>
                <a:cxn ang="0">
                  <a:pos x="T4" y="T5"/>
                </a:cxn>
                <a:cxn ang="0">
                  <a:pos x="T6" y="T7"/>
                </a:cxn>
                <a:cxn ang="0">
                  <a:pos x="T8" y="T9"/>
                </a:cxn>
              </a:cxnLst>
              <a:rect l="0" t="0" r="r" b="b"/>
              <a:pathLst>
                <a:path w="83" h="45">
                  <a:moveTo>
                    <a:pt x="80" y="45"/>
                  </a:moveTo>
                  <a:lnTo>
                    <a:pt x="0" y="40"/>
                  </a:lnTo>
                  <a:lnTo>
                    <a:pt x="3" y="0"/>
                  </a:lnTo>
                  <a:lnTo>
                    <a:pt x="83" y="5"/>
                  </a:lnTo>
                  <a:lnTo>
                    <a:pt x="80" y="45"/>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76"/>
            <p:cNvSpPr>
              <a:spLocks/>
            </p:cNvSpPr>
            <p:nvPr/>
          </p:nvSpPr>
          <p:spPr bwMode="auto">
            <a:xfrm>
              <a:off x="-2324100" y="8240713"/>
              <a:ext cx="42863" cy="174625"/>
            </a:xfrm>
            <a:custGeom>
              <a:avLst/>
              <a:gdLst>
                <a:gd name="T0" fmla="*/ 27 w 27"/>
                <a:gd name="T1" fmla="*/ 0 h 110"/>
                <a:gd name="T2" fmla="*/ 20 w 27"/>
                <a:gd name="T3" fmla="*/ 110 h 110"/>
                <a:gd name="T4" fmla="*/ 0 w 27"/>
                <a:gd name="T5" fmla="*/ 108 h 110"/>
                <a:gd name="T6" fmla="*/ 7 w 27"/>
                <a:gd name="T7" fmla="*/ 0 h 110"/>
                <a:gd name="T8" fmla="*/ 27 w 27"/>
                <a:gd name="T9" fmla="*/ 0 h 110"/>
              </a:gdLst>
              <a:ahLst/>
              <a:cxnLst>
                <a:cxn ang="0">
                  <a:pos x="T0" y="T1"/>
                </a:cxn>
                <a:cxn ang="0">
                  <a:pos x="T2" y="T3"/>
                </a:cxn>
                <a:cxn ang="0">
                  <a:pos x="T4" y="T5"/>
                </a:cxn>
                <a:cxn ang="0">
                  <a:pos x="T6" y="T7"/>
                </a:cxn>
                <a:cxn ang="0">
                  <a:pos x="T8" y="T9"/>
                </a:cxn>
              </a:cxnLst>
              <a:rect l="0" t="0" r="r" b="b"/>
              <a:pathLst>
                <a:path w="27" h="110">
                  <a:moveTo>
                    <a:pt x="27" y="0"/>
                  </a:moveTo>
                  <a:lnTo>
                    <a:pt x="20" y="110"/>
                  </a:lnTo>
                  <a:lnTo>
                    <a:pt x="0" y="108"/>
                  </a:lnTo>
                  <a:lnTo>
                    <a:pt x="7" y="0"/>
                  </a:lnTo>
                  <a:lnTo>
                    <a:pt x="27" y="0"/>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77"/>
            <p:cNvSpPr>
              <a:spLocks/>
            </p:cNvSpPr>
            <p:nvPr/>
          </p:nvSpPr>
          <p:spPr bwMode="auto">
            <a:xfrm>
              <a:off x="-2338388" y="8275638"/>
              <a:ext cx="87313" cy="906463"/>
            </a:xfrm>
            <a:custGeom>
              <a:avLst/>
              <a:gdLst>
                <a:gd name="T0" fmla="*/ 55 w 55"/>
                <a:gd name="T1" fmla="*/ 0 h 571"/>
                <a:gd name="T2" fmla="*/ 20 w 55"/>
                <a:gd name="T3" fmla="*/ 571 h 571"/>
                <a:gd name="T4" fmla="*/ 0 w 55"/>
                <a:gd name="T5" fmla="*/ 570 h 571"/>
                <a:gd name="T6" fmla="*/ 34 w 55"/>
                <a:gd name="T7" fmla="*/ 0 h 571"/>
                <a:gd name="T8" fmla="*/ 55 w 55"/>
                <a:gd name="T9" fmla="*/ 0 h 571"/>
              </a:gdLst>
              <a:ahLst/>
              <a:cxnLst>
                <a:cxn ang="0">
                  <a:pos x="T0" y="T1"/>
                </a:cxn>
                <a:cxn ang="0">
                  <a:pos x="T2" y="T3"/>
                </a:cxn>
                <a:cxn ang="0">
                  <a:pos x="T4" y="T5"/>
                </a:cxn>
                <a:cxn ang="0">
                  <a:pos x="T6" y="T7"/>
                </a:cxn>
                <a:cxn ang="0">
                  <a:pos x="T8" y="T9"/>
                </a:cxn>
              </a:cxnLst>
              <a:rect l="0" t="0" r="r" b="b"/>
              <a:pathLst>
                <a:path w="55" h="571">
                  <a:moveTo>
                    <a:pt x="55" y="0"/>
                  </a:moveTo>
                  <a:lnTo>
                    <a:pt x="20" y="571"/>
                  </a:lnTo>
                  <a:lnTo>
                    <a:pt x="0" y="570"/>
                  </a:lnTo>
                  <a:lnTo>
                    <a:pt x="34" y="0"/>
                  </a:lnTo>
                  <a:lnTo>
                    <a:pt x="55" y="0"/>
                  </a:lnTo>
                  <a:close/>
                </a:path>
              </a:pathLst>
            </a:custGeom>
            <a:solidFill>
              <a:srgbClr val="525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78"/>
            <p:cNvSpPr>
              <a:spLocks noChangeArrowheads="1"/>
            </p:cNvSpPr>
            <p:nvPr/>
          </p:nvSpPr>
          <p:spPr bwMode="auto">
            <a:xfrm>
              <a:off x="-3109913" y="8278813"/>
              <a:ext cx="400050" cy="2039938"/>
            </a:xfrm>
            <a:prstGeom prst="rect">
              <a:avLst/>
            </a:prstGeom>
            <a:solidFill>
              <a:srgbClr val="F1CA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79"/>
            <p:cNvSpPr>
              <a:spLocks noChangeArrowheads="1"/>
            </p:cNvSpPr>
            <p:nvPr/>
          </p:nvSpPr>
          <p:spPr bwMode="auto">
            <a:xfrm>
              <a:off x="-2730500" y="8278813"/>
              <a:ext cx="25400" cy="2039938"/>
            </a:xfrm>
            <a:prstGeom prst="rect">
              <a:avLst/>
            </a:prstGeom>
            <a:solidFill>
              <a:srgbClr val="E4930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Oval 80"/>
            <p:cNvSpPr>
              <a:spLocks noChangeArrowheads="1"/>
            </p:cNvSpPr>
            <p:nvPr/>
          </p:nvSpPr>
          <p:spPr bwMode="auto">
            <a:xfrm>
              <a:off x="-2946400" y="8369300"/>
              <a:ext cx="77788" cy="77788"/>
            </a:xfrm>
            <a:prstGeom prst="ellipse">
              <a:avLst/>
            </a:pr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81"/>
            <p:cNvSpPr>
              <a:spLocks noChangeArrowheads="1"/>
            </p:cNvSpPr>
            <p:nvPr/>
          </p:nvSpPr>
          <p:spPr bwMode="auto">
            <a:xfrm>
              <a:off x="-3090863" y="8288338"/>
              <a:ext cx="3175" cy="2020888"/>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82"/>
            <p:cNvSpPr>
              <a:spLocks noChangeArrowheads="1"/>
            </p:cNvSpPr>
            <p:nvPr/>
          </p:nvSpPr>
          <p:spPr bwMode="auto">
            <a:xfrm>
              <a:off x="-3109913" y="1030605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83"/>
            <p:cNvSpPr>
              <a:spLocks noChangeArrowheads="1"/>
            </p:cNvSpPr>
            <p:nvPr/>
          </p:nvSpPr>
          <p:spPr bwMode="auto">
            <a:xfrm>
              <a:off x="-3109913" y="1026636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84"/>
            <p:cNvSpPr>
              <a:spLocks noChangeArrowheads="1"/>
            </p:cNvSpPr>
            <p:nvPr/>
          </p:nvSpPr>
          <p:spPr bwMode="auto">
            <a:xfrm>
              <a:off x="-3109913" y="1022508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85"/>
            <p:cNvSpPr>
              <a:spLocks noChangeArrowheads="1"/>
            </p:cNvSpPr>
            <p:nvPr/>
          </p:nvSpPr>
          <p:spPr bwMode="auto">
            <a:xfrm>
              <a:off x="-3109913" y="1018540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86"/>
            <p:cNvSpPr>
              <a:spLocks noChangeArrowheads="1"/>
            </p:cNvSpPr>
            <p:nvPr/>
          </p:nvSpPr>
          <p:spPr bwMode="auto">
            <a:xfrm>
              <a:off x="-3109913" y="1014412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87"/>
            <p:cNvSpPr>
              <a:spLocks noChangeArrowheads="1"/>
            </p:cNvSpPr>
            <p:nvPr/>
          </p:nvSpPr>
          <p:spPr bwMode="auto">
            <a:xfrm>
              <a:off x="-3109913" y="10104438"/>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88"/>
            <p:cNvSpPr>
              <a:spLocks noChangeArrowheads="1"/>
            </p:cNvSpPr>
            <p:nvPr/>
          </p:nvSpPr>
          <p:spPr bwMode="auto">
            <a:xfrm>
              <a:off x="-3109913" y="1006475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89"/>
            <p:cNvSpPr>
              <a:spLocks noChangeArrowheads="1"/>
            </p:cNvSpPr>
            <p:nvPr/>
          </p:nvSpPr>
          <p:spPr bwMode="auto">
            <a:xfrm>
              <a:off x="-3109913" y="1002347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90"/>
            <p:cNvSpPr>
              <a:spLocks noChangeArrowheads="1"/>
            </p:cNvSpPr>
            <p:nvPr/>
          </p:nvSpPr>
          <p:spPr bwMode="auto">
            <a:xfrm>
              <a:off x="-3109913" y="998220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91"/>
            <p:cNvSpPr>
              <a:spLocks noChangeArrowheads="1"/>
            </p:cNvSpPr>
            <p:nvPr/>
          </p:nvSpPr>
          <p:spPr bwMode="auto">
            <a:xfrm>
              <a:off x="-3109913" y="994251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92"/>
            <p:cNvSpPr>
              <a:spLocks noChangeArrowheads="1"/>
            </p:cNvSpPr>
            <p:nvPr/>
          </p:nvSpPr>
          <p:spPr bwMode="auto">
            <a:xfrm>
              <a:off x="-3109913" y="990123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93"/>
            <p:cNvSpPr>
              <a:spLocks noChangeArrowheads="1"/>
            </p:cNvSpPr>
            <p:nvPr/>
          </p:nvSpPr>
          <p:spPr bwMode="auto">
            <a:xfrm>
              <a:off x="-3109913" y="986155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Rectangle 94"/>
            <p:cNvSpPr>
              <a:spLocks noChangeArrowheads="1"/>
            </p:cNvSpPr>
            <p:nvPr/>
          </p:nvSpPr>
          <p:spPr bwMode="auto">
            <a:xfrm>
              <a:off x="-3109913" y="9821863"/>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Rectangle 95"/>
            <p:cNvSpPr>
              <a:spLocks noChangeArrowheads="1"/>
            </p:cNvSpPr>
            <p:nvPr/>
          </p:nvSpPr>
          <p:spPr bwMode="auto">
            <a:xfrm>
              <a:off x="-3109913" y="978058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96"/>
            <p:cNvSpPr>
              <a:spLocks noChangeArrowheads="1"/>
            </p:cNvSpPr>
            <p:nvPr/>
          </p:nvSpPr>
          <p:spPr bwMode="auto">
            <a:xfrm>
              <a:off x="-3109913" y="974090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97"/>
            <p:cNvSpPr>
              <a:spLocks noChangeArrowheads="1"/>
            </p:cNvSpPr>
            <p:nvPr/>
          </p:nvSpPr>
          <p:spPr bwMode="auto">
            <a:xfrm>
              <a:off x="-3109913" y="969962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98"/>
            <p:cNvSpPr>
              <a:spLocks noChangeArrowheads="1"/>
            </p:cNvSpPr>
            <p:nvPr/>
          </p:nvSpPr>
          <p:spPr bwMode="auto">
            <a:xfrm>
              <a:off x="-3109913" y="9659938"/>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99"/>
            <p:cNvSpPr>
              <a:spLocks noChangeArrowheads="1"/>
            </p:cNvSpPr>
            <p:nvPr/>
          </p:nvSpPr>
          <p:spPr bwMode="auto">
            <a:xfrm>
              <a:off x="-3109913" y="962025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100"/>
            <p:cNvSpPr>
              <a:spLocks noChangeArrowheads="1"/>
            </p:cNvSpPr>
            <p:nvPr/>
          </p:nvSpPr>
          <p:spPr bwMode="auto">
            <a:xfrm>
              <a:off x="-3109913" y="9578975"/>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101"/>
            <p:cNvSpPr>
              <a:spLocks noChangeArrowheads="1"/>
            </p:cNvSpPr>
            <p:nvPr/>
          </p:nvSpPr>
          <p:spPr bwMode="auto">
            <a:xfrm>
              <a:off x="-3109913" y="953928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Rectangle 102"/>
            <p:cNvSpPr>
              <a:spLocks noChangeArrowheads="1"/>
            </p:cNvSpPr>
            <p:nvPr/>
          </p:nvSpPr>
          <p:spPr bwMode="auto">
            <a:xfrm>
              <a:off x="-3109913" y="949801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103"/>
            <p:cNvSpPr>
              <a:spLocks noChangeArrowheads="1"/>
            </p:cNvSpPr>
            <p:nvPr/>
          </p:nvSpPr>
          <p:spPr bwMode="auto">
            <a:xfrm>
              <a:off x="-3109913" y="9458325"/>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104"/>
            <p:cNvSpPr>
              <a:spLocks noChangeArrowheads="1"/>
            </p:cNvSpPr>
            <p:nvPr/>
          </p:nvSpPr>
          <p:spPr bwMode="auto">
            <a:xfrm>
              <a:off x="-3109913" y="941705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105"/>
            <p:cNvSpPr>
              <a:spLocks noChangeArrowheads="1"/>
            </p:cNvSpPr>
            <p:nvPr/>
          </p:nvSpPr>
          <p:spPr bwMode="auto">
            <a:xfrm>
              <a:off x="-3109913" y="9377363"/>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106"/>
            <p:cNvSpPr>
              <a:spLocks noChangeArrowheads="1"/>
            </p:cNvSpPr>
            <p:nvPr/>
          </p:nvSpPr>
          <p:spPr bwMode="auto">
            <a:xfrm>
              <a:off x="-3109913" y="9337675"/>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107"/>
            <p:cNvSpPr>
              <a:spLocks noChangeArrowheads="1"/>
            </p:cNvSpPr>
            <p:nvPr/>
          </p:nvSpPr>
          <p:spPr bwMode="auto">
            <a:xfrm>
              <a:off x="-3109913" y="929640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108"/>
            <p:cNvSpPr>
              <a:spLocks noChangeArrowheads="1"/>
            </p:cNvSpPr>
            <p:nvPr/>
          </p:nvSpPr>
          <p:spPr bwMode="auto">
            <a:xfrm>
              <a:off x="-3109913" y="925512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Rectangle 109"/>
            <p:cNvSpPr>
              <a:spLocks noChangeArrowheads="1"/>
            </p:cNvSpPr>
            <p:nvPr/>
          </p:nvSpPr>
          <p:spPr bwMode="auto">
            <a:xfrm>
              <a:off x="-3109913" y="921543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110"/>
            <p:cNvSpPr>
              <a:spLocks noChangeArrowheads="1"/>
            </p:cNvSpPr>
            <p:nvPr/>
          </p:nvSpPr>
          <p:spPr bwMode="auto">
            <a:xfrm>
              <a:off x="-3109913" y="917416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Rectangle 111"/>
            <p:cNvSpPr>
              <a:spLocks noChangeArrowheads="1"/>
            </p:cNvSpPr>
            <p:nvPr/>
          </p:nvSpPr>
          <p:spPr bwMode="auto">
            <a:xfrm>
              <a:off x="-3109913" y="913447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Rectangle 112"/>
            <p:cNvSpPr>
              <a:spLocks noChangeArrowheads="1"/>
            </p:cNvSpPr>
            <p:nvPr/>
          </p:nvSpPr>
          <p:spPr bwMode="auto">
            <a:xfrm>
              <a:off x="-3109913" y="9094788"/>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Rectangle 113"/>
            <p:cNvSpPr>
              <a:spLocks noChangeArrowheads="1"/>
            </p:cNvSpPr>
            <p:nvPr/>
          </p:nvSpPr>
          <p:spPr bwMode="auto">
            <a:xfrm>
              <a:off x="-3109913" y="905351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114"/>
            <p:cNvSpPr>
              <a:spLocks noChangeArrowheads="1"/>
            </p:cNvSpPr>
            <p:nvPr/>
          </p:nvSpPr>
          <p:spPr bwMode="auto">
            <a:xfrm>
              <a:off x="-3109913" y="901382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Rectangle 115"/>
            <p:cNvSpPr>
              <a:spLocks noChangeArrowheads="1"/>
            </p:cNvSpPr>
            <p:nvPr/>
          </p:nvSpPr>
          <p:spPr bwMode="auto">
            <a:xfrm>
              <a:off x="-3109913" y="897255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116"/>
            <p:cNvSpPr>
              <a:spLocks noChangeArrowheads="1"/>
            </p:cNvSpPr>
            <p:nvPr/>
          </p:nvSpPr>
          <p:spPr bwMode="auto">
            <a:xfrm>
              <a:off x="-3109913" y="8932863"/>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Rectangle 117"/>
            <p:cNvSpPr>
              <a:spLocks noChangeArrowheads="1"/>
            </p:cNvSpPr>
            <p:nvPr/>
          </p:nvSpPr>
          <p:spPr bwMode="auto">
            <a:xfrm>
              <a:off x="-3109913" y="8893175"/>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Rectangle 118"/>
            <p:cNvSpPr>
              <a:spLocks noChangeArrowheads="1"/>
            </p:cNvSpPr>
            <p:nvPr/>
          </p:nvSpPr>
          <p:spPr bwMode="auto">
            <a:xfrm>
              <a:off x="-3109913" y="885190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119"/>
            <p:cNvSpPr>
              <a:spLocks noChangeArrowheads="1"/>
            </p:cNvSpPr>
            <p:nvPr/>
          </p:nvSpPr>
          <p:spPr bwMode="auto">
            <a:xfrm>
              <a:off x="-3109913" y="8812213"/>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120"/>
            <p:cNvSpPr>
              <a:spLocks noChangeArrowheads="1"/>
            </p:cNvSpPr>
            <p:nvPr/>
          </p:nvSpPr>
          <p:spPr bwMode="auto">
            <a:xfrm>
              <a:off x="-3109913" y="877093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Rectangle 121"/>
            <p:cNvSpPr>
              <a:spLocks noChangeArrowheads="1"/>
            </p:cNvSpPr>
            <p:nvPr/>
          </p:nvSpPr>
          <p:spPr bwMode="auto">
            <a:xfrm>
              <a:off x="-3109913" y="873125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122"/>
            <p:cNvSpPr>
              <a:spLocks noChangeArrowheads="1"/>
            </p:cNvSpPr>
            <p:nvPr/>
          </p:nvSpPr>
          <p:spPr bwMode="auto">
            <a:xfrm>
              <a:off x="-3109913" y="868997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123"/>
            <p:cNvSpPr>
              <a:spLocks noChangeArrowheads="1"/>
            </p:cNvSpPr>
            <p:nvPr/>
          </p:nvSpPr>
          <p:spPr bwMode="auto">
            <a:xfrm>
              <a:off x="-3109913" y="8650288"/>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124"/>
            <p:cNvSpPr>
              <a:spLocks noChangeArrowheads="1"/>
            </p:cNvSpPr>
            <p:nvPr/>
          </p:nvSpPr>
          <p:spPr bwMode="auto">
            <a:xfrm>
              <a:off x="-3109913" y="8610600"/>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125"/>
            <p:cNvSpPr>
              <a:spLocks noChangeArrowheads="1"/>
            </p:cNvSpPr>
            <p:nvPr/>
          </p:nvSpPr>
          <p:spPr bwMode="auto">
            <a:xfrm>
              <a:off x="-3109913" y="8569325"/>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126"/>
            <p:cNvSpPr>
              <a:spLocks noChangeArrowheads="1"/>
            </p:cNvSpPr>
            <p:nvPr/>
          </p:nvSpPr>
          <p:spPr bwMode="auto">
            <a:xfrm>
              <a:off x="-3109913" y="852805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127"/>
            <p:cNvSpPr>
              <a:spLocks noChangeArrowheads="1"/>
            </p:cNvSpPr>
            <p:nvPr/>
          </p:nvSpPr>
          <p:spPr bwMode="auto">
            <a:xfrm>
              <a:off x="-3109913" y="8488363"/>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128"/>
            <p:cNvSpPr>
              <a:spLocks noChangeArrowheads="1"/>
            </p:cNvSpPr>
            <p:nvPr/>
          </p:nvSpPr>
          <p:spPr bwMode="auto">
            <a:xfrm>
              <a:off x="-3109913" y="8448675"/>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129"/>
            <p:cNvSpPr>
              <a:spLocks noChangeArrowheads="1"/>
            </p:cNvSpPr>
            <p:nvPr/>
          </p:nvSpPr>
          <p:spPr bwMode="auto">
            <a:xfrm>
              <a:off x="-3109913" y="840740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Rectangle 130"/>
            <p:cNvSpPr>
              <a:spLocks noChangeArrowheads="1"/>
            </p:cNvSpPr>
            <p:nvPr/>
          </p:nvSpPr>
          <p:spPr bwMode="auto">
            <a:xfrm>
              <a:off x="-3109913" y="8367713"/>
              <a:ext cx="20638"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131"/>
            <p:cNvSpPr>
              <a:spLocks noChangeArrowheads="1"/>
            </p:cNvSpPr>
            <p:nvPr/>
          </p:nvSpPr>
          <p:spPr bwMode="auto">
            <a:xfrm>
              <a:off x="-3109913" y="8326438"/>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Rectangle 132"/>
            <p:cNvSpPr>
              <a:spLocks noChangeArrowheads="1"/>
            </p:cNvSpPr>
            <p:nvPr/>
          </p:nvSpPr>
          <p:spPr bwMode="auto">
            <a:xfrm>
              <a:off x="-3109913" y="8286750"/>
              <a:ext cx="20638"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Rectangle 133"/>
            <p:cNvSpPr>
              <a:spLocks noChangeArrowheads="1"/>
            </p:cNvSpPr>
            <p:nvPr/>
          </p:nvSpPr>
          <p:spPr bwMode="auto">
            <a:xfrm>
              <a:off x="-3089275" y="10306050"/>
              <a:ext cx="42863"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Rectangle 134"/>
            <p:cNvSpPr>
              <a:spLocks noChangeArrowheads="1"/>
            </p:cNvSpPr>
            <p:nvPr/>
          </p:nvSpPr>
          <p:spPr bwMode="auto">
            <a:xfrm>
              <a:off x="-3089275" y="10104438"/>
              <a:ext cx="42863"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Rectangle 135"/>
            <p:cNvSpPr>
              <a:spLocks noChangeArrowheads="1"/>
            </p:cNvSpPr>
            <p:nvPr/>
          </p:nvSpPr>
          <p:spPr bwMode="auto">
            <a:xfrm>
              <a:off x="-3089275" y="9901238"/>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Rectangle 136"/>
            <p:cNvSpPr>
              <a:spLocks noChangeArrowheads="1"/>
            </p:cNvSpPr>
            <p:nvPr/>
          </p:nvSpPr>
          <p:spPr bwMode="auto">
            <a:xfrm>
              <a:off x="-3089275" y="9699625"/>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Rectangle 137"/>
            <p:cNvSpPr>
              <a:spLocks noChangeArrowheads="1"/>
            </p:cNvSpPr>
            <p:nvPr/>
          </p:nvSpPr>
          <p:spPr bwMode="auto">
            <a:xfrm>
              <a:off x="-3089275" y="9498013"/>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Rectangle 138"/>
            <p:cNvSpPr>
              <a:spLocks noChangeArrowheads="1"/>
            </p:cNvSpPr>
            <p:nvPr/>
          </p:nvSpPr>
          <p:spPr bwMode="auto">
            <a:xfrm>
              <a:off x="-3089275" y="9296400"/>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Rectangle 139"/>
            <p:cNvSpPr>
              <a:spLocks noChangeArrowheads="1"/>
            </p:cNvSpPr>
            <p:nvPr/>
          </p:nvSpPr>
          <p:spPr bwMode="auto">
            <a:xfrm>
              <a:off x="-3089275" y="9094788"/>
              <a:ext cx="42863"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Rectangle 140"/>
            <p:cNvSpPr>
              <a:spLocks noChangeArrowheads="1"/>
            </p:cNvSpPr>
            <p:nvPr/>
          </p:nvSpPr>
          <p:spPr bwMode="auto">
            <a:xfrm>
              <a:off x="-3089275" y="8893175"/>
              <a:ext cx="42863"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141"/>
            <p:cNvSpPr>
              <a:spLocks noChangeArrowheads="1"/>
            </p:cNvSpPr>
            <p:nvPr/>
          </p:nvSpPr>
          <p:spPr bwMode="auto">
            <a:xfrm>
              <a:off x="-3089275" y="8691563"/>
              <a:ext cx="42863" cy="3175"/>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Rectangle 142"/>
            <p:cNvSpPr>
              <a:spLocks noChangeArrowheads="1"/>
            </p:cNvSpPr>
            <p:nvPr/>
          </p:nvSpPr>
          <p:spPr bwMode="auto">
            <a:xfrm>
              <a:off x="-3089275" y="8488363"/>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143"/>
            <p:cNvSpPr>
              <a:spLocks noChangeArrowheads="1"/>
            </p:cNvSpPr>
            <p:nvPr/>
          </p:nvSpPr>
          <p:spPr bwMode="auto">
            <a:xfrm>
              <a:off x="-3089275" y="8286750"/>
              <a:ext cx="42863" cy="4763"/>
            </a:xfrm>
            <a:prstGeom prst="rect">
              <a:avLst/>
            </a:prstGeom>
            <a:solidFill>
              <a:srgbClr val="4D4D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44"/>
            <p:cNvSpPr>
              <a:spLocks/>
            </p:cNvSpPr>
            <p:nvPr/>
          </p:nvSpPr>
          <p:spPr bwMode="auto">
            <a:xfrm>
              <a:off x="-3379788" y="9415463"/>
              <a:ext cx="1076325" cy="1706563"/>
            </a:xfrm>
            <a:custGeom>
              <a:avLst/>
              <a:gdLst>
                <a:gd name="T0" fmla="*/ 335 w 678"/>
                <a:gd name="T1" fmla="*/ 0 h 1075"/>
                <a:gd name="T2" fmla="*/ 0 w 678"/>
                <a:gd name="T3" fmla="*/ 0 h 1075"/>
                <a:gd name="T4" fmla="*/ 50 w 678"/>
                <a:gd name="T5" fmla="*/ 1075 h 1075"/>
                <a:gd name="T6" fmla="*/ 335 w 678"/>
                <a:gd name="T7" fmla="*/ 1075 h 1075"/>
                <a:gd name="T8" fmla="*/ 627 w 678"/>
                <a:gd name="T9" fmla="*/ 1075 h 1075"/>
                <a:gd name="T10" fmla="*/ 678 w 678"/>
                <a:gd name="T11" fmla="*/ 0 h 1075"/>
                <a:gd name="T12" fmla="*/ 335 w 678"/>
                <a:gd name="T13" fmla="*/ 0 h 1075"/>
              </a:gdLst>
              <a:ahLst/>
              <a:cxnLst>
                <a:cxn ang="0">
                  <a:pos x="T0" y="T1"/>
                </a:cxn>
                <a:cxn ang="0">
                  <a:pos x="T2" y="T3"/>
                </a:cxn>
                <a:cxn ang="0">
                  <a:pos x="T4" y="T5"/>
                </a:cxn>
                <a:cxn ang="0">
                  <a:pos x="T6" y="T7"/>
                </a:cxn>
                <a:cxn ang="0">
                  <a:pos x="T8" y="T9"/>
                </a:cxn>
                <a:cxn ang="0">
                  <a:pos x="T10" y="T11"/>
                </a:cxn>
                <a:cxn ang="0">
                  <a:pos x="T12" y="T13"/>
                </a:cxn>
              </a:cxnLst>
              <a:rect l="0" t="0" r="r" b="b"/>
              <a:pathLst>
                <a:path w="678" h="1075">
                  <a:moveTo>
                    <a:pt x="335" y="0"/>
                  </a:moveTo>
                  <a:lnTo>
                    <a:pt x="0" y="0"/>
                  </a:lnTo>
                  <a:lnTo>
                    <a:pt x="50" y="1075"/>
                  </a:lnTo>
                  <a:lnTo>
                    <a:pt x="335" y="1075"/>
                  </a:lnTo>
                  <a:lnTo>
                    <a:pt x="627" y="1075"/>
                  </a:lnTo>
                  <a:lnTo>
                    <a:pt x="678" y="0"/>
                  </a:lnTo>
                  <a:lnTo>
                    <a:pt x="335" y="0"/>
                  </a:lnTo>
                  <a:close/>
                </a:path>
              </a:pathLst>
            </a:custGeom>
            <a:solidFill>
              <a:srgbClr val="E243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45"/>
            <p:cNvSpPr>
              <a:spLocks/>
            </p:cNvSpPr>
            <p:nvPr/>
          </p:nvSpPr>
          <p:spPr bwMode="auto">
            <a:xfrm>
              <a:off x="-3379788" y="9415463"/>
              <a:ext cx="531813" cy="1706563"/>
            </a:xfrm>
            <a:custGeom>
              <a:avLst/>
              <a:gdLst>
                <a:gd name="T0" fmla="*/ 0 w 335"/>
                <a:gd name="T1" fmla="*/ 0 h 1075"/>
                <a:gd name="T2" fmla="*/ 50 w 335"/>
                <a:gd name="T3" fmla="*/ 1075 h 1075"/>
                <a:gd name="T4" fmla="*/ 335 w 335"/>
                <a:gd name="T5" fmla="*/ 1075 h 1075"/>
                <a:gd name="T6" fmla="*/ 335 w 335"/>
                <a:gd name="T7" fmla="*/ 0 h 1075"/>
                <a:gd name="T8" fmla="*/ 0 w 335"/>
                <a:gd name="T9" fmla="*/ 0 h 1075"/>
              </a:gdLst>
              <a:ahLst/>
              <a:cxnLst>
                <a:cxn ang="0">
                  <a:pos x="T0" y="T1"/>
                </a:cxn>
                <a:cxn ang="0">
                  <a:pos x="T2" y="T3"/>
                </a:cxn>
                <a:cxn ang="0">
                  <a:pos x="T4" y="T5"/>
                </a:cxn>
                <a:cxn ang="0">
                  <a:pos x="T6" y="T7"/>
                </a:cxn>
                <a:cxn ang="0">
                  <a:pos x="T8" y="T9"/>
                </a:cxn>
              </a:cxnLst>
              <a:rect l="0" t="0" r="r" b="b"/>
              <a:pathLst>
                <a:path w="335" h="1075">
                  <a:moveTo>
                    <a:pt x="0" y="0"/>
                  </a:moveTo>
                  <a:lnTo>
                    <a:pt x="50" y="1075"/>
                  </a:lnTo>
                  <a:lnTo>
                    <a:pt x="335" y="1075"/>
                  </a:lnTo>
                  <a:lnTo>
                    <a:pt x="335" y="0"/>
                  </a:lnTo>
                  <a:lnTo>
                    <a:pt x="0" y="0"/>
                  </a:lnTo>
                  <a:close/>
                </a:path>
              </a:pathLst>
            </a:custGeom>
            <a:solidFill>
              <a:srgbClr val="F057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46"/>
            <p:cNvSpPr>
              <a:spLocks/>
            </p:cNvSpPr>
            <p:nvPr/>
          </p:nvSpPr>
          <p:spPr bwMode="auto">
            <a:xfrm>
              <a:off x="-2847975" y="9415463"/>
              <a:ext cx="544513" cy="1706563"/>
            </a:xfrm>
            <a:custGeom>
              <a:avLst/>
              <a:gdLst>
                <a:gd name="T0" fmla="*/ 343 w 343"/>
                <a:gd name="T1" fmla="*/ 0 h 1075"/>
                <a:gd name="T2" fmla="*/ 0 w 343"/>
                <a:gd name="T3" fmla="*/ 0 h 1075"/>
                <a:gd name="T4" fmla="*/ 0 w 343"/>
                <a:gd name="T5" fmla="*/ 1075 h 1075"/>
                <a:gd name="T6" fmla="*/ 292 w 343"/>
                <a:gd name="T7" fmla="*/ 1075 h 1075"/>
                <a:gd name="T8" fmla="*/ 343 w 343"/>
                <a:gd name="T9" fmla="*/ 0 h 1075"/>
              </a:gdLst>
              <a:ahLst/>
              <a:cxnLst>
                <a:cxn ang="0">
                  <a:pos x="T0" y="T1"/>
                </a:cxn>
                <a:cxn ang="0">
                  <a:pos x="T2" y="T3"/>
                </a:cxn>
                <a:cxn ang="0">
                  <a:pos x="T4" y="T5"/>
                </a:cxn>
                <a:cxn ang="0">
                  <a:pos x="T6" y="T7"/>
                </a:cxn>
                <a:cxn ang="0">
                  <a:pos x="T8" y="T9"/>
                </a:cxn>
              </a:cxnLst>
              <a:rect l="0" t="0" r="r" b="b"/>
              <a:pathLst>
                <a:path w="343" h="1075">
                  <a:moveTo>
                    <a:pt x="343" y="0"/>
                  </a:moveTo>
                  <a:lnTo>
                    <a:pt x="0" y="0"/>
                  </a:lnTo>
                  <a:lnTo>
                    <a:pt x="0" y="1075"/>
                  </a:lnTo>
                  <a:lnTo>
                    <a:pt x="292" y="1075"/>
                  </a:lnTo>
                  <a:lnTo>
                    <a:pt x="343" y="0"/>
                  </a:lnTo>
                  <a:close/>
                </a:path>
              </a:pathLst>
            </a:custGeom>
            <a:solidFill>
              <a:srgbClr val="E243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6" name="组合 115"/>
          <p:cNvGrpSpPr/>
          <p:nvPr/>
        </p:nvGrpSpPr>
        <p:grpSpPr>
          <a:xfrm>
            <a:off x="0" y="284480"/>
            <a:ext cx="457200" cy="538480"/>
            <a:chOff x="0" y="284480"/>
            <a:chExt cx="457200" cy="538480"/>
          </a:xfrm>
        </p:grpSpPr>
        <p:sp>
          <p:nvSpPr>
            <p:cNvPr id="117" name="矩形 116"/>
            <p:cNvSpPr/>
            <p:nvPr/>
          </p:nvSpPr>
          <p:spPr>
            <a:xfrm>
              <a:off x="0" y="284480"/>
              <a:ext cx="284480" cy="53848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345440" y="284480"/>
              <a:ext cx="111760" cy="538480"/>
            </a:xfrm>
            <a:prstGeom prst="rect">
              <a:avLst/>
            </a:prstGeom>
            <a:solidFill>
              <a:srgbClr val="94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KSO_FD"/>
          <p:cNvSpPr>
            <a:spLocks noGrp="1"/>
          </p:cNvSpPr>
          <p:nvPr>
            <p:ph type="dt" sz="half" idx="2"/>
          </p:nvPr>
        </p:nvSpPr>
        <p:spPr>
          <a:xfrm>
            <a:off x="838200" y="64198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2020-5-7</a:t>
            </a:fld>
            <a:endParaRPr lang="zh-CN" altLang="en-US">
              <a:solidFill>
                <a:prstClr val="black">
                  <a:tint val="75000"/>
                </a:prstClr>
              </a:solidFill>
            </a:endParaRPr>
          </a:p>
        </p:txBody>
      </p:sp>
      <p:sp>
        <p:nvSpPr>
          <p:cNvPr id="5" name="KSO_FT"/>
          <p:cNvSpPr>
            <a:spLocks noGrp="1"/>
          </p:cNvSpPr>
          <p:nvPr>
            <p:ph type="ftr" sz="quarter" idx="3"/>
          </p:nvPr>
        </p:nvSpPr>
        <p:spPr>
          <a:xfrm>
            <a:off x="4038600" y="64198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KSO_FN"/>
          <p:cNvSpPr>
            <a:spLocks noGrp="1"/>
          </p:cNvSpPr>
          <p:nvPr>
            <p:ph type="sldNum" sz="quarter" idx="4"/>
          </p:nvPr>
        </p:nvSpPr>
        <p:spPr>
          <a:xfrm>
            <a:off x="8610600" y="64198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3" name="KSO_BC1"/>
          <p:cNvSpPr>
            <a:spLocks noGrp="1"/>
          </p:cNvSpPr>
          <p:nvPr>
            <p:ph type="body" idx="1"/>
          </p:nvPr>
        </p:nvSpPr>
        <p:spPr>
          <a:xfrm>
            <a:off x="635000" y="1133475"/>
            <a:ext cx="10852859" cy="521335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2" name="KSO_BT1"/>
          <p:cNvSpPr>
            <a:spLocks noGrp="1"/>
          </p:cNvSpPr>
          <p:nvPr>
            <p:ph type="title"/>
          </p:nvPr>
        </p:nvSpPr>
        <p:spPr>
          <a:xfrm>
            <a:off x="614591" y="188560"/>
            <a:ext cx="10900467" cy="796011"/>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Tree>
    <p:extLst>
      <p:ext uri="{BB962C8B-B14F-4D97-AF65-F5344CB8AC3E}">
        <p14:creationId xmlns:p14="http://schemas.microsoft.com/office/powerpoint/2010/main" xmlns="" val="27493057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685800" rtl="0" eaLnBrk="1" latinLnBrk="0" hangingPunct="1">
        <a:lnSpc>
          <a:spcPct val="90000"/>
        </a:lnSpc>
        <a:spcBef>
          <a:spcPct val="0"/>
        </a:spcBef>
        <a:buNone/>
        <a:defRPr sz="3200" b="1" i="0" kern="1200" baseline="0">
          <a:solidFill>
            <a:schemeClr val="accent1">
              <a:lumMod val="50000"/>
            </a:schemeClr>
          </a:solidFill>
          <a:effectLst/>
          <a:latin typeface="+mj-ea"/>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Char char="p"/>
        <a:defRPr lang="zh-CN" altLang="en-US" sz="2800" kern="1200" baseline="0" dirty="0" smtClean="0">
          <a:solidFill>
            <a:schemeClr val="accent1">
              <a:lumMod val="50000"/>
            </a:schemeClr>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705" y="4580255"/>
            <a:ext cx="3345180" cy="233426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85138" y="0"/>
            <a:ext cx="6546273" cy="6858000"/>
          </a:xfrm>
          <a:prstGeom prst="rect">
            <a:avLst/>
          </a:prstGeom>
        </p:spPr>
      </p:pic>
      <p:sp>
        <p:nvSpPr>
          <p:cNvPr id="7" name="矩形 6"/>
          <p:cNvSpPr/>
          <p:nvPr/>
        </p:nvSpPr>
        <p:spPr>
          <a:xfrm>
            <a:off x="0" y="1704976"/>
            <a:ext cx="6446694" cy="1143000"/>
          </a:xfrm>
          <a:prstGeom prst="rect">
            <a:avLst/>
          </a:prstGeom>
          <a:pattFill prst="pct75">
            <a:fgClr>
              <a:schemeClr val="accent1"/>
            </a:fgClr>
            <a:bgClr>
              <a:srgbClr val="8D001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85425" y="1860977"/>
            <a:ext cx="5724644" cy="830997"/>
          </a:xfrm>
          <a:prstGeom prst="rect">
            <a:avLst/>
          </a:prstGeom>
          <a:noFill/>
        </p:spPr>
        <p:txBody>
          <a:bodyPr wrap="none" rtlCol="0">
            <a:spAutoFit/>
          </a:bodyPr>
          <a:lstStyle/>
          <a:p>
            <a:r>
              <a:rPr lang="zh-CN" altLang="en-US" sz="4800" b="1" dirty="0">
                <a:solidFill>
                  <a:schemeClr val="bg1"/>
                </a:solidFill>
                <a:effectLst>
                  <a:outerShdw blurRad="50800" dist="38100" dir="5400000" algn="t"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实验室安全知识培训</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grpSp>
        <p:nvGrpSpPr>
          <p:cNvPr id="35" name="组合 34"/>
          <p:cNvGrpSpPr/>
          <p:nvPr/>
        </p:nvGrpSpPr>
        <p:grpSpPr>
          <a:xfrm>
            <a:off x="539480" y="10672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、事故案例</a:t>
              </a:r>
            </a:p>
          </p:txBody>
        </p:sp>
      </p:grpSp>
      <p:sp>
        <p:nvSpPr>
          <p:cNvPr id="9" name="圆角矩形 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36787" y="1910647"/>
            <a:ext cx="10437613" cy="1226254"/>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2002</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年</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9</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月，某公司的化验员采用乙醚和石油醚加热挥发做完奶样品的脂肪试验后，将未完全挥发尽的实验样品，放入了烘干箱，实验样品在烘箱内继续在挥发乙醚和石油醚的残余气体，当释放出的混合气体达到一定浓度时，受烘干箱内温度和明火影响，造成了着火爆炸。</a:t>
            </a:r>
          </a:p>
        </p:txBody>
      </p:sp>
      <p:sp>
        <p:nvSpPr>
          <p:cNvPr id="13" name="矩形 12"/>
          <p:cNvSpPr/>
          <p:nvPr/>
        </p:nvSpPr>
        <p:spPr>
          <a:xfrm>
            <a:off x="683495" y="3253204"/>
            <a:ext cx="7707661" cy="3262432"/>
          </a:xfrm>
          <a:prstGeom prst="rect">
            <a:avLst/>
          </a:prstGeom>
        </p:spPr>
        <p:txBody>
          <a:bodyPr wrap="square">
            <a:spAutoFit/>
          </a:bodyPr>
          <a:lstStyle/>
          <a:p>
            <a:r>
              <a:rPr kumimoji="0" lang="zh-CN" altLang="en-US" sz="3200" b="1" dirty="0">
                <a:solidFill>
                  <a:srgbClr val="8D001A"/>
                </a:solidFill>
                <a:latin typeface="Arial" panose="020B0604020202020204" pitchFamily="34" charset="0"/>
                <a:ea typeface="微软雅黑" panose="020B0503020204020204" pitchFamily="34" charset="-122"/>
                <a:sym typeface="Arial" panose="020B0604020202020204" pitchFamily="34" charset="0"/>
              </a:rPr>
              <a:t>事故防范措施：</a:t>
            </a:r>
            <a:endParaRPr kumimoji="0" lang="en-US" altLang="zh-CN" sz="32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lang="en-US" altLang="zh-CN" sz="2400" dirty="0">
                <a:latin typeface="Arial" panose="020B0604020202020204" pitchFamily="34" charset="0"/>
                <a:ea typeface="微软雅黑" panose="020B0503020204020204" pitchFamily="34" charset="-122"/>
                <a:sym typeface="Arial" panose="020B0604020202020204" pitchFamily="34" charset="0"/>
              </a:rPr>
              <a:t>1</a:t>
            </a:r>
            <a:r>
              <a:rPr lang="zh-CN" altLang="en-US" sz="2400" dirty="0">
                <a:latin typeface="Arial" panose="020B0604020202020204" pitchFamily="34" charset="0"/>
                <a:ea typeface="微软雅黑" panose="020B0503020204020204" pitchFamily="34" charset="-122"/>
                <a:sym typeface="Arial" panose="020B0604020202020204" pitchFamily="34" charset="0"/>
              </a:rPr>
              <a:t>、在进行奶脂肪实验时，必须认真执行操作规程，确认完成试验后，方可将实验样品放入烘箱内烘干。</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kumimoji="0" lang="en-US" altLang="zh-CN" sz="2400" b="0" dirty="0">
                <a:latin typeface="Arial" panose="020B0604020202020204" pitchFamily="34" charset="0"/>
                <a:ea typeface="微软雅黑" panose="020B0503020204020204" pitchFamily="34" charset="-122"/>
                <a:sym typeface="Arial" panose="020B0604020202020204" pitchFamily="34" charset="0"/>
              </a:rPr>
              <a:t>2</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、操作易燃易爆化验品时，必须熟悉相关药品的理化性能，严格履行安全作业的技术要求。</a:t>
            </a:r>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lang="en-US" altLang="zh-CN" sz="2400" dirty="0">
                <a:latin typeface="Arial" panose="020B0604020202020204" pitchFamily="34" charset="0"/>
                <a:ea typeface="微软雅黑" panose="020B0503020204020204" pitchFamily="34" charset="-122"/>
                <a:sym typeface="Arial" panose="020B0604020202020204" pitchFamily="34" charset="0"/>
              </a:rPr>
              <a:t>3</a:t>
            </a:r>
            <a:r>
              <a:rPr lang="zh-CN" altLang="en-US" sz="2400" dirty="0">
                <a:latin typeface="Arial" panose="020B0604020202020204" pitchFamily="34" charset="0"/>
                <a:ea typeface="微软雅黑" panose="020B0503020204020204" pitchFamily="34" charset="-122"/>
                <a:sym typeface="Arial" panose="020B0604020202020204" pitchFamily="34" charset="0"/>
              </a:rPr>
              <a:t>、加强安全作业管理和专业知识的培训学习，严格按科学的方法进行试验或检验。</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34837" y="3886200"/>
            <a:ext cx="1473159" cy="226010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4</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、事故发生的原因</a:t>
              </a:r>
            </a:p>
          </p:txBody>
        </p:sp>
      </p:gr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2291647"/>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不安全的环境</a:t>
            </a:r>
          </a:p>
        </p:txBody>
      </p:sp>
      <p:sp>
        <p:nvSpPr>
          <p:cNvPr id="11" name="矩形 10"/>
          <p:cNvSpPr/>
          <p:nvPr/>
        </p:nvSpPr>
        <p:spPr>
          <a:xfrm>
            <a:off x="3353023" y="2236890"/>
            <a:ext cx="7707661" cy="1938992"/>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化验室安全包括防火、防爆</a:t>
            </a:r>
            <a:r>
              <a:rPr lang="zh-CN" altLang="en-US" sz="2400" dirty="0">
                <a:latin typeface="Arial" panose="020B0604020202020204" pitchFamily="34" charset="0"/>
                <a:ea typeface="微软雅黑" panose="020B0503020204020204" pitchFamily="34" charset="-122"/>
                <a:sym typeface="Arial" panose="020B0604020202020204" pitchFamily="34" charset="0"/>
              </a:rPr>
              <a:t>、防毒、防腐蚀、保证压力容器和气瓶的安全、电气安全和防止环境污染等方面。加强以上方面的管理，创造安全、良好的实验室工作环境，是每个实验室工作者必须认真完成的工作。</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721595" y="4175882"/>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不安全的行为</a:t>
            </a:r>
          </a:p>
        </p:txBody>
      </p:sp>
      <p:sp>
        <p:nvSpPr>
          <p:cNvPr id="14" name="矩形 13"/>
          <p:cNvSpPr/>
          <p:nvPr/>
        </p:nvSpPr>
        <p:spPr>
          <a:xfrm>
            <a:off x="3399731" y="4121125"/>
            <a:ext cx="7707661" cy="1938992"/>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各实验室新录用人员进入化验室实习和上岗前都必须经过实验室安全知识培训，上岗考核中必须有此项内容的考核，实验室安全考核达到要求后方可从事其它操作技能方面进行考核。在岗检验员每半年至少一次实验室安全知识培训，强化安全知识。</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pic>
        <p:nvPicPr>
          <p:cNvPr id="31" name="图片 3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5705" t="8075" r="16839" b="14644"/>
          <a:stretch>
            <a:fillRect/>
          </a:stretch>
        </p:blipFill>
        <p:spPr>
          <a:xfrm>
            <a:off x="7518401" y="2006600"/>
            <a:ext cx="3924300" cy="4495800"/>
          </a:xfrm>
          <a:prstGeom prst="rect">
            <a:avLst/>
          </a:prstGeom>
        </p:spPr>
      </p:pic>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实验室中不安全的环境</a:t>
              </a:r>
            </a:p>
          </p:txBody>
        </p:sp>
      </p:grpSp>
      <p:sp>
        <p:nvSpPr>
          <p:cNvPr id="39" name="矩形 38"/>
          <p:cNvSpPr/>
          <p:nvPr/>
        </p:nvSpPr>
        <p:spPr>
          <a:xfrm>
            <a:off x="495741" y="2086192"/>
            <a:ext cx="6952369" cy="4154984"/>
          </a:xfrm>
          <a:prstGeom prst="rect">
            <a:avLst/>
          </a:prstGeom>
        </p:spPr>
        <p:txBody>
          <a:bodyPr wrap="square">
            <a:spAutoFit/>
          </a:bodyPr>
          <a:lstStyle/>
          <a:p>
            <a:pPr fontAlgn="auto">
              <a:lnSpc>
                <a:spcPct val="150000"/>
              </a:lnSpc>
              <a:spcAft>
                <a:spcPts val="0"/>
              </a:spcAft>
              <a:buClr>
                <a:srgbClr val="5B1473"/>
              </a:buClr>
              <a:defRPr/>
            </a:pPr>
            <a:r>
              <a:rPr lang="zh-CN" altLang="en-US" sz="2800" dirty="0">
                <a:solidFill>
                  <a:srgbClr val="8D001A"/>
                </a:solidFill>
                <a:latin typeface="Arial" panose="020B0604020202020204" pitchFamily="34" charset="0"/>
                <a:ea typeface="微软雅黑" panose="020B0503020204020204" pitchFamily="34" charset="-122"/>
                <a:sym typeface="Arial" panose="020B0604020202020204" pitchFamily="34" charset="0"/>
              </a:rPr>
              <a:t>意指化学实验室內各项硬件设备的陈设放置或维护不当而形成的不安全环境</a:t>
            </a:r>
            <a:endParaRPr lang="en-US" altLang="zh-CN" sz="2800"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电器电线老旧，易造成漏电事件或因电线走火引发火灾。</a:t>
            </a:r>
          </a:p>
          <a:p>
            <a:pPr marL="342900" indent="-342900" fontAlgn="auto">
              <a:lnSpc>
                <a:spcPct val="150000"/>
              </a:lnSpc>
              <a:spcAft>
                <a:spcPts val="0"/>
              </a:spcAft>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气体钢瓶未固定妥当，易因地震或其他因素造成倾倒、滚动，引爆炸</a:t>
            </a:r>
          </a:p>
          <a:p>
            <a:pPr marL="342900" indent="-342900" fontAlgn="auto">
              <a:lnSpc>
                <a:spcPct val="150000"/>
              </a:lnSpc>
              <a:spcAft>
                <a:spcPts val="0"/>
              </a:spcAft>
              <a:buClr>
                <a:srgbClr val="5B1473"/>
              </a:buClr>
              <a:buFont typeface="Wingdings" panose="05000000000000000000" pitchFamily="2" charset="2"/>
              <a:buChar char="u"/>
              <a:defRPr/>
            </a:pP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pic>
        <p:nvPicPr>
          <p:cNvPr id="31" name="图片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1001" y="514352"/>
            <a:ext cx="4025071" cy="6171777"/>
          </a:xfrm>
          <a:prstGeom prst="rect">
            <a:avLst/>
          </a:prstGeom>
        </p:spPr>
      </p:pic>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实验室中不安全的行为</a:t>
              </a:r>
            </a:p>
          </p:txBody>
        </p:sp>
      </p:grpSp>
      <p:sp>
        <p:nvSpPr>
          <p:cNvPr id="39" name="矩形 38"/>
          <p:cNvSpPr/>
          <p:nvPr/>
        </p:nvSpPr>
        <p:spPr>
          <a:xfrm>
            <a:off x="721595" y="2340192"/>
            <a:ext cx="5518420" cy="1754326"/>
          </a:xfrm>
          <a:prstGeom prst="rect">
            <a:avLst/>
          </a:prstGeom>
        </p:spPr>
        <p:txBody>
          <a:bodyPr wrap="square">
            <a:spAutoFit/>
          </a:bodyPr>
          <a:lstStyle/>
          <a:p>
            <a:pPr marL="342900" indent="-342900">
              <a:lnSpc>
                <a:spcPct val="150000"/>
              </a:lnSpc>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不适当的态度</a:t>
            </a:r>
          </a:p>
          <a:p>
            <a:pPr marL="342900" indent="-342900">
              <a:lnSpc>
                <a:spcPct val="150000"/>
              </a:lnSpc>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缺乏知识或技能</a:t>
            </a:r>
          </a:p>
          <a:p>
            <a:pPr marL="342900" indent="-342900">
              <a:lnSpc>
                <a:spcPct val="150000"/>
              </a:lnSpc>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不适当的机械或物质的操作行为</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grpSp>
        <p:nvGrpSpPr>
          <p:cNvPr id="35" name="组合 34"/>
          <p:cNvGrpSpPr/>
          <p:nvPr/>
        </p:nvGrpSpPr>
        <p:grpSpPr>
          <a:xfrm>
            <a:off x="2965180" y="1155946"/>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实验室中不安全的行为</a:t>
              </a:r>
            </a:p>
          </p:txBody>
        </p:sp>
      </p:gr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5388" y="2657475"/>
            <a:ext cx="2736850"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62862" y="2657475"/>
            <a:ext cx="2663825"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圆角矩形 1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2502893" y="5023095"/>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随意交谈、不按照标准要求穿着工作服</a:t>
            </a: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845101" y="5023094"/>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使用标签不明的试剂</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42" presetClass="entr" presetSubtype="0"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grpSp>
        <p:nvGrpSpPr>
          <p:cNvPr id="35" name="组合 34"/>
          <p:cNvGrpSpPr/>
          <p:nvPr/>
        </p:nvGrpSpPr>
        <p:grpSpPr>
          <a:xfrm>
            <a:off x="2965180" y="1155946"/>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实验室中不安全的行为</a:t>
              </a:r>
            </a:p>
          </p:txBody>
        </p:sp>
      </p:grpSp>
      <p:sp>
        <p:nvSpPr>
          <p:cNvPr id="11" name="圆角矩形 1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2502893" y="5023095"/>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用温度计当做搅拌棒</a:t>
            </a: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845101" y="5023094"/>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称取腐蚀性药品不带防护用具</a:t>
            </a: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97114" y="2501901"/>
            <a:ext cx="3024186" cy="2100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2401" y="2501900"/>
            <a:ext cx="2938998" cy="2100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42" presetClass="entr" presetSubtype="0" fill="hold"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grpSp>
        <p:nvGrpSpPr>
          <p:cNvPr id="35" name="组合 34"/>
          <p:cNvGrpSpPr/>
          <p:nvPr/>
        </p:nvGrpSpPr>
        <p:grpSpPr>
          <a:xfrm>
            <a:off x="2965180" y="1155946"/>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实验室中不安全的行为</a:t>
              </a:r>
            </a:p>
          </p:txBody>
        </p:sp>
      </p:grpSp>
      <p:sp>
        <p:nvSpPr>
          <p:cNvPr id="11" name="圆角矩形 1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2502893" y="5023095"/>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酒精灯与酒精灯对火</a:t>
            </a: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845101" y="5023094"/>
            <a:ext cx="2699345" cy="907805"/>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用鼻嗅来鉴别化学药品的成分</a:t>
            </a: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23064" y="2632075"/>
            <a:ext cx="2592387"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图片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893579" y="2632075"/>
            <a:ext cx="3771900" cy="19685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42" presetClass="entr" presetSubtype="0" fill="hold"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Arial" panose="020B0604020202020204" pitchFamily="34" charset="0"/>
                <a:sym typeface="Arial" panose="020B0604020202020204" pitchFamily="34" charset="0"/>
              </a:rPr>
              <a:t>02</a:t>
            </a:r>
            <a:endParaRPr lang="zh-CN" altLang="en-US" dirty="0">
              <a:latin typeface="Arial" panose="020B0604020202020204" pitchFamily="34" charset="0"/>
              <a:sym typeface="Arial" panose="020B0604020202020204" pitchFamily="34" charset="0"/>
            </a:endParaRPr>
          </a:p>
        </p:txBody>
      </p:sp>
      <p:sp>
        <p:nvSpPr>
          <p:cNvPr id="4" name="文本占位符 3"/>
          <p:cNvSpPr>
            <a:spLocks noGrp="1"/>
          </p:cNvSpPr>
          <p:nvPr>
            <p:ph type="body" sz="quarter" idx="11"/>
          </p:nvPr>
        </p:nvSpPr>
        <p:spPr>
          <a:xfrm>
            <a:off x="965199" y="3997439"/>
            <a:ext cx="5388063" cy="602553"/>
          </a:xfrm>
        </p:spPr>
        <p:txBody>
          <a:bodyPr>
            <a:normAutofit fontScale="92500" lnSpcReduction="10000"/>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sp>
        <p:nvSpPr>
          <p:cNvPr id="5" name="AutoShape 4"/>
          <p:cNvSpPr>
            <a:spLocks noChangeAspect="1" noChangeArrowheads="1" noTextEdit="1"/>
          </p:cNvSpPr>
          <p:nvPr/>
        </p:nvSpPr>
        <p:spPr bwMode="auto">
          <a:xfrm>
            <a:off x="3971926" y="1570320"/>
            <a:ext cx="3958817" cy="4194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lIns="68521" tIns="34260" rIns="68521" bIns="34260"/>
          <a:lstStyle/>
          <a:p>
            <a:pPr fontAlgn="base">
              <a:spcBef>
                <a:spcPct val="0"/>
              </a:spcBef>
              <a:spcAft>
                <a:spcPct val="0"/>
              </a:spcAft>
              <a:buFont typeface="Arial" panose="020B0604020202020204" pitchFamily="34" charset="0"/>
              <a:buNone/>
            </a:pPr>
            <a:endParaRPr lang="zh-CN" altLang="zh-CN"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4"/>
          <p:cNvSpPr>
            <a:spLocks noChangeArrowheads="1"/>
          </p:cNvSpPr>
          <p:nvPr/>
        </p:nvSpPr>
        <p:spPr bwMode="auto">
          <a:xfrm>
            <a:off x="8158228" y="2682518"/>
            <a:ext cx="3221548"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化学药品的分类</a:t>
            </a:r>
          </a:p>
        </p:txBody>
      </p:sp>
      <p:sp>
        <p:nvSpPr>
          <p:cNvPr id="7" name="TextBox 7"/>
          <p:cNvSpPr>
            <a:spLocks noChangeArrowheads="1"/>
          </p:cNvSpPr>
          <p:nvPr/>
        </p:nvSpPr>
        <p:spPr bwMode="auto">
          <a:xfrm>
            <a:off x="6516762" y="1307877"/>
            <a:ext cx="3541638"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化学药品的警告标识</a:t>
            </a:r>
          </a:p>
        </p:txBody>
      </p:sp>
      <p:sp>
        <p:nvSpPr>
          <p:cNvPr id="8" name="TextBox 11"/>
          <p:cNvSpPr>
            <a:spLocks noChangeArrowheads="1"/>
          </p:cNvSpPr>
          <p:nvPr/>
        </p:nvSpPr>
        <p:spPr bwMode="auto">
          <a:xfrm>
            <a:off x="8310297" y="4479578"/>
            <a:ext cx="2459303" cy="954053"/>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使用药品防毒注意事项</a:t>
            </a:r>
          </a:p>
        </p:txBody>
      </p:sp>
      <p:sp>
        <p:nvSpPr>
          <p:cNvPr id="9" name="TextBox 14"/>
          <p:cNvSpPr>
            <a:spLocks noChangeArrowheads="1"/>
          </p:cNvSpPr>
          <p:nvPr/>
        </p:nvSpPr>
        <p:spPr bwMode="auto">
          <a:xfrm>
            <a:off x="3982999" y="5990123"/>
            <a:ext cx="4597400"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 使用药品防火防爆注意事项</a:t>
            </a:r>
          </a:p>
        </p:txBody>
      </p:sp>
      <p:sp>
        <p:nvSpPr>
          <p:cNvPr id="10" name="TextBox 17"/>
          <p:cNvSpPr>
            <a:spLocks noChangeArrowheads="1"/>
          </p:cNvSpPr>
          <p:nvPr/>
        </p:nvSpPr>
        <p:spPr bwMode="auto">
          <a:xfrm>
            <a:off x="267550" y="4630924"/>
            <a:ext cx="3816190"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r"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汞的安全使用</a:t>
            </a:r>
          </a:p>
        </p:txBody>
      </p:sp>
      <p:sp>
        <p:nvSpPr>
          <p:cNvPr id="11" name="TextBox 20"/>
          <p:cNvSpPr>
            <a:spLocks noChangeArrowheads="1"/>
          </p:cNvSpPr>
          <p:nvPr/>
        </p:nvSpPr>
        <p:spPr bwMode="auto">
          <a:xfrm>
            <a:off x="509348" y="2003153"/>
            <a:ext cx="3947192"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r"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气瓶的安全使用</a:t>
            </a:r>
          </a:p>
        </p:txBody>
      </p:sp>
      <p:grpSp>
        <p:nvGrpSpPr>
          <p:cNvPr id="12" name="组合 11"/>
          <p:cNvGrpSpPr/>
          <p:nvPr/>
        </p:nvGrpSpPr>
        <p:grpSpPr>
          <a:xfrm>
            <a:off x="5289645" y="1574095"/>
            <a:ext cx="1321491" cy="2018747"/>
            <a:chOff x="4013742" y="1552576"/>
            <a:chExt cx="834411" cy="1273969"/>
          </a:xfrm>
          <a:effectLst>
            <a:outerShdw blurRad="50800" dist="38100" dir="16200000" rotWithShape="0">
              <a:prstClr val="black">
                <a:alpha val="40000"/>
              </a:prstClr>
            </a:outerShdw>
          </a:effectLst>
        </p:grpSpPr>
        <p:sp>
          <p:nvSpPr>
            <p:cNvPr id="13" name="Freeform 6"/>
            <p:cNvSpPr>
              <a:spLocks noEditPoints="1" noChangeArrowheads="1"/>
            </p:cNvSpPr>
            <p:nvPr/>
          </p:nvSpPr>
          <p:spPr bwMode="auto">
            <a:xfrm>
              <a:off x="4013742" y="1552576"/>
              <a:ext cx="834411" cy="1273969"/>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25"/>
            <p:cNvSpPr>
              <a:spLocks noChangeArrowheads="1"/>
            </p:cNvSpPr>
            <p:nvPr/>
          </p:nvSpPr>
          <p:spPr bwMode="auto">
            <a:xfrm>
              <a:off x="4154174" y="1803944"/>
              <a:ext cx="632313"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5289645" y="3787167"/>
            <a:ext cx="1321491" cy="2018747"/>
            <a:chOff x="4013742" y="2949179"/>
            <a:chExt cx="834411" cy="1273969"/>
          </a:xfrm>
          <a:effectLst>
            <a:outerShdw blurRad="50800" dist="38100" dir="16200000" rotWithShape="0">
              <a:prstClr val="black">
                <a:alpha val="40000"/>
              </a:prstClr>
            </a:outerShdw>
          </a:effectLst>
        </p:grpSpPr>
        <p:sp>
          <p:nvSpPr>
            <p:cNvPr id="17" name="Freeform 7"/>
            <p:cNvSpPr>
              <a:spLocks noEditPoints="1" noChangeArrowheads="1"/>
            </p:cNvSpPr>
            <p:nvPr/>
          </p:nvSpPr>
          <p:spPr bwMode="auto">
            <a:xfrm>
              <a:off x="4013742" y="2949179"/>
              <a:ext cx="834411" cy="1273969"/>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26"/>
            <p:cNvSpPr>
              <a:spLocks noChangeArrowheads="1"/>
            </p:cNvSpPr>
            <p:nvPr/>
          </p:nvSpPr>
          <p:spPr bwMode="auto">
            <a:xfrm>
              <a:off x="4189132" y="3651844"/>
              <a:ext cx="540566"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组合 19"/>
          <p:cNvGrpSpPr/>
          <p:nvPr/>
        </p:nvGrpSpPr>
        <p:grpSpPr>
          <a:xfrm>
            <a:off x="3930451" y="2230658"/>
            <a:ext cx="1941704" cy="1437649"/>
            <a:chOff x="3155525" y="1966912"/>
            <a:chExt cx="1226024" cy="907257"/>
          </a:xfrm>
          <a:effectLst>
            <a:outerShdw blurRad="50800" dist="38100" dir="16200000" rotWithShape="0">
              <a:prstClr val="black">
                <a:alpha val="40000"/>
              </a:prstClr>
            </a:outerShdw>
          </a:effectLst>
        </p:grpSpPr>
        <p:sp>
          <p:nvSpPr>
            <p:cNvPr id="21" name="Freeform 8"/>
            <p:cNvSpPr>
              <a:spLocks noEditPoints="1" noChangeArrowheads="1"/>
            </p:cNvSpPr>
            <p:nvPr/>
          </p:nvSpPr>
          <p:spPr bwMode="auto">
            <a:xfrm>
              <a:off x="3155525" y="1966912"/>
              <a:ext cx="1226024" cy="907257"/>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35"/>
            <p:cNvSpPr>
              <a:spLocks noChangeArrowheads="1"/>
            </p:cNvSpPr>
            <p:nvPr/>
          </p:nvSpPr>
          <p:spPr bwMode="auto">
            <a:xfrm>
              <a:off x="3342174" y="2274433"/>
              <a:ext cx="582786"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06</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组合 23"/>
          <p:cNvGrpSpPr/>
          <p:nvPr/>
        </p:nvGrpSpPr>
        <p:grpSpPr>
          <a:xfrm>
            <a:off x="6028625" y="3745661"/>
            <a:ext cx="1941704" cy="1437649"/>
            <a:chOff x="4480346" y="2922984"/>
            <a:chExt cx="1226024" cy="907257"/>
          </a:xfrm>
          <a:effectLst>
            <a:outerShdw blurRad="50800" dist="38100" dir="16200000" rotWithShape="0">
              <a:prstClr val="black">
                <a:alpha val="40000"/>
              </a:prstClr>
            </a:outerShdw>
          </a:effectLst>
        </p:grpSpPr>
        <p:sp>
          <p:nvSpPr>
            <p:cNvPr id="25" name="Freeform 9"/>
            <p:cNvSpPr>
              <a:spLocks noEditPoints="1" noChangeArrowheads="1"/>
            </p:cNvSpPr>
            <p:nvPr/>
          </p:nvSpPr>
          <p:spPr bwMode="auto">
            <a:xfrm>
              <a:off x="4480346" y="2922984"/>
              <a:ext cx="1226024" cy="907257"/>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31"/>
            <p:cNvSpPr>
              <a:spLocks noChangeArrowheads="1"/>
            </p:cNvSpPr>
            <p:nvPr/>
          </p:nvSpPr>
          <p:spPr bwMode="auto">
            <a:xfrm>
              <a:off x="4934824" y="3173886"/>
              <a:ext cx="585527"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组合 27"/>
          <p:cNvGrpSpPr/>
          <p:nvPr/>
        </p:nvGrpSpPr>
        <p:grpSpPr>
          <a:xfrm>
            <a:off x="6028625" y="2230658"/>
            <a:ext cx="1941704" cy="1437649"/>
            <a:chOff x="4480346" y="1966912"/>
            <a:chExt cx="1226024" cy="907257"/>
          </a:xfrm>
          <a:effectLst>
            <a:outerShdw blurRad="50800" dist="38100" dir="16200000" rotWithShape="0">
              <a:prstClr val="black">
                <a:alpha val="40000"/>
              </a:prstClr>
            </a:outerShdw>
          </a:effectLst>
        </p:grpSpPr>
        <p:sp>
          <p:nvSpPr>
            <p:cNvPr id="29" name="Freeform 11"/>
            <p:cNvSpPr>
              <a:spLocks noEditPoints="1" noChangeArrowheads="1"/>
            </p:cNvSpPr>
            <p:nvPr/>
          </p:nvSpPr>
          <p:spPr bwMode="auto">
            <a:xfrm>
              <a:off x="4480346" y="1966912"/>
              <a:ext cx="1226024" cy="907257"/>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40"/>
            <p:cNvSpPr>
              <a:spLocks noChangeArrowheads="1"/>
            </p:cNvSpPr>
            <p:nvPr/>
          </p:nvSpPr>
          <p:spPr bwMode="auto">
            <a:xfrm>
              <a:off x="4946951" y="2274433"/>
              <a:ext cx="622128"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3930451" y="3745661"/>
            <a:ext cx="1941704" cy="1437649"/>
            <a:chOff x="3155525" y="2922984"/>
            <a:chExt cx="1226024" cy="907257"/>
          </a:xfrm>
          <a:effectLst>
            <a:outerShdw blurRad="50800" dist="38100" dir="16200000" rotWithShape="0">
              <a:prstClr val="black">
                <a:alpha val="40000"/>
              </a:prstClr>
            </a:outerShdw>
          </a:effectLst>
        </p:grpSpPr>
        <p:sp>
          <p:nvSpPr>
            <p:cNvPr id="33" name="Freeform 10"/>
            <p:cNvSpPr>
              <a:spLocks noEditPoints="1" noChangeArrowheads="1"/>
            </p:cNvSpPr>
            <p:nvPr/>
          </p:nvSpPr>
          <p:spPr bwMode="auto">
            <a:xfrm>
              <a:off x="3155525" y="2922984"/>
              <a:ext cx="1226024" cy="907257"/>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a:spLocks noChangeArrowheads="1"/>
            </p:cNvSpPr>
            <p:nvPr/>
          </p:nvSpPr>
          <p:spPr bwMode="auto">
            <a:xfrm>
              <a:off x="3370769" y="3192138"/>
              <a:ext cx="553790"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05</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250" fill="hold"/>
                                        <p:tgtEl>
                                          <p:spTgt spid="28"/>
                                        </p:tgtEl>
                                        <p:attrNameLst>
                                          <p:attrName>ppt_x</p:attrName>
                                        </p:attrNameLst>
                                      </p:cBhvr>
                                      <p:tavLst>
                                        <p:tav tm="0">
                                          <p:val>
                                            <p:strVal val="1+#ppt_w/2"/>
                                          </p:val>
                                        </p:tav>
                                        <p:tav tm="100000">
                                          <p:val>
                                            <p:strVal val="#ppt_x"/>
                                          </p:val>
                                        </p:tav>
                                      </p:tavLst>
                                    </p:anim>
                                    <p:anim calcmode="lin" valueType="num">
                                      <p:cBhvr additive="base">
                                        <p:cTn id="13" dur="250" fill="hold"/>
                                        <p:tgtEl>
                                          <p:spTgt spid="2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1+#ppt_w/2"/>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50" fill="hold"/>
                                        <p:tgtEl>
                                          <p:spTgt spid="16"/>
                                        </p:tgtEl>
                                        <p:attrNameLst>
                                          <p:attrName>ppt_x</p:attrName>
                                        </p:attrNameLst>
                                      </p:cBhvr>
                                      <p:tavLst>
                                        <p:tav tm="0">
                                          <p:val>
                                            <p:strVal val="#ppt_x"/>
                                          </p:val>
                                        </p:tav>
                                        <p:tav tm="100000">
                                          <p:val>
                                            <p:strVal val="#ppt_x"/>
                                          </p:val>
                                        </p:tav>
                                      </p:tavLst>
                                    </p:anim>
                                    <p:anim calcmode="lin" valueType="num">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50" fill="hold"/>
                                        <p:tgtEl>
                                          <p:spTgt spid="32"/>
                                        </p:tgtEl>
                                        <p:attrNameLst>
                                          <p:attrName>ppt_x</p:attrName>
                                        </p:attrNameLst>
                                      </p:cBhvr>
                                      <p:tavLst>
                                        <p:tav tm="0">
                                          <p:val>
                                            <p:strVal val="0-#ppt_w/2"/>
                                          </p:val>
                                        </p:tav>
                                        <p:tav tm="100000">
                                          <p:val>
                                            <p:strVal val="#ppt_x"/>
                                          </p:val>
                                        </p:tav>
                                      </p:tavLst>
                                    </p:anim>
                                    <p:anim calcmode="lin" valueType="num">
                                      <p:cBhvr additive="base">
                                        <p:cTn id="28" dur="25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9"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0-#ppt_w/2"/>
                                          </p:val>
                                        </p:tav>
                                        <p:tav tm="100000">
                                          <p:val>
                                            <p:strVal val="#ppt_x"/>
                                          </p:val>
                                        </p:tav>
                                      </p:tavLst>
                                    </p:anim>
                                    <p:anim calcmode="lin" valueType="num">
                                      <p:cBhvr additive="base">
                                        <p:cTn id="33" dur="250" fill="hold"/>
                                        <p:tgtEl>
                                          <p:spTgt spid="2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Scale>
                                      <p:cBhvr>
                                        <p:cTn id="3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7"/>
                                        </p:tgtEl>
                                        <p:attrNameLst>
                                          <p:attrName>ppt_x</p:attrName>
                                          <p:attrName>ppt_y</p:attrName>
                                        </p:attrNameLst>
                                      </p:cBhvr>
                                    </p:animMotion>
                                    <p:animEffect transition="in" filter="fade">
                                      <p:cBhvr>
                                        <p:cTn id="39" dur="1000"/>
                                        <p:tgtEl>
                                          <p:spTgt spid="7"/>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Scale>
                                      <p:cBhvr>
                                        <p:cTn id="4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gtEl>
                                        <p:attrNameLst>
                                          <p:attrName>ppt_x</p:attrName>
                                          <p:attrName>ppt_y</p:attrName>
                                        </p:attrNameLst>
                                      </p:cBhvr>
                                    </p:animMotion>
                                    <p:animEffect transition="in" filter="fade">
                                      <p:cBhvr>
                                        <p:cTn id="44" dur="1000"/>
                                        <p:tgtEl>
                                          <p:spTgt spid="6"/>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Scale>
                                      <p:cBhvr>
                                        <p:cTn id="4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8"/>
                                        </p:tgtEl>
                                        <p:attrNameLst>
                                          <p:attrName>ppt_x</p:attrName>
                                          <p:attrName>ppt_y</p:attrName>
                                        </p:attrNameLst>
                                      </p:cBhvr>
                                    </p:animMotion>
                                    <p:animEffect transition="in" filter="fade">
                                      <p:cBhvr>
                                        <p:cTn id="49" dur="1000"/>
                                        <p:tgtEl>
                                          <p:spTgt spid="8"/>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Scale>
                                      <p:cBhvr>
                                        <p:cTn id="5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9"/>
                                        </p:tgtEl>
                                        <p:attrNameLst>
                                          <p:attrName>ppt_x</p:attrName>
                                          <p:attrName>ppt_y</p:attrName>
                                        </p:attrNameLst>
                                      </p:cBhvr>
                                    </p:animMotion>
                                    <p:animEffect transition="in" filter="fade">
                                      <p:cBhvr>
                                        <p:cTn id="54" dur="1000"/>
                                        <p:tgtEl>
                                          <p:spTgt spid="9"/>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Scale>
                                      <p:cBhvr>
                                        <p:cTn id="5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0"/>
                                        </p:tgtEl>
                                        <p:attrNameLst>
                                          <p:attrName>ppt_x</p:attrName>
                                          <p:attrName>ppt_y</p:attrName>
                                        </p:attrNameLst>
                                      </p:cBhvr>
                                    </p:animMotion>
                                    <p:animEffect transition="in" filter="fade">
                                      <p:cBhvr>
                                        <p:cTn id="59" dur="1000"/>
                                        <p:tgtEl>
                                          <p:spTgt spid="10"/>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Scale>
                                      <p:cBhvr>
                                        <p:cTn id="6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1"/>
                                        </p:tgtEl>
                                        <p:attrNameLst>
                                          <p:attrName>ppt_x</p:attrName>
                                          <p:attrName>ppt_y</p:attrName>
                                        </p:attrNameLst>
                                      </p:cBhvr>
                                    </p:animMotion>
                                    <p:animEffect transition="in" filter="fade">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grpSp>
        <p:nvGrpSpPr>
          <p:cNvPr id="35" name="组合 34"/>
          <p:cNvGrpSpPr/>
          <p:nvPr/>
        </p:nvGrpSpPr>
        <p:grpSpPr>
          <a:xfrm>
            <a:off x="691880" y="1200505"/>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化学药品的警告标识</a:t>
              </a:r>
            </a:p>
          </p:txBody>
        </p:sp>
      </p:grpSp>
      <p:sp>
        <p:nvSpPr>
          <p:cNvPr id="11" name="圆角矩形 1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432919" y="35403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致癌物</a:t>
            </a:r>
          </a:p>
        </p:txBody>
      </p:sp>
      <p:pic>
        <p:nvPicPr>
          <p:cNvPr id="3" name="图片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1088" t="6045" b="8567"/>
          <a:stretch>
            <a:fillRect/>
          </a:stretch>
        </p:blipFill>
        <p:spPr>
          <a:xfrm>
            <a:off x="1169270" y="2237105"/>
            <a:ext cx="1654299" cy="1191558"/>
          </a:xfrm>
          <a:prstGeom prst="rect">
            <a:avLst/>
          </a:prstGeom>
        </p:spPr>
      </p:pic>
      <p:sp>
        <p:nvSpPr>
          <p:cNvPr id="13" name="圆角矩形 1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884019" y="35403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易燃</a:t>
            </a:r>
          </a:p>
        </p:txBody>
      </p:sp>
      <p:pic>
        <p:nvPicPr>
          <p:cNvPr id="14" name="图片 13"/>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3567267" y="2105947"/>
            <a:ext cx="1707402" cy="1378570"/>
          </a:xfrm>
          <a:prstGeom prst="rect">
            <a:avLst/>
          </a:prstGeom>
        </p:spPr>
      </p:pic>
      <p:sp>
        <p:nvSpPr>
          <p:cNvPr id="16" name="圆角矩形 1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356129" y="35403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有毒</a:t>
            </a:r>
          </a:p>
        </p:txBody>
      </p:sp>
      <p:pic>
        <p:nvPicPr>
          <p:cNvPr id="17" name="图片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238739" y="2237105"/>
            <a:ext cx="1361780" cy="1191558"/>
          </a:xfrm>
          <a:prstGeom prst="rect">
            <a:avLst/>
          </a:prstGeom>
        </p:spPr>
      </p:pic>
      <p:sp>
        <p:nvSpPr>
          <p:cNvPr id="18" name="圆角矩形 1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828239" y="35403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氧化性</a:t>
            </a:r>
          </a:p>
        </p:txBody>
      </p:sp>
      <p:pic>
        <p:nvPicPr>
          <p:cNvPr id="19" name="图片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828239" y="1718299"/>
            <a:ext cx="1269287" cy="1710364"/>
          </a:xfrm>
          <a:prstGeom prst="rect">
            <a:avLst/>
          </a:prstGeom>
        </p:spPr>
      </p:pic>
      <p:sp>
        <p:nvSpPr>
          <p:cNvPr id="20" name="圆角矩形 1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525739" y="57755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有害</a:t>
            </a:r>
          </a:p>
        </p:txBody>
      </p:sp>
      <p:pic>
        <p:nvPicPr>
          <p:cNvPr id="21" name="图片 2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0780" y="4602962"/>
            <a:ext cx="2085309" cy="1172608"/>
          </a:xfrm>
          <a:prstGeom prst="rect">
            <a:avLst/>
          </a:prstGeom>
        </p:spPr>
      </p:pic>
      <p:sp>
        <p:nvSpPr>
          <p:cNvPr id="22" name="圆角矩形 2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884019" y="57755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爆炸性</a:t>
            </a:r>
          </a:p>
        </p:txBody>
      </p:sp>
      <p:pic>
        <p:nvPicPr>
          <p:cNvPr id="23" name="图片 22"/>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4454"/>
          <a:stretch>
            <a:fillRect/>
          </a:stretch>
        </p:blipFill>
        <p:spPr>
          <a:xfrm>
            <a:off x="3620370" y="4697125"/>
            <a:ext cx="1654299" cy="1027401"/>
          </a:xfrm>
          <a:prstGeom prst="rect">
            <a:avLst/>
          </a:prstGeom>
        </p:spPr>
      </p:pic>
      <p:sp>
        <p:nvSpPr>
          <p:cNvPr id="24" name="圆角矩形 2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356129" y="57755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刺激性</a:t>
            </a:r>
          </a:p>
        </p:txBody>
      </p:sp>
      <p:pic>
        <p:nvPicPr>
          <p:cNvPr id="25" name="图片 24"/>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323850" y="4472305"/>
            <a:ext cx="1191558" cy="1191558"/>
          </a:xfrm>
          <a:prstGeom prst="rect">
            <a:avLst/>
          </a:prstGeom>
        </p:spPr>
      </p:pic>
      <p:sp>
        <p:nvSpPr>
          <p:cNvPr id="26" name="圆角矩形 2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997729" y="5775570"/>
            <a:ext cx="1227278" cy="412741"/>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腐蚀性</a:t>
            </a:r>
          </a:p>
        </p:txBody>
      </p:sp>
      <p:pic>
        <p:nvPicPr>
          <p:cNvPr id="27" name="图片 2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677276" y="4472304"/>
            <a:ext cx="1667874" cy="12675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8" grpId="0" animBg="1"/>
      <p:bldP spid="20" grpId="0" animBg="1"/>
      <p:bldP spid="22" grpId="0" animBg="1"/>
      <p:bldP spid="24"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Box 104"/>
          <p:cNvSpPr txBox="1">
            <a:spLocks noChangeArrowheads="1"/>
          </p:cNvSpPr>
          <p:nvPr/>
        </p:nvSpPr>
        <p:spPr bwMode="auto">
          <a:xfrm>
            <a:off x="6298369" y="2488904"/>
            <a:ext cx="48340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3200" b="1" dirty="0">
                <a:solidFill>
                  <a:srgbClr val="8D001A"/>
                </a:solidFill>
                <a:ea typeface="微软雅黑" panose="020B0503020204020204" pitchFamily="34" charset="-122"/>
                <a:cs typeface="+mn-ea"/>
                <a:sym typeface="Arial" panose="020B0604020202020204" pitchFamily="34" charset="0"/>
              </a:rPr>
              <a:t>危险化学品的使用和防护</a:t>
            </a:r>
          </a:p>
        </p:txBody>
      </p:sp>
      <p:sp>
        <p:nvSpPr>
          <p:cNvPr id="61" name="Text Box 104"/>
          <p:cNvSpPr txBox="1">
            <a:spLocks noChangeArrowheads="1"/>
          </p:cNvSpPr>
          <p:nvPr/>
        </p:nvSpPr>
        <p:spPr bwMode="auto">
          <a:xfrm>
            <a:off x="5083738" y="1288079"/>
            <a:ext cx="484707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3200" b="1" dirty="0">
                <a:solidFill>
                  <a:schemeClr val="accent1"/>
                </a:solidFill>
                <a:ea typeface="微软雅黑" panose="020B0503020204020204" pitchFamily="34" charset="-122"/>
                <a:cs typeface="+mn-ea"/>
                <a:sym typeface="Arial" panose="020B0604020202020204" pitchFamily="34" charset="0"/>
              </a:rPr>
              <a:t>实验室安全的重要性</a:t>
            </a:r>
          </a:p>
        </p:txBody>
      </p:sp>
      <p:sp>
        <p:nvSpPr>
          <p:cNvPr id="64" name="Text Box 104"/>
          <p:cNvSpPr txBox="1">
            <a:spLocks noChangeArrowheads="1"/>
          </p:cNvSpPr>
          <p:nvPr/>
        </p:nvSpPr>
        <p:spPr bwMode="auto">
          <a:xfrm>
            <a:off x="6317874" y="4194193"/>
            <a:ext cx="4145353"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3200" b="1" dirty="0">
                <a:solidFill>
                  <a:schemeClr val="accent1"/>
                </a:solidFill>
                <a:ea typeface="微软雅黑" panose="020B0503020204020204" pitchFamily="34" charset="-122"/>
                <a:cs typeface="+mn-ea"/>
                <a:sym typeface="Arial" panose="020B0604020202020204" pitchFamily="34" charset="0"/>
              </a:rPr>
              <a:t>认识实验室的危险</a:t>
            </a:r>
          </a:p>
        </p:txBody>
      </p:sp>
      <p:sp>
        <p:nvSpPr>
          <p:cNvPr id="67" name="Text Box 104"/>
          <p:cNvSpPr txBox="1">
            <a:spLocks noChangeArrowheads="1"/>
          </p:cNvSpPr>
          <p:nvPr/>
        </p:nvSpPr>
        <p:spPr bwMode="auto">
          <a:xfrm>
            <a:off x="4995929" y="5591534"/>
            <a:ext cx="547338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3200" b="1" dirty="0">
                <a:solidFill>
                  <a:srgbClr val="8D001A"/>
                </a:solidFill>
                <a:ea typeface="微软雅黑" panose="020B0503020204020204" pitchFamily="34" charset="-122"/>
                <a:cs typeface="+mn-ea"/>
                <a:sym typeface="Arial" panose="020B0604020202020204" pitchFamily="34" charset="0"/>
              </a:rPr>
              <a:t>如何做好实验室的安全工作</a:t>
            </a:r>
          </a:p>
        </p:txBody>
      </p:sp>
      <p:sp>
        <p:nvSpPr>
          <p:cNvPr id="69" name="椭圆 68"/>
          <p:cNvSpPr/>
          <p:nvPr/>
        </p:nvSpPr>
        <p:spPr>
          <a:xfrm>
            <a:off x="2395101" y="2160662"/>
            <a:ext cx="3061268" cy="3062951"/>
          </a:xfrm>
          <a:prstGeom prst="ellipse">
            <a:avLst/>
          </a:prstGeom>
          <a:solidFill>
            <a:schemeClr val="bg1"/>
          </a:solidFill>
          <a:ln>
            <a:noFill/>
          </a:ln>
          <a:effectLst>
            <a:innerShdw blurRad="114300" dist="127000" dir="16200000">
              <a:prstClr val="black">
                <a:alpha val="40000"/>
              </a:prstClr>
            </a:innerShdw>
          </a:effectLst>
        </p:spPr>
        <p:txBody>
          <a:bodyPr vert="horz" wrap="square" lIns="91385" tIns="45693" rIns="91385" bIns="45693" numCol="1" anchor="t" anchorCtr="0" compatLnSpc="1"/>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
          <p:cNvSpPr/>
          <p:nvPr/>
        </p:nvSpPr>
        <p:spPr bwMode="auto">
          <a:xfrm rot="20629266">
            <a:off x="3208031" y="1439963"/>
            <a:ext cx="1932403" cy="1935604"/>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6"/>
          <p:cNvSpPr/>
          <p:nvPr/>
        </p:nvSpPr>
        <p:spPr bwMode="auto">
          <a:xfrm rot="1205907">
            <a:off x="4112969" y="2080495"/>
            <a:ext cx="1932403" cy="1935604"/>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62"/>
          <p:cNvSpPr txBox="1"/>
          <p:nvPr/>
        </p:nvSpPr>
        <p:spPr>
          <a:xfrm>
            <a:off x="4351068" y="1479680"/>
            <a:ext cx="376915" cy="300028"/>
          </a:xfrm>
          <a:prstGeom prst="rect">
            <a:avLst/>
          </a:prstGeom>
          <a:noFill/>
        </p:spPr>
        <p:txBody>
          <a:bodyPr wrap="none" lIns="91385" tIns="45693" rIns="91385" bIns="45693" rtlCol="0">
            <a:spAutoFit/>
          </a:bodyPr>
          <a:lstStyle/>
          <a:p>
            <a:r>
              <a:rPr lang="en-US" altLang="zh-CN" sz="1350" b="1" dirty="0">
                <a:solidFill>
                  <a:schemeClr val="lt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350" b="1" dirty="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63"/>
          <p:cNvSpPr txBox="1"/>
          <p:nvPr/>
        </p:nvSpPr>
        <p:spPr>
          <a:xfrm>
            <a:off x="5676067" y="2487792"/>
            <a:ext cx="376915" cy="300028"/>
          </a:xfrm>
          <a:prstGeom prst="rect">
            <a:avLst/>
          </a:prstGeom>
          <a:noFill/>
        </p:spPr>
        <p:txBody>
          <a:bodyPr wrap="none" lIns="91385" tIns="45693" rIns="91385" bIns="45693" rtlCol="0">
            <a:spAutoFit/>
          </a:bodyPr>
          <a:lstStyle/>
          <a:p>
            <a:r>
              <a:rPr lang="en-US" altLang="zh-CN" sz="1350" b="1" dirty="0">
                <a:solidFill>
                  <a:schemeClr val="lt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350" b="1" dirty="0">
              <a:solidFill>
                <a:schemeClr val="l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组合 73"/>
          <p:cNvGrpSpPr/>
          <p:nvPr/>
        </p:nvGrpSpPr>
        <p:grpSpPr>
          <a:xfrm rot="828070">
            <a:off x="4112370" y="3236526"/>
            <a:ext cx="2017083" cy="1933465"/>
            <a:chOff x="2530052" y="3375172"/>
            <a:chExt cx="1400500" cy="1341706"/>
          </a:xfrm>
          <a:solidFill>
            <a:srgbClr val="5B1473"/>
          </a:solidFill>
        </p:grpSpPr>
        <p:sp>
          <p:nvSpPr>
            <p:cNvPr id="75" name="Freeform 6"/>
            <p:cNvSpPr/>
            <p:nvPr/>
          </p:nvSpPr>
          <p:spPr bwMode="auto">
            <a:xfrm rot="2878470">
              <a:off x="2530794" y="3374430"/>
              <a:ext cx="1341706" cy="1343190"/>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98"/>
            <p:cNvSpPr txBox="1"/>
            <p:nvPr/>
          </p:nvSpPr>
          <p:spPr>
            <a:xfrm rot="20927444">
              <a:off x="3598167" y="3943968"/>
              <a:ext cx="332385" cy="234936"/>
            </a:xfrm>
            <a:prstGeom prst="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350" dirty="0">
                  <a:latin typeface="Arial" panose="020B0604020202020204" pitchFamily="34" charset="0"/>
                  <a:ea typeface="微软雅黑" panose="020B0503020204020204" pitchFamily="34" charset="-122"/>
                  <a:sym typeface="Arial" panose="020B0604020202020204" pitchFamily="34" charset="0"/>
                </a:rPr>
                <a:t>03</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组合 76"/>
          <p:cNvGrpSpPr/>
          <p:nvPr/>
        </p:nvGrpSpPr>
        <p:grpSpPr>
          <a:xfrm>
            <a:off x="3103817" y="3979777"/>
            <a:ext cx="1934541" cy="1933465"/>
            <a:chOff x="2249230" y="3553655"/>
            <a:chExt cx="1936052" cy="1933913"/>
          </a:xfrm>
          <a:solidFill>
            <a:srgbClr val="5B1473"/>
          </a:solidFill>
        </p:grpSpPr>
        <p:sp>
          <p:nvSpPr>
            <p:cNvPr id="78" name="Freeform 6"/>
            <p:cNvSpPr/>
            <p:nvPr/>
          </p:nvSpPr>
          <p:spPr bwMode="auto">
            <a:xfrm rot="6345673">
              <a:off x="2250299" y="3552586"/>
              <a:ext cx="1933913" cy="1936052"/>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66"/>
            <p:cNvSpPr txBox="1"/>
            <p:nvPr/>
          </p:nvSpPr>
          <p:spPr>
            <a:xfrm>
              <a:off x="3360933" y="5024069"/>
              <a:ext cx="502789" cy="338632"/>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350" dirty="0">
                  <a:latin typeface="Arial" panose="020B0604020202020204" pitchFamily="34" charset="0"/>
                  <a:ea typeface="微软雅黑" panose="020B0503020204020204" pitchFamily="34" charset="-122"/>
                  <a:sym typeface="Arial" panose="020B0604020202020204" pitchFamily="34" charset="0"/>
                </a:rPr>
                <a:t>04</a:t>
              </a: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椭圆 79"/>
          <p:cNvSpPr/>
          <p:nvPr/>
        </p:nvSpPr>
        <p:spPr>
          <a:xfrm>
            <a:off x="2435030" y="2516605"/>
            <a:ext cx="2443547" cy="2444891"/>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sz="135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椭圆 80"/>
          <p:cNvSpPr/>
          <p:nvPr/>
        </p:nvSpPr>
        <p:spPr>
          <a:xfrm>
            <a:off x="2214647" y="2866535"/>
            <a:ext cx="1823319" cy="1824319"/>
          </a:xfrm>
          <a:prstGeom prst="ellipse">
            <a:avLst/>
          </a:prstGeom>
          <a:solidFill>
            <a:schemeClr val="bg1"/>
          </a:solidFill>
          <a:ln>
            <a:noFill/>
          </a:ln>
          <a:effectLst>
            <a:innerShdw blurRad="114300" dist="127000" dir="16200000">
              <a:prstClr val="black">
                <a:alpha val="40000"/>
              </a:prstClr>
            </a:innerShdw>
          </a:effectLst>
        </p:spPr>
        <p:txBody>
          <a:bodyPr vert="horz" wrap="square" lIns="91385" tIns="45693" rIns="91385" bIns="45693" numCol="1" anchor="t" anchorCtr="0" compatLnSpc="1"/>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2" name="组合 81"/>
          <p:cNvGrpSpPr/>
          <p:nvPr/>
        </p:nvGrpSpPr>
        <p:grpSpPr>
          <a:xfrm>
            <a:off x="2370124" y="3025215"/>
            <a:ext cx="1346782" cy="1532835"/>
            <a:chOff x="4656002" y="2763901"/>
            <a:chExt cx="1366419" cy="1554329"/>
          </a:xfrm>
        </p:grpSpPr>
        <p:sp>
          <p:nvSpPr>
            <p:cNvPr id="83" name="Freeform 61"/>
            <p:cNvSpPr/>
            <p:nvPr/>
          </p:nvSpPr>
          <p:spPr bwMode="auto">
            <a:xfrm>
              <a:off x="4656002" y="2763901"/>
              <a:ext cx="1354273" cy="1554329"/>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64"/>
            <p:cNvSpPr>
              <a:spLocks noEditPoints="1"/>
            </p:cNvSpPr>
            <p:nvPr/>
          </p:nvSpPr>
          <p:spPr bwMode="auto">
            <a:xfrm>
              <a:off x="4841228" y="2946272"/>
              <a:ext cx="1181193" cy="1178435"/>
            </a:xfrm>
            <a:custGeom>
              <a:avLst/>
              <a:gdLst>
                <a:gd name="T0" fmla="*/ 266644 w 658"/>
                <a:gd name="T1" fmla="*/ 170800 h 657"/>
                <a:gd name="T2" fmla="*/ 233594 w 658"/>
                <a:gd name="T3" fmla="*/ 228194 h 657"/>
                <a:gd name="T4" fmla="*/ 203883 w 658"/>
                <a:gd name="T5" fmla="*/ 251630 h 657"/>
                <a:gd name="T6" fmla="*/ 181175 w 658"/>
                <a:gd name="T7" fmla="*/ 262227 h 657"/>
                <a:gd name="T8" fmla="*/ 161727 w 658"/>
                <a:gd name="T9" fmla="*/ 267237 h 657"/>
                <a:gd name="T10" fmla="*/ 142182 w 658"/>
                <a:gd name="T11" fmla="*/ 269665 h 657"/>
                <a:gd name="T12" fmla="*/ 122397 w 658"/>
                <a:gd name="T13" fmla="*/ 269292 h 657"/>
                <a:gd name="T14" fmla="*/ 96720 w 658"/>
                <a:gd name="T15" fmla="*/ 263927 h 657"/>
                <a:gd name="T16" fmla="*/ 60355 w 658"/>
                <a:gd name="T17" fmla="*/ 247082 h 657"/>
                <a:gd name="T18" fmla="*/ 15234 w 658"/>
                <a:gd name="T19" fmla="*/ 196702 h 657"/>
                <a:gd name="T20" fmla="*/ 369 w 658"/>
                <a:gd name="T21" fmla="*/ 127710 h 657"/>
                <a:gd name="T22" fmla="*/ 20259 w 658"/>
                <a:gd name="T23" fmla="*/ 64145 h 657"/>
                <a:gd name="T24" fmla="*/ 54193 w 658"/>
                <a:gd name="T25" fmla="*/ 27433 h 657"/>
                <a:gd name="T26" fmla="*/ 79713 w 658"/>
                <a:gd name="T27" fmla="*/ 11981 h 657"/>
                <a:gd name="T28" fmla="*/ 100885 w 658"/>
                <a:gd name="T29" fmla="*/ 4481 h 657"/>
                <a:gd name="T30" fmla="*/ 119954 w 658"/>
                <a:gd name="T31" fmla="*/ 1238 h 657"/>
                <a:gd name="T32" fmla="*/ 138491 w 658"/>
                <a:gd name="T33" fmla="*/ 0 h 657"/>
                <a:gd name="T34" fmla="*/ 161727 w 658"/>
                <a:gd name="T35" fmla="*/ 2428 h 657"/>
                <a:gd name="T36" fmla="*/ 191811 w 658"/>
                <a:gd name="T37" fmla="*/ 11981 h 657"/>
                <a:gd name="T38" fmla="*/ 233963 w 658"/>
                <a:gd name="T39" fmla="*/ 41852 h 657"/>
                <a:gd name="T40" fmla="*/ 270491 w 658"/>
                <a:gd name="T41" fmla="*/ 117491 h 657"/>
                <a:gd name="T42" fmla="*/ 266644 w 658"/>
                <a:gd name="T43" fmla="*/ 170800 h 657"/>
                <a:gd name="T44" fmla="*/ 120294 w 658"/>
                <a:gd name="T45" fmla="*/ 15657 h 657"/>
                <a:gd name="T46" fmla="*/ 269618 w 658"/>
                <a:gd name="T47" fmla="*/ 128419 h 657"/>
                <a:gd name="T48" fmla="*/ 269618 w 658"/>
                <a:gd name="T49" fmla="*/ 128419 h 657"/>
                <a:gd name="T50" fmla="*/ 271245 w 658"/>
                <a:gd name="T51" fmla="*/ 146977 h 657"/>
                <a:gd name="T52" fmla="*/ 256880 w 658"/>
                <a:gd name="T53" fmla="*/ 72961 h 657"/>
                <a:gd name="T54" fmla="*/ 211791 w 658"/>
                <a:gd name="T55" fmla="*/ 22952 h 657"/>
                <a:gd name="T56" fmla="*/ 175769 w 658"/>
                <a:gd name="T57" fmla="*/ 5736 h 657"/>
                <a:gd name="T58" fmla="*/ 149664 w 658"/>
                <a:gd name="T59" fmla="*/ 872 h 657"/>
                <a:gd name="T60" fmla="*/ 129935 w 658"/>
                <a:gd name="T61" fmla="*/ 369 h 657"/>
                <a:gd name="T62" fmla="*/ 110325 w 658"/>
                <a:gd name="T63" fmla="*/ 2428 h 657"/>
                <a:gd name="T64" fmla="*/ 90965 w 658"/>
                <a:gd name="T65" fmla="*/ 7791 h 657"/>
                <a:gd name="T66" fmla="*/ 67892 w 658"/>
                <a:gd name="T67" fmla="*/ 18085 h 657"/>
                <a:gd name="T68" fmla="*/ 38148 w 658"/>
                <a:gd name="T69" fmla="*/ 41578 h 657"/>
                <a:gd name="T70" fmla="*/ 4881 w 658"/>
                <a:gd name="T71" fmla="*/ 98865 h 657"/>
                <a:gd name="T72" fmla="*/ 1258 w 658"/>
                <a:gd name="T73" fmla="*/ 152212 h 657"/>
                <a:gd name="T74" fmla="*/ 37557 w 658"/>
                <a:gd name="T75" fmla="*/ 227809 h 657"/>
                <a:gd name="T76" fmla="*/ 80240 w 658"/>
                <a:gd name="T77" fmla="*/ 257679 h 657"/>
                <a:gd name="T78" fmla="*/ 110325 w 658"/>
                <a:gd name="T79" fmla="*/ 267237 h 657"/>
                <a:gd name="T80" fmla="*/ 133627 w 658"/>
                <a:gd name="T81" fmla="*/ 269665 h 657"/>
                <a:gd name="T82" fmla="*/ 152098 w 658"/>
                <a:gd name="T83" fmla="*/ 268794 h 657"/>
                <a:gd name="T84" fmla="*/ 171181 w 658"/>
                <a:gd name="T85" fmla="*/ 265179 h 657"/>
                <a:gd name="T86" fmla="*/ 191811 w 658"/>
                <a:gd name="T87" fmla="*/ 257679 h 657"/>
                <a:gd name="T88" fmla="*/ 217556 w 658"/>
                <a:gd name="T89" fmla="*/ 242601 h 657"/>
                <a:gd name="T90" fmla="*/ 251422 w 658"/>
                <a:gd name="T91" fmla="*/ 205587 h 657"/>
                <a:gd name="T92" fmla="*/ 269618 w 658"/>
                <a:gd name="T93" fmla="*/ 128419 h 6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8" h="657">
                  <a:moveTo>
                    <a:pt x="652" y="313"/>
                  </a:moveTo>
                  <a:cubicBezTo>
                    <a:pt x="657" y="349"/>
                    <a:pt x="654" y="384"/>
                    <a:pt x="645" y="416"/>
                  </a:cubicBezTo>
                  <a:cubicBezTo>
                    <a:pt x="634" y="451"/>
                    <a:pt x="629" y="464"/>
                    <a:pt x="608" y="501"/>
                  </a:cubicBezTo>
                  <a:cubicBezTo>
                    <a:pt x="598" y="517"/>
                    <a:pt x="585" y="536"/>
                    <a:pt x="565" y="556"/>
                  </a:cubicBezTo>
                  <a:cubicBezTo>
                    <a:pt x="547" y="575"/>
                    <a:pt x="544" y="577"/>
                    <a:pt x="526" y="591"/>
                  </a:cubicBezTo>
                  <a:cubicBezTo>
                    <a:pt x="507" y="605"/>
                    <a:pt x="506" y="606"/>
                    <a:pt x="493" y="613"/>
                  </a:cubicBezTo>
                  <a:cubicBezTo>
                    <a:pt x="475" y="623"/>
                    <a:pt x="474" y="623"/>
                    <a:pt x="464" y="628"/>
                  </a:cubicBezTo>
                  <a:cubicBezTo>
                    <a:pt x="447" y="635"/>
                    <a:pt x="447" y="635"/>
                    <a:pt x="438" y="639"/>
                  </a:cubicBezTo>
                  <a:cubicBezTo>
                    <a:pt x="422" y="644"/>
                    <a:pt x="422" y="644"/>
                    <a:pt x="414" y="646"/>
                  </a:cubicBezTo>
                  <a:cubicBezTo>
                    <a:pt x="399" y="650"/>
                    <a:pt x="399" y="650"/>
                    <a:pt x="391" y="651"/>
                  </a:cubicBezTo>
                  <a:cubicBezTo>
                    <a:pt x="377" y="654"/>
                    <a:pt x="377" y="654"/>
                    <a:pt x="368" y="655"/>
                  </a:cubicBezTo>
                  <a:cubicBezTo>
                    <a:pt x="353" y="657"/>
                    <a:pt x="352" y="657"/>
                    <a:pt x="344" y="657"/>
                  </a:cubicBezTo>
                  <a:cubicBezTo>
                    <a:pt x="338" y="657"/>
                    <a:pt x="329" y="657"/>
                    <a:pt x="323" y="657"/>
                  </a:cubicBezTo>
                  <a:cubicBezTo>
                    <a:pt x="306" y="657"/>
                    <a:pt x="305" y="657"/>
                    <a:pt x="296" y="656"/>
                  </a:cubicBezTo>
                  <a:cubicBezTo>
                    <a:pt x="278" y="653"/>
                    <a:pt x="277" y="653"/>
                    <a:pt x="267" y="651"/>
                  </a:cubicBezTo>
                  <a:cubicBezTo>
                    <a:pt x="247" y="647"/>
                    <a:pt x="246" y="647"/>
                    <a:pt x="234" y="643"/>
                  </a:cubicBezTo>
                  <a:cubicBezTo>
                    <a:pt x="212" y="636"/>
                    <a:pt x="209" y="635"/>
                    <a:pt x="194" y="628"/>
                  </a:cubicBezTo>
                  <a:cubicBezTo>
                    <a:pt x="172" y="617"/>
                    <a:pt x="167" y="615"/>
                    <a:pt x="146" y="602"/>
                  </a:cubicBezTo>
                  <a:cubicBezTo>
                    <a:pt x="130" y="589"/>
                    <a:pt x="112" y="577"/>
                    <a:pt x="91" y="555"/>
                  </a:cubicBezTo>
                  <a:cubicBezTo>
                    <a:pt x="65" y="525"/>
                    <a:pt x="57" y="516"/>
                    <a:pt x="37" y="479"/>
                  </a:cubicBezTo>
                  <a:cubicBezTo>
                    <a:pt x="21" y="444"/>
                    <a:pt x="10" y="419"/>
                    <a:pt x="3" y="371"/>
                  </a:cubicBezTo>
                  <a:cubicBezTo>
                    <a:pt x="0" y="336"/>
                    <a:pt x="0" y="334"/>
                    <a:pt x="1" y="311"/>
                  </a:cubicBezTo>
                  <a:cubicBezTo>
                    <a:pt x="4" y="280"/>
                    <a:pt x="5" y="273"/>
                    <a:pt x="12" y="241"/>
                  </a:cubicBezTo>
                  <a:cubicBezTo>
                    <a:pt x="24" y="206"/>
                    <a:pt x="28" y="193"/>
                    <a:pt x="49" y="156"/>
                  </a:cubicBezTo>
                  <a:cubicBezTo>
                    <a:pt x="60" y="141"/>
                    <a:pt x="73" y="121"/>
                    <a:pt x="92" y="101"/>
                  </a:cubicBezTo>
                  <a:cubicBezTo>
                    <a:pt x="111" y="83"/>
                    <a:pt x="113" y="80"/>
                    <a:pt x="131" y="67"/>
                  </a:cubicBezTo>
                  <a:cubicBezTo>
                    <a:pt x="150" y="53"/>
                    <a:pt x="151" y="52"/>
                    <a:pt x="164" y="44"/>
                  </a:cubicBezTo>
                  <a:cubicBezTo>
                    <a:pt x="183" y="34"/>
                    <a:pt x="183" y="34"/>
                    <a:pt x="193" y="29"/>
                  </a:cubicBezTo>
                  <a:cubicBezTo>
                    <a:pt x="210" y="22"/>
                    <a:pt x="210" y="22"/>
                    <a:pt x="220" y="19"/>
                  </a:cubicBezTo>
                  <a:cubicBezTo>
                    <a:pt x="235" y="14"/>
                    <a:pt x="235" y="14"/>
                    <a:pt x="244" y="11"/>
                  </a:cubicBezTo>
                  <a:cubicBezTo>
                    <a:pt x="259" y="8"/>
                    <a:pt x="259" y="8"/>
                    <a:pt x="267" y="6"/>
                  </a:cubicBezTo>
                  <a:cubicBezTo>
                    <a:pt x="282" y="3"/>
                    <a:pt x="282" y="3"/>
                    <a:pt x="290" y="3"/>
                  </a:cubicBezTo>
                  <a:cubicBezTo>
                    <a:pt x="305" y="1"/>
                    <a:pt x="305" y="1"/>
                    <a:pt x="314" y="1"/>
                  </a:cubicBezTo>
                  <a:cubicBezTo>
                    <a:pt x="320" y="0"/>
                    <a:pt x="329" y="0"/>
                    <a:pt x="335" y="0"/>
                  </a:cubicBezTo>
                  <a:cubicBezTo>
                    <a:pt x="353" y="1"/>
                    <a:pt x="353" y="1"/>
                    <a:pt x="362" y="2"/>
                  </a:cubicBezTo>
                  <a:cubicBezTo>
                    <a:pt x="380" y="4"/>
                    <a:pt x="381" y="4"/>
                    <a:pt x="391" y="6"/>
                  </a:cubicBezTo>
                  <a:cubicBezTo>
                    <a:pt x="411" y="10"/>
                    <a:pt x="413" y="11"/>
                    <a:pt x="425" y="14"/>
                  </a:cubicBezTo>
                  <a:cubicBezTo>
                    <a:pt x="446" y="22"/>
                    <a:pt x="449" y="23"/>
                    <a:pt x="464" y="29"/>
                  </a:cubicBezTo>
                  <a:cubicBezTo>
                    <a:pt x="487" y="40"/>
                    <a:pt x="491" y="43"/>
                    <a:pt x="512" y="56"/>
                  </a:cubicBezTo>
                  <a:cubicBezTo>
                    <a:pt x="529" y="68"/>
                    <a:pt x="546" y="80"/>
                    <a:pt x="566" y="102"/>
                  </a:cubicBezTo>
                  <a:cubicBezTo>
                    <a:pt x="593" y="132"/>
                    <a:pt x="601" y="142"/>
                    <a:pt x="621" y="178"/>
                  </a:cubicBezTo>
                  <a:cubicBezTo>
                    <a:pt x="637" y="213"/>
                    <a:pt x="647" y="238"/>
                    <a:pt x="654" y="286"/>
                  </a:cubicBezTo>
                  <a:cubicBezTo>
                    <a:pt x="657" y="318"/>
                    <a:pt x="658" y="325"/>
                    <a:pt x="656" y="358"/>
                  </a:cubicBezTo>
                  <a:cubicBezTo>
                    <a:pt x="651" y="391"/>
                    <a:pt x="651" y="394"/>
                    <a:pt x="645" y="416"/>
                  </a:cubicBezTo>
                  <a:cubicBezTo>
                    <a:pt x="654" y="384"/>
                    <a:pt x="657" y="349"/>
                    <a:pt x="652" y="313"/>
                  </a:cubicBezTo>
                  <a:cubicBezTo>
                    <a:pt x="631" y="152"/>
                    <a:pt x="469" y="28"/>
                    <a:pt x="291" y="38"/>
                  </a:cubicBezTo>
                  <a:cubicBezTo>
                    <a:pt x="469" y="28"/>
                    <a:pt x="631" y="152"/>
                    <a:pt x="652" y="313"/>
                  </a:cubicBezTo>
                  <a:close/>
                  <a:moveTo>
                    <a:pt x="652" y="313"/>
                  </a:moveTo>
                  <a:cubicBezTo>
                    <a:pt x="631" y="152"/>
                    <a:pt x="469" y="28"/>
                    <a:pt x="291" y="38"/>
                  </a:cubicBezTo>
                  <a:cubicBezTo>
                    <a:pt x="469" y="28"/>
                    <a:pt x="631" y="152"/>
                    <a:pt x="652" y="313"/>
                  </a:cubicBezTo>
                  <a:cubicBezTo>
                    <a:pt x="657" y="349"/>
                    <a:pt x="654" y="384"/>
                    <a:pt x="645" y="416"/>
                  </a:cubicBezTo>
                  <a:cubicBezTo>
                    <a:pt x="653" y="384"/>
                    <a:pt x="653" y="381"/>
                    <a:pt x="656" y="358"/>
                  </a:cubicBezTo>
                  <a:cubicBezTo>
                    <a:pt x="657" y="327"/>
                    <a:pt x="658" y="319"/>
                    <a:pt x="654" y="286"/>
                  </a:cubicBezTo>
                  <a:cubicBezTo>
                    <a:pt x="648" y="247"/>
                    <a:pt x="642" y="221"/>
                    <a:pt x="621" y="178"/>
                  </a:cubicBezTo>
                  <a:cubicBezTo>
                    <a:pt x="602" y="145"/>
                    <a:pt x="595" y="134"/>
                    <a:pt x="566" y="102"/>
                  </a:cubicBezTo>
                  <a:cubicBezTo>
                    <a:pt x="552" y="88"/>
                    <a:pt x="536" y="72"/>
                    <a:pt x="512" y="56"/>
                  </a:cubicBezTo>
                  <a:cubicBezTo>
                    <a:pt x="489" y="42"/>
                    <a:pt x="486" y="40"/>
                    <a:pt x="464" y="29"/>
                  </a:cubicBezTo>
                  <a:cubicBezTo>
                    <a:pt x="442" y="20"/>
                    <a:pt x="441" y="19"/>
                    <a:pt x="425" y="14"/>
                  </a:cubicBezTo>
                  <a:cubicBezTo>
                    <a:pt x="404" y="9"/>
                    <a:pt x="404" y="9"/>
                    <a:pt x="391" y="6"/>
                  </a:cubicBezTo>
                  <a:cubicBezTo>
                    <a:pt x="373" y="3"/>
                    <a:pt x="372" y="3"/>
                    <a:pt x="362" y="2"/>
                  </a:cubicBezTo>
                  <a:cubicBezTo>
                    <a:pt x="344" y="0"/>
                    <a:pt x="344" y="0"/>
                    <a:pt x="335" y="0"/>
                  </a:cubicBezTo>
                  <a:cubicBezTo>
                    <a:pt x="329" y="0"/>
                    <a:pt x="320" y="0"/>
                    <a:pt x="314" y="1"/>
                  </a:cubicBezTo>
                  <a:cubicBezTo>
                    <a:pt x="298" y="2"/>
                    <a:pt x="298" y="2"/>
                    <a:pt x="290" y="3"/>
                  </a:cubicBezTo>
                  <a:cubicBezTo>
                    <a:pt x="275" y="5"/>
                    <a:pt x="275" y="5"/>
                    <a:pt x="267" y="6"/>
                  </a:cubicBezTo>
                  <a:cubicBezTo>
                    <a:pt x="251" y="9"/>
                    <a:pt x="251" y="9"/>
                    <a:pt x="244" y="11"/>
                  </a:cubicBezTo>
                  <a:cubicBezTo>
                    <a:pt x="228" y="16"/>
                    <a:pt x="228" y="16"/>
                    <a:pt x="220" y="19"/>
                  </a:cubicBezTo>
                  <a:cubicBezTo>
                    <a:pt x="203" y="25"/>
                    <a:pt x="202" y="25"/>
                    <a:pt x="193" y="29"/>
                  </a:cubicBezTo>
                  <a:cubicBezTo>
                    <a:pt x="176" y="38"/>
                    <a:pt x="175" y="38"/>
                    <a:pt x="164" y="44"/>
                  </a:cubicBezTo>
                  <a:cubicBezTo>
                    <a:pt x="145" y="56"/>
                    <a:pt x="143" y="57"/>
                    <a:pt x="131" y="67"/>
                  </a:cubicBezTo>
                  <a:cubicBezTo>
                    <a:pt x="112" y="82"/>
                    <a:pt x="108" y="85"/>
                    <a:pt x="92" y="101"/>
                  </a:cubicBezTo>
                  <a:cubicBezTo>
                    <a:pt x="80" y="115"/>
                    <a:pt x="64" y="132"/>
                    <a:pt x="49" y="156"/>
                  </a:cubicBezTo>
                  <a:cubicBezTo>
                    <a:pt x="30" y="190"/>
                    <a:pt x="24" y="202"/>
                    <a:pt x="12" y="241"/>
                  </a:cubicBezTo>
                  <a:cubicBezTo>
                    <a:pt x="5" y="271"/>
                    <a:pt x="4" y="278"/>
                    <a:pt x="1" y="311"/>
                  </a:cubicBezTo>
                  <a:cubicBezTo>
                    <a:pt x="1" y="345"/>
                    <a:pt x="1" y="348"/>
                    <a:pt x="3" y="371"/>
                  </a:cubicBezTo>
                  <a:cubicBezTo>
                    <a:pt x="10" y="409"/>
                    <a:pt x="15" y="435"/>
                    <a:pt x="37" y="479"/>
                  </a:cubicBezTo>
                  <a:cubicBezTo>
                    <a:pt x="56" y="512"/>
                    <a:pt x="62" y="523"/>
                    <a:pt x="91" y="555"/>
                  </a:cubicBezTo>
                  <a:cubicBezTo>
                    <a:pt x="106" y="569"/>
                    <a:pt x="122" y="585"/>
                    <a:pt x="146" y="602"/>
                  </a:cubicBezTo>
                  <a:cubicBezTo>
                    <a:pt x="169" y="616"/>
                    <a:pt x="172" y="618"/>
                    <a:pt x="194" y="628"/>
                  </a:cubicBezTo>
                  <a:cubicBezTo>
                    <a:pt x="216" y="637"/>
                    <a:pt x="218" y="638"/>
                    <a:pt x="234" y="643"/>
                  </a:cubicBezTo>
                  <a:cubicBezTo>
                    <a:pt x="254" y="649"/>
                    <a:pt x="255" y="649"/>
                    <a:pt x="267" y="651"/>
                  </a:cubicBezTo>
                  <a:cubicBezTo>
                    <a:pt x="286" y="655"/>
                    <a:pt x="286" y="655"/>
                    <a:pt x="296" y="656"/>
                  </a:cubicBezTo>
                  <a:cubicBezTo>
                    <a:pt x="314" y="657"/>
                    <a:pt x="314" y="657"/>
                    <a:pt x="323" y="657"/>
                  </a:cubicBezTo>
                  <a:cubicBezTo>
                    <a:pt x="329" y="657"/>
                    <a:pt x="338" y="657"/>
                    <a:pt x="344" y="657"/>
                  </a:cubicBezTo>
                  <a:cubicBezTo>
                    <a:pt x="360" y="656"/>
                    <a:pt x="360" y="656"/>
                    <a:pt x="368" y="655"/>
                  </a:cubicBezTo>
                  <a:cubicBezTo>
                    <a:pt x="382" y="653"/>
                    <a:pt x="382" y="653"/>
                    <a:pt x="391" y="651"/>
                  </a:cubicBezTo>
                  <a:cubicBezTo>
                    <a:pt x="406" y="648"/>
                    <a:pt x="406" y="648"/>
                    <a:pt x="414" y="646"/>
                  </a:cubicBezTo>
                  <a:cubicBezTo>
                    <a:pt x="429" y="642"/>
                    <a:pt x="430" y="642"/>
                    <a:pt x="438" y="639"/>
                  </a:cubicBezTo>
                  <a:cubicBezTo>
                    <a:pt x="454" y="633"/>
                    <a:pt x="455" y="632"/>
                    <a:pt x="464" y="628"/>
                  </a:cubicBezTo>
                  <a:cubicBezTo>
                    <a:pt x="481" y="620"/>
                    <a:pt x="482" y="619"/>
                    <a:pt x="493" y="613"/>
                  </a:cubicBezTo>
                  <a:cubicBezTo>
                    <a:pt x="512" y="602"/>
                    <a:pt x="514" y="600"/>
                    <a:pt x="526" y="591"/>
                  </a:cubicBezTo>
                  <a:cubicBezTo>
                    <a:pt x="545" y="576"/>
                    <a:pt x="549" y="573"/>
                    <a:pt x="565" y="556"/>
                  </a:cubicBezTo>
                  <a:cubicBezTo>
                    <a:pt x="578" y="543"/>
                    <a:pt x="593" y="525"/>
                    <a:pt x="608" y="501"/>
                  </a:cubicBezTo>
                  <a:cubicBezTo>
                    <a:pt x="628" y="466"/>
                    <a:pt x="633" y="455"/>
                    <a:pt x="645" y="416"/>
                  </a:cubicBezTo>
                  <a:cubicBezTo>
                    <a:pt x="654" y="384"/>
                    <a:pt x="657" y="349"/>
                    <a:pt x="652" y="313"/>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65"/>
            <p:cNvSpPr>
              <a:spLocks noEditPoints="1"/>
            </p:cNvSpPr>
            <p:nvPr/>
          </p:nvSpPr>
          <p:spPr bwMode="auto">
            <a:xfrm>
              <a:off x="5363504" y="4085223"/>
              <a:ext cx="281634" cy="41002"/>
            </a:xfrm>
            <a:custGeom>
              <a:avLst/>
              <a:gdLst>
                <a:gd name="T0" fmla="*/ 21074 w 157"/>
                <a:gd name="T1" fmla="*/ 8682 h 23"/>
                <a:gd name="T2" fmla="*/ 21074 w 157"/>
                <a:gd name="T3" fmla="*/ 8682 h 23"/>
                <a:gd name="T4" fmla="*/ 20544 w 157"/>
                <a:gd name="T5" fmla="*/ 8682 h 23"/>
                <a:gd name="T6" fmla="*/ 0 w 157"/>
                <a:gd name="T7" fmla="*/ 7844 h 23"/>
                <a:gd name="T8" fmla="*/ 1557 w 157"/>
                <a:gd name="T9" fmla="*/ 8208 h 23"/>
                <a:gd name="T10" fmla="*/ 21074 w 157"/>
                <a:gd name="T11" fmla="*/ 8682 h 23"/>
                <a:gd name="T12" fmla="*/ 21074 w 157"/>
                <a:gd name="T13" fmla="*/ 8682 h 23"/>
                <a:gd name="T14" fmla="*/ 47358 w 157"/>
                <a:gd name="T15" fmla="*/ 5186 h 23"/>
                <a:gd name="T16" fmla="*/ 47677 w 157"/>
                <a:gd name="T17" fmla="*/ 5186 h 23"/>
                <a:gd name="T18" fmla="*/ 21454 w 157"/>
                <a:gd name="T19" fmla="*/ 8682 h 23"/>
                <a:gd name="T20" fmla="*/ 21454 w 157"/>
                <a:gd name="T21" fmla="*/ 8682 h 23"/>
                <a:gd name="T22" fmla="*/ 47358 w 157"/>
                <a:gd name="T23" fmla="*/ 5186 h 23"/>
                <a:gd name="T24" fmla="*/ 63363 w 157"/>
                <a:gd name="T25" fmla="*/ 364 h 23"/>
                <a:gd name="T26" fmla="*/ 64608 w 157"/>
                <a:gd name="T27" fmla="*/ 0 h 23"/>
                <a:gd name="T28" fmla="*/ 47677 w 157"/>
                <a:gd name="T29" fmla="*/ 4712 h 23"/>
                <a:gd name="T30" fmla="*/ 47677 w 157"/>
                <a:gd name="T31" fmla="*/ 5186 h 23"/>
                <a:gd name="T32" fmla="*/ 63363 w 157"/>
                <a:gd name="T33" fmla="*/ 36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23">
                  <a:moveTo>
                    <a:pt x="51" y="22"/>
                  </a:moveTo>
                  <a:cubicBezTo>
                    <a:pt x="51" y="22"/>
                    <a:pt x="51" y="22"/>
                    <a:pt x="51" y="22"/>
                  </a:cubicBezTo>
                  <a:cubicBezTo>
                    <a:pt x="51" y="22"/>
                    <a:pt x="51" y="22"/>
                    <a:pt x="50" y="22"/>
                  </a:cubicBezTo>
                  <a:cubicBezTo>
                    <a:pt x="32" y="23"/>
                    <a:pt x="16" y="22"/>
                    <a:pt x="0" y="20"/>
                  </a:cubicBezTo>
                  <a:cubicBezTo>
                    <a:pt x="4" y="21"/>
                    <a:pt x="4" y="21"/>
                    <a:pt x="4" y="21"/>
                  </a:cubicBezTo>
                  <a:cubicBezTo>
                    <a:pt x="18" y="22"/>
                    <a:pt x="34" y="22"/>
                    <a:pt x="51" y="22"/>
                  </a:cubicBezTo>
                  <a:cubicBezTo>
                    <a:pt x="51" y="22"/>
                    <a:pt x="51" y="22"/>
                    <a:pt x="51" y="22"/>
                  </a:cubicBezTo>
                  <a:close/>
                  <a:moveTo>
                    <a:pt x="115" y="13"/>
                  </a:moveTo>
                  <a:cubicBezTo>
                    <a:pt x="115" y="13"/>
                    <a:pt x="115" y="13"/>
                    <a:pt x="116" y="13"/>
                  </a:cubicBezTo>
                  <a:cubicBezTo>
                    <a:pt x="96" y="17"/>
                    <a:pt x="74" y="20"/>
                    <a:pt x="52" y="22"/>
                  </a:cubicBezTo>
                  <a:cubicBezTo>
                    <a:pt x="52" y="22"/>
                    <a:pt x="52" y="22"/>
                    <a:pt x="52" y="22"/>
                  </a:cubicBezTo>
                  <a:cubicBezTo>
                    <a:pt x="74" y="21"/>
                    <a:pt x="95" y="17"/>
                    <a:pt x="115" y="13"/>
                  </a:cubicBezTo>
                  <a:close/>
                  <a:moveTo>
                    <a:pt x="154" y="1"/>
                  </a:moveTo>
                  <a:cubicBezTo>
                    <a:pt x="157" y="0"/>
                    <a:pt x="157" y="0"/>
                    <a:pt x="157" y="0"/>
                  </a:cubicBezTo>
                  <a:cubicBezTo>
                    <a:pt x="145" y="5"/>
                    <a:pt x="131" y="9"/>
                    <a:pt x="116" y="12"/>
                  </a:cubicBezTo>
                  <a:cubicBezTo>
                    <a:pt x="116" y="12"/>
                    <a:pt x="116" y="13"/>
                    <a:pt x="116" y="13"/>
                  </a:cubicBezTo>
                  <a:cubicBezTo>
                    <a:pt x="129" y="9"/>
                    <a:pt x="142" y="6"/>
                    <a:pt x="154" y="1"/>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66"/>
            <p:cNvSpPr>
              <a:spLocks noEditPoints="1"/>
            </p:cNvSpPr>
            <p:nvPr/>
          </p:nvSpPr>
          <p:spPr bwMode="auto">
            <a:xfrm>
              <a:off x="5085665" y="3909066"/>
              <a:ext cx="801632" cy="176158"/>
            </a:xfrm>
            <a:custGeom>
              <a:avLst/>
              <a:gdLst>
                <a:gd name="T0" fmla="*/ 9058 w 447"/>
                <a:gd name="T1" fmla="*/ 29215 h 98"/>
                <a:gd name="T2" fmla="*/ 8689 w 447"/>
                <a:gd name="T3" fmla="*/ 29215 h 98"/>
                <a:gd name="T4" fmla="*/ 0 w 447"/>
                <a:gd name="T5" fmla="*/ 23801 h 98"/>
                <a:gd name="T6" fmla="*/ 872 w 447"/>
                <a:gd name="T7" fmla="*/ 24625 h 98"/>
                <a:gd name="T8" fmla="*/ 9058 w 447"/>
                <a:gd name="T9" fmla="*/ 29215 h 98"/>
                <a:gd name="T10" fmla="*/ 38248 w 447"/>
                <a:gd name="T11" fmla="*/ 37852 h 98"/>
                <a:gd name="T12" fmla="*/ 38248 w 447"/>
                <a:gd name="T13" fmla="*/ 37852 h 98"/>
                <a:gd name="T14" fmla="*/ 8689 w 447"/>
                <a:gd name="T15" fmla="*/ 29215 h 98"/>
                <a:gd name="T16" fmla="*/ 9058 w 447"/>
                <a:gd name="T17" fmla="*/ 29585 h 98"/>
                <a:gd name="T18" fmla="*/ 38248 w 447"/>
                <a:gd name="T19" fmla="*/ 37852 h 98"/>
                <a:gd name="T20" fmla="*/ 76812 w 447"/>
                <a:gd name="T21" fmla="*/ 39921 h 98"/>
                <a:gd name="T22" fmla="*/ 76812 w 447"/>
                <a:gd name="T23" fmla="*/ 39646 h 98"/>
                <a:gd name="T24" fmla="*/ 76315 w 447"/>
                <a:gd name="T25" fmla="*/ 39646 h 98"/>
                <a:gd name="T26" fmla="*/ 38564 w 447"/>
                <a:gd name="T27" fmla="*/ 37852 h 98"/>
                <a:gd name="T28" fmla="*/ 38933 w 447"/>
                <a:gd name="T29" fmla="*/ 38384 h 98"/>
                <a:gd name="T30" fmla="*/ 76315 w 447"/>
                <a:gd name="T31" fmla="*/ 39921 h 98"/>
                <a:gd name="T32" fmla="*/ 76812 w 447"/>
                <a:gd name="T33" fmla="*/ 39921 h 98"/>
                <a:gd name="T34" fmla="*/ 117514 w 447"/>
                <a:gd name="T35" fmla="*/ 34137 h 98"/>
                <a:gd name="T36" fmla="*/ 117514 w 447"/>
                <a:gd name="T37" fmla="*/ 33834 h 98"/>
                <a:gd name="T38" fmla="*/ 77553 w 447"/>
                <a:gd name="T39" fmla="*/ 39646 h 98"/>
                <a:gd name="T40" fmla="*/ 77553 w 447"/>
                <a:gd name="T41" fmla="*/ 39921 h 98"/>
                <a:gd name="T42" fmla="*/ 117514 w 447"/>
                <a:gd name="T43" fmla="*/ 34137 h 98"/>
                <a:gd name="T44" fmla="*/ 152244 w 447"/>
                <a:gd name="T45" fmla="*/ 22026 h 98"/>
                <a:gd name="T46" fmla="*/ 152837 w 447"/>
                <a:gd name="T47" fmla="*/ 22026 h 98"/>
                <a:gd name="T48" fmla="*/ 118173 w 447"/>
                <a:gd name="T49" fmla="*/ 33834 h 98"/>
                <a:gd name="T50" fmla="*/ 117899 w 447"/>
                <a:gd name="T51" fmla="*/ 34137 h 98"/>
                <a:gd name="T52" fmla="*/ 152244 w 447"/>
                <a:gd name="T53" fmla="*/ 22026 h 98"/>
                <a:gd name="T54" fmla="*/ 177850 w 447"/>
                <a:gd name="T55" fmla="*/ 5812 h 98"/>
                <a:gd name="T56" fmla="*/ 178140 w 447"/>
                <a:gd name="T57" fmla="*/ 5443 h 98"/>
                <a:gd name="T58" fmla="*/ 153127 w 447"/>
                <a:gd name="T59" fmla="*/ 21638 h 98"/>
                <a:gd name="T60" fmla="*/ 152837 w 447"/>
                <a:gd name="T61" fmla="*/ 22026 h 98"/>
                <a:gd name="T62" fmla="*/ 177850 w 447"/>
                <a:gd name="T63" fmla="*/ 5812 h 98"/>
                <a:gd name="T64" fmla="*/ 182712 w 447"/>
                <a:gd name="T65" fmla="*/ 369 h 98"/>
                <a:gd name="T66" fmla="*/ 183581 w 447"/>
                <a:gd name="T67" fmla="*/ 0 h 98"/>
                <a:gd name="T68" fmla="*/ 178731 w 447"/>
                <a:gd name="T69" fmla="*/ 4898 h 98"/>
                <a:gd name="T70" fmla="*/ 178140 w 447"/>
                <a:gd name="T71" fmla="*/ 5812 h 98"/>
                <a:gd name="T72" fmla="*/ 182712 w 447"/>
                <a:gd name="T73" fmla="*/ 36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7" h="98">
                  <a:moveTo>
                    <a:pt x="22" y="70"/>
                  </a:moveTo>
                  <a:cubicBezTo>
                    <a:pt x="21" y="70"/>
                    <a:pt x="21" y="70"/>
                    <a:pt x="21" y="70"/>
                  </a:cubicBezTo>
                  <a:cubicBezTo>
                    <a:pt x="13" y="66"/>
                    <a:pt x="6" y="62"/>
                    <a:pt x="0" y="57"/>
                  </a:cubicBezTo>
                  <a:cubicBezTo>
                    <a:pt x="2" y="59"/>
                    <a:pt x="2" y="59"/>
                    <a:pt x="2" y="59"/>
                  </a:cubicBezTo>
                  <a:cubicBezTo>
                    <a:pt x="8" y="63"/>
                    <a:pt x="14" y="67"/>
                    <a:pt x="22" y="70"/>
                  </a:cubicBezTo>
                  <a:close/>
                  <a:moveTo>
                    <a:pt x="93" y="91"/>
                  </a:moveTo>
                  <a:cubicBezTo>
                    <a:pt x="93" y="91"/>
                    <a:pt x="93" y="91"/>
                    <a:pt x="93" y="91"/>
                  </a:cubicBezTo>
                  <a:cubicBezTo>
                    <a:pt x="65" y="86"/>
                    <a:pt x="41" y="79"/>
                    <a:pt x="21" y="70"/>
                  </a:cubicBezTo>
                  <a:cubicBezTo>
                    <a:pt x="22" y="70"/>
                    <a:pt x="22" y="70"/>
                    <a:pt x="22" y="71"/>
                  </a:cubicBezTo>
                  <a:cubicBezTo>
                    <a:pt x="42" y="80"/>
                    <a:pt x="66" y="87"/>
                    <a:pt x="93" y="91"/>
                  </a:cubicBezTo>
                  <a:close/>
                  <a:moveTo>
                    <a:pt x="187" y="96"/>
                  </a:moveTo>
                  <a:cubicBezTo>
                    <a:pt x="187" y="96"/>
                    <a:pt x="187" y="96"/>
                    <a:pt x="187" y="95"/>
                  </a:cubicBezTo>
                  <a:cubicBezTo>
                    <a:pt x="187" y="95"/>
                    <a:pt x="186" y="95"/>
                    <a:pt x="186" y="95"/>
                  </a:cubicBezTo>
                  <a:cubicBezTo>
                    <a:pt x="153" y="97"/>
                    <a:pt x="121" y="95"/>
                    <a:pt x="94" y="91"/>
                  </a:cubicBezTo>
                  <a:cubicBezTo>
                    <a:pt x="94" y="91"/>
                    <a:pt x="94" y="91"/>
                    <a:pt x="95" y="92"/>
                  </a:cubicBezTo>
                  <a:cubicBezTo>
                    <a:pt x="122" y="96"/>
                    <a:pt x="153" y="98"/>
                    <a:pt x="186" y="96"/>
                  </a:cubicBezTo>
                  <a:cubicBezTo>
                    <a:pt x="187" y="96"/>
                    <a:pt x="187" y="96"/>
                    <a:pt x="187" y="96"/>
                  </a:cubicBezTo>
                  <a:close/>
                  <a:moveTo>
                    <a:pt x="286" y="82"/>
                  </a:moveTo>
                  <a:cubicBezTo>
                    <a:pt x="286" y="82"/>
                    <a:pt x="286" y="82"/>
                    <a:pt x="286" y="81"/>
                  </a:cubicBezTo>
                  <a:cubicBezTo>
                    <a:pt x="255" y="89"/>
                    <a:pt x="222" y="94"/>
                    <a:pt x="189" y="95"/>
                  </a:cubicBezTo>
                  <a:cubicBezTo>
                    <a:pt x="189" y="95"/>
                    <a:pt x="189" y="96"/>
                    <a:pt x="189" y="96"/>
                  </a:cubicBezTo>
                  <a:cubicBezTo>
                    <a:pt x="223" y="94"/>
                    <a:pt x="255" y="89"/>
                    <a:pt x="286" y="82"/>
                  </a:cubicBezTo>
                  <a:close/>
                  <a:moveTo>
                    <a:pt x="371" y="53"/>
                  </a:moveTo>
                  <a:cubicBezTo>
                    <a:pt x="371" y="53"/>
                    <a:pt x="372" y="53"/>
                    <a:pt x="372" y="53"/>
                  </a:cubicBezTo>
                  <a:cubicBezTo>
                    <a:pt x="347" y="64"/>
                    <a:pt x="318" y="74"/>
                    <a:pt x="288" y="81"/>
                  </a:cubicBezTo>
                  <a:cubicBezTo>
                    <a:pt x="288" y="81"/>
                    <a:pt x="287" y="82"/>
                    <a:pt x="287" y="82"/>
                  </a:cubicBezTo>
                  <a:cubicBezTo>
                    <a:pt x="318" y="75"/>
                    <a:pt x="347" y="65"/>
                    <a:pt x="371" y="53"/>
                  </a:cubicBezTo>
                  <a:close/>
                  <a:moveTo>
                    <a:pt x="433" y="14"/>
                  </a:moveTo>
                  <a:cubicBezTo>
                    <a:pt x="433" y="14"/>
                    <a:pt x="434" y="13"/>
                    <a:pt x="434" y="13"/>
                  </a:cubicBezTo>
                  <a:cubicBezTo>
                    <a:pt x="418" y="27"/>
                    <a:pt x="397" y="41"/>
                    <a:pt x="373" y="52"/>
                  </a:cubicBezTo>
                  <a:cubicBezTo>
                    <a:pt x="373" y="52"/>
                    <a:pt x="372" y="53"/>
                    <a:pt x="372" y="53"/>
                  </a:cubicBezTo>
                  <a:cubicBezTo>
                    <a:pt x="397" y="42"/>
                    <a:pt x="418" y="28"/>
                    <a:pt x="433" y="14"/>
                  </a:cubicBezTo>
                  <a:close/>
                  <a:moveTo>
                    <a:pt x="445" y="1"/>
                  </a:moveTo>
                  <a:cubicBezTo>
                    <a:pt x="447" y="0"/>
                    <a:pt x="447" y="0"/>
                    <a:pt x="447" y="0"/>
                  </a:cubicBezTo>
                  <a:cubicBezTo>
                    <a:pt x="443" y="4"/>
                    <a:pt x="439" y="8"/>
                    <a:pt x="435" y="12"/>
                  </a:cubicBezTo>
                  <a:cubicBezTo>
                    <a:pt x="434" y="13"/>
                    <a:pt x="434" y="13"/>
                    <a:pt x="434" y="14"/>
                  </a:cubicBezTo>
                  <a:cubicBezTo>
                    <a:pt x="438" y="10"/>
                    <a:pt x="442" y="6"/>
                    <a:pt x="445" y="1"/>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67"/>
            <p:cNvSpPr>
              <a:spLocks noEditPoints="1"/>
            </p:cNvSpPr>
            <p:nvPr/>
          </p:nvSpPr>
          <p:spPr bwMode="auto">
            <a:xfrm>
              <a:off x="4923972" y="3695702"/>
              <a:ext cx="1074916" cy="281701"/>
            </a:xfrm>
            <a:custGeom>
              <a:avLst/>
              <a:gdLst>
                <a:gd name="T0" fmla="*/ 872 w 599"/>
                <a:gd name="T1" fmla="*/ 33241 h 157"/>
                <a:gd name="T2" fmla="*/ 369 w 599"/>
                <a:gd name="T3" fmla="*/ 32556 h 157"/>
                <a:gd name="T4" fmla="*/ 0 w 599"/>
                <a:gd name="T5" fmla="*/ 32053 h 157"/>
                <a:gd name="T6" fmla="*/ 369 w 599"/>
                <a:gd name="T7" fmla="*/ 32556 h 157"/>
                <a:gd name="T8" fmla="*/ 872 w 599"/>
                <a:gd name="T9" fmla="*/ 33241 h 157"/>
                <a:gd name="T10" fmla="*/ 22363 w 599"/>
                <a:gd name="T11" fmla="*/ 50697 h 157"/>
                <a:gd name="T12" fmla="*/ 22363 w 599"/>
                <a:gd name="T13" fmla="*/ 50168 h 157"/>
                <a:gd name="T14" fmla="*/ 872 w 599"/>
                <a:gd name="T15" fmla="*/ 32924 h 157"/>
                <a:gd name="T16" fmla="*/ 872 w 599"/>
                <a:gd name="T17" fmla="*/ 33241 h 157"/>
                <a:gd name="T18" fmla="*/ 22363 w 599"/>
                <a:gd name="T19" fmla="*/ 50697 h 157"/>
                <a:gd name="T20" fmla="*/ 58983 w 599"/>
                <a:gd name="T21" fmla="*/ 61307 h 157"/>
                <a:gd name="T22" fmla="*/ 58614 w 599"/>
                <a:gd name="T23" fmla="*/ 60922 h 157"/>
                <a:gd name="T24" fmla="*/ 22673 w 599"/>
                <a:gd name="T25" fmla="*/ 50168 h 157"/>
                <a:gd name="T26" fmla="*/ 22673 w 599"/>
                <a:gd name="T27" fmla="*/ 50988 h 157"/>
                <a:gd name="T28" fmla="*/ 58983 w 599"/>
                <a:gd name="T29" fmla="*/ 61307 h 157"/>
                <a:gd name="T30" fmla="*/ 106829 w 599"/>
                <a:gd name="T31" fmla="*/ 63736 h 157"/>
                <a:gd name="T32" fmla="*/ 106829 w 599"/>
                <a:gd name="T33" fmla="*/ 63363 h 157"/>
                <a:gd name="T34" fmla="*/ 106075 w 599"/>
                <a:gd name="T35" fmla="*/ 63363 h 157"/>
                <a:gd name="T36" fmla="*/ 59368 w 599"/>
                <a:gd name="T37" fmla="*/ 60922 h 157"/>
                <a:gd name="T38" fmla="*/ 59368 w 599"/>
                <a:gd name="T39" fmla="*/ 61307 h 157"/>
                <a:gd name="T40" fmla="*/ 106460 w 599"/>
                <a:gd name="T41" fmla="*/ 63736 h 157"/>
                <a:gd name="T42" fmla="*/ 106829 w 599"/>
                <a:gd name="T43" fmla="*/ 63736 h 157"/>
                <a:gd name="T44" fmla="*/ 157230 w 599"/>
                <a:gd name="T45" fmla="*/ 56756 h 157"/>
                <a:gd name="T46" fmla="*/ 157230 w 599"/>
                <a:gd name="T47" fmla="*/ 56437 h 157"/>
                <a:gd name="T48" fmla="*/ 107332 w 599"/>
                <a:gd name="T49" fmla="*/ 63363 h 157"/>
                <a:gd name="T50" fmla="*/ 107701 w 599"/>
                <a:gd name="T51" fmla="*/ 63736 h 157"/>
                <a:gd name="T52" fmla="*/ 157230 w 599"/>
                <a:gd name="T53" fmla="*/ 56756 h 157"/>
                <a:gd name="T54" fmla="*/ 200476 w 599"/>
                <a:gd name="T55" fmla="*/ 41937 h 157"/>
                <a:gd name="T56" fmla="*/ 200476 w 599"/>
                <a:gd name="T57" fmla="*/ 41630 h 157"/>
                <a:gd name="T58" fmla="*/ 157890 w 599"/>
                <a:gd name="T59" fmla="*/ 55936 h 157"/>
                <a:gd name="T60" fmla="*/ 157890 w 599"/>
                <a:gd name="T61" fmla="*/ 56437 h 157"/>
                <a:gd name="T62" fmla="*/ 200476 w 599"/>
                <a:gd name="T63" fmla="*/ 41937 h 157"/>
                <a:gd name="T64" fmla="*/ 232245 w 599"/>
                <a:gd name="T65" fmla="*/ 22258 h 157"/>
                <a:gd name="T66" fmla="*/ 232245 w 599"/>
                <a:gd name="T67" fmla="*/ 21454 h 157"/>
                <a:gd name="T68" fmla="*/ 201389 w 599"/>
                <a:gd name="T69" fmla="*/ 41131 h 157"/>
                <a:gd name="T70" fmla="*/ 200862 w 599"/>
                <a:gd name="T71" fmla="*/ 41937 h 157"/>
                <a:gd name="T72" fmla="*/ 232245 w 599"/>
                <a:gd name="T73" fmla="*/ 22258 h 157"/>
                <a:gd name="T74" fmla="*/ 246793 w 599"/>
                <a:gd name="T75" fmla="*/ 872 h 157"/>
                <a:gd name="T76" fmla="*/ 247072 w 599"/>
                <a:gd name="T77" fmla="*/ 0 h 157"/>
                <a:gd name="T78" fmla="*/ 232621 w 599"/>
                <a:gd name="T79" fmla="*/ 21454 h 157"/>
                <a:gd name="T80" fmla="*/ 232245 w 599"/>
                <a:gd name="T81" fmla="*/ 21733 h 157"/>
                <a:gd name="T82" fmla="*/ 246793 w 599"/>
                <a:gd name="T83" fmla="*/ 872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99" h="157">
                  <a:moveTo>
                    <a:pt x="2" y="81"/>
                  </a:moveTo>
                  <a:cubicBezTo>
                    <a:pt x="2" y="80"/>
                    <a:pt x="1" y="80"/>
                    <a:pt x="1" y="79"/>
                  </a:cubicBezTo>
                  <a:cubicBezTo>
                    <a:pt x="1" y="79"/>
                    <a:pt x="1" y="78"/>
                    <a:pt x="0" y="78"/>
                  </a:cubicBezTo>
                  <a:cubicBezTo>
                    <a:pt x="1" y="79"/>
                    <a:pt x="1" y="79"/>
                    <a:pt x="1" y="79"/>
                  </a:cubicBezTo>
                  <a:cubicBezTo>
                    <a:pt x="1" y="80"/>
                    <a:pt x="2" y="80"/>
                    <a:pt x="2" y="81"/>
                  </a:cubicBezTo>
                  <a:close/>
                  <a:moveTo>
                    <a:pt x="54" y="123"/>
                  </a:moveTo>
                  <a:cubicBezTo>
                    <a:pt x="54" y="123"/>
                    <a:pt x="54" y="122"/>
                    <a:pt x="54" y="122"/>
                  </a:cubicBezTo>
                  <a:cubicBezTo>
                    <a:pt x="30" y="110"/>
                    <a:pt x="12" y="96"/>
                    <a:pt x="2" y="80"/>
                  </a:cubicBezTo>
                  <a:cubicBezTo>
                    <a:pt x="2" y="80"/>
                    <a:pt x="2" y="81"/>
                    <a:pt x="2" y="81"/>
                  </a:cubicBezTo>
                  <a:cubicBezTo>
                    <a:pt x="13" y="97"/>
                    <a:pt x="31" y="112"/>
                    <a:pt x="54" y="123"/>
                  </a:cubicBezTo>
                  <a:close/>
                  <a:moveTo>
                    <a:pt x="143" y="149"/>
                  </a:moveTo>
                  <a:cubicBezTo>
                    <a:pt x="143" y="149"/>
                    <a:pt x="142" y="148"/>
                    <a:pt x="142" y="148"/>
                  </a:cubicBezTo>
                  <a:cubicBezTo>
                    <a:pt x="108" y="143"/>
                    <a:pt x="78" y="134"/>
                    <a:pt x="55" y="122"/>
                  </a:cubicBezTo>
                  <a:cubicBezTo>
                    <a:pt x="55" y="123"/>
                    <a:pt x="55" y="123"/>
                    <a:pt x="55" y="124"/>
                  </a:cubicBezTo>
                  <a:cubicBezTo>
                    <a:pt x="79" y="135"/>
                    <a:pt x="109" y="144"/>
                    <a:pt x="143" y="149"/>
                  </a:cubicBezTo>
                  <a:close/>
                  <a:moveTo>
                    <a:pt x="259" y="155"/>
                  </a:moveTo>
                  <a:cubicBezTo>
                    <a:pt x="259" y="154"/>
                    <a:pt x="259" y="154"/>
                    <a:pt x="259" y="154"/>
                  </a:cubicBezTo>
                  <a:cubicBezTo>
                    <a:pt x="258" y="154"/>
                    <a:pt x="258" y="154"/>
                    <a:pt x="257" y="154"/>
                  </a:cubicBezTo>
                  <a:cubicBezTo>
                    <a:pt x="216" y="156"/>
                    <a:pt x="178" y="154"/>
                    <a:pt x="144" y="148"/>
                  </a:cubicBezTo>
                  <a:cubicBezTo>
                    <a:pt x="144" y="149"/>
                    <a:pt x="144" y="149"/>
                    <a:pt x="144" y="149"/>
                  </a:cubicBezTo>
                  <a:cubicBezTo>
                    <a:pt x="178" y="155"/>
                    <a:pt x="216" y="157"/>
                    <a:pt x="258" y="155"/>
                  </a:cubicBezTo>
                  <a:cubicBezTo>
                    <a:pt x="258" y="155"/>
                    <a:pt x="259" y="155"/>
                    <a:pt x="259" y="155"/>
                  </a:cubicBezTo>
                  <a:close/>
                  <a:moveTo>
                    <a:pt x="381" y="138"/>
                  </a:moveTo>
                  <a:cubicBezTo>
                    <a:pt x="381" y="137"/>
                    <a:pt x="381" y="137"/>
                    <a:pt x="381" y="137"/>
                  </a:cubicBezTo>
                  <a:cubicBezTo>
                    <a:pt x="343" y="145"/>
                    <a:pt x="302" y="151"/>
                    <a:pt x="260" y="154"/>
                  </a:cubicBezTo>
                  <a:cubicBezTo>
                    <a:pt x="261" y="154"/>
                    <a:pt x="261" y="154"/>
                    <a:pt x="261" y="155"/>
                  </a:cubicBezTo>
                  <a:cubicBezTo>
                    <a:pt x="302" y="153"/>
                    <a:pt x="343" y="147"/>
                    <a:pt x="381" y="138"/>
                  </a:cubicBezTo>
                  <a:close/>
                  <a:moveTo>
                    <a:pt x="486" y="102"/>
                  </a:moveTo>
                  <a:cubicBezTo>
                    <a:pt x="486" y="102"/>
                    <a:pt x="486" y="101"/>
                    <a:pt x="486" y="101"/>
                  </a:cubicBezTo>
                  <a:cubicBezTo>
                    <a:pt x="456" y="115"/>
                    <a:pt x="421" y="127"/>
                    <a:pt x="383" y="136"/>
                  </a:cubicBezTo>
                  <a:cubicBezTo>
                    <a:pt x="383" y="137"/>
                    <a:pt x="383" y="137"/>
                    <a:pt x="383" y="137"/>
                  </a:cubicBezTo>
                  <a:cubicBezTo>
                    <a:pt x="421" y="128"/>
                    <a:pt x="456" y="116"/>
                    <a:pt x="486" y="102"/>
                  </a:cubicBezTo>
                  <a:close/>
                  <a:moveTo>
                    <a:pt x="563" y="54"/>
                  </a:moveTo>
                  <a:cubicBezTo>
                    <a:pt x="563" y="53"/>
                    <a:pt x="563" y="53"/>
                    <a:pt x="563" y="52"/>
                  </a:cubicBezTo>
                  <a:cubicBezTo>
                    <a:pt x="544" y="70"/>
                    <a:pt x="518" y="86"/>
                    <a:pt x="488" y="100"/>
                  </a:cubicBezTo>
                  <a:cubicBezTo>
                    <a:pt x="487" y="101"/>
                    <a:pt x="487" y="101"/>
                    <a:pt x="487" y="102"/>
                  </a:cubicBezTo>
                  <a:cubicBezTo>
                    <a:pt x="518" y="88"/>
                    <a:pt x="543" y="71"/>
                    <a:pt x="563" y="54"/>
                  </a:cubicBezTo>
                  <a:close/>
                  <a:moveTo>
                    <a:pt x="598" y="2"/>
                  </a:moveTo>
                  <a:cubicBezTo>
                    <a:pt x="599" y="0"/>
                    <a:pt x="599" y="0"/>
                    <a:pt x="599" y="0"/>
                  </a:cubicBezTo>
                  <a:cubicBezTo>
                    <a:pt x="594" y="18"/>
                    <a:pt x="582" y="35"/>
                    <a:pt x="564" y="52"/>
                  </a:cubicBezTo>
                  <a:cubicBezTo>
                    <a:pt x="564" y="52"/>
                    <a:pt x="564" y="53"/>
                    <a:pt x="563" y="53"/>
                  </a:cubicBezTo>
                  <a:cubicBezTo>
                    <a:pt x="581" y="37"/>
                    <a:pt x="593" y="19"/>
                    <a:pt x="598" y="2"/>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68"/>
            <p:cNvSpPr>
              <a:spLocks noEditPoints="1"/>
            </p:cNvSpPr>
            <p:nvPr/>
          </p:nvSpPr>
          <p:spPr bwMode="auto">
            <a:xfrm>
              <a:off x="4846542" y="3457282"/>
              <a:ext cx="1172084" cy="353075"/>
            </a:xfrm>
            <a:custGeom>
              <a:avLst/>
              <a:gdLst>
                <a:gd name="T0" fmla="*/ 268930 w 653"/>
                <a:gd name="T1" fmla="*/ 0 h 197"/>
                <a:gd name="T2" fmla="*/ 268216 w 653"/>
                <a:gd name="T3" fmla="*/ 11427 h 197"/>
                <a:gd name="T4" fmla="*/ 269455 w 653"/>
                <a:gd name="T5" fmla="*/ 869 h 197"/>
                <a:gd name="T6" fmla="*/ 4495 w 653"/>
                <a:gd name="T7" fmla="*/ 46913 h 197"/>
                <a:gd name="T8" fmla="*/ 4495 w 653"/>
                <a:gd name="T9" fmla="*/ 46528 h 197"/>
                <a:gd name="T10" fmla="*/ 0 w 653"/>
                <a:gd name="T11" fmla="*/ 35111 h 197"/>
                <a:gd name="T12" fmla="*/ 4495 w 653"/>
                <a:gd name="T13" fmla="*/ 46913 h 197"/>
                <a:gd name="T14" fmla="*/ 27629 w 653"/>
                <a:gd name="T15" fmla="*/ 65348 h 197"/>
                <a:gd name="T16" fmla="*/ 4495 w 653"/>
                <a:gd name="T17" fmla="*/ 46528 h 197"/>
                <a:gd name="T18" fmla="*/ 4495 w 653"/>
                <a:gd name="T19" fmla="*/ 47397 h 197"/>
                <a:gd name="T20" fmla="*/ 66955 w 653"/>
                <a:gd name="T21" fmla="*/ 77171 h 197"/>
                <a:gd name="T22" fmla="*/ 66569 w 653"/>
                <a:gd name="T23" fmla="*/ 76274 h 197"/>
                <a:gd name="T24" fmla="*/ 28154 w 653"/>
                <a:gd name="T25" fmla="*/ 65348 h 197"/>
                <a:gd name="T26" fmla="*/ 66955 w 653"/>
                <a:gd name="T27" fmla="*/ 77171 h 197"/>
                <a:gd name="T28" fmla="*/ 118086 w 653"/>
                <a:gd name="T29" fmla="*/ 78842 h 197"/>
                <a:gd name="T30" fmla="*/ 117427 w 653"/>
                <a:gd name="T31" fmla="*/ 78842 h 197"/>
                <a:gd name="T32" fmla="*/ 67257 w 653"/>
                <a:gd name="T33" fmla="*/ 76803 h 197"/>
                <a:gd name="T34" fmla="*/ 117807 w 653"/>
                <a:gd name="T35" fmla="*/ 79562 h 197"/>
                <a:gd name="T36" fmla="*/ 172285 w 653"/>
                <a:gd name="T37" fmla="*/ 71806 h 197"/>
                <a:gd name="T38" fmla="*/ 171966 w 653"/>
                <a:gd name="T39" fmla="*/ 71421 h 197"/>
                <a:gd name="T40" fmla="*/ 118999 w 653"/>
                <a:gd name="T41" fmla="*/ 78842 h 197"/>
                <a:gd name="T42" fmla="*/ 172285 w 653"/>
                <a:gd name="T43" fmla="*/ 71806 h 197"/>
                <a:gd name="T44" fmla="*/ 218602 w 653"/>
                <a:gd name="T45" fmla="*/ 55838 h 197"/>
                <a:gd name="T46" fmla="*/ 172630 w 653"/>
                <a:gd name="T47" fmla="*/ 71081 h 197"/>
                <a:gd name="T48" fmla="*/ 172630 w 653"/>
                <a:gd name="T49" fmla="*/ 71806 h 197"/>
                <a:gd name="T50" fmla="*/ 252528 w 653"/>
                <a:gd name="T51" fmla="*/ 35111 h 197"/>
                <a:gd name="T52" fmla="*/ 252528 w 653"/>
                <a:gd name="T53" fmla="*/ 34733 h 197"/>
                <a:gd name="T54" fmla="*/ 218971 w 653"/>
                <a:gd name="T55" fmla="*/ 55838 h 197"/>
                <a:gd name="T56" fmla="*/ 252528 w 653"/>
                <a:gd name="T57" fmla="*/ 35111 h 197"/>
                <a:gd name="T58" fmla="*/ 268216 w 653"/>
                <a:gd name="T59" fmla="*/ 11427 h 197"/>
                <a:gd name="T60" fmla="*/ 252831 w 653"/>
                <a:gd name="T61" fmla="*/ 34205 h 197"/>
                <a:gd name="T62" fmla="*/ 268216 w 653"/>
                <a:gd name="T63" fmla="*/ 12324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3" h="197">
                  <a:moveTo>
                    <a:pt x="651" y="1"/>
                  </a:moveTo>
                  <a:cubicBezTo>
                    <a:pt x="651" y="0"/>
                    <a:pt x="651" y="0"/>
                    <a:pt x="651" y="0"/>
                  </a:cubicBezTo>
                  <a:cubicBezTo>
                    <a:pt x="652" y="9"/>
                    <a:pt x="652" y="18"/>
                    <a:pt x="649" y="28"/>
                  </a:cubicBezTo>
                  <a:cubicBezTo>
                    <a:pt x="649" y="28"/>
                    <a:pt x="649" y="28"/>
                    <a:pt x="649" y="28"/>
                  </a:cubicBezTo>
                  <a:cubicBezTo>
                    <a:pt x="649" y="29"/>
                    <a:pt x="649" y="29"/>
                    <a:pt x="649" y="30"/>
                  </a:cubicBezTo>
                  <a:cubicBezTo>
                    <a:pt x="652" y="20"/>
                    <a:pt x="653" y="11"/>
                    <a:pt x="652" y="2"/>
                  </a:cubicBezTo>
                  <a:cubicBezTo>
                    <a:pt x="651" y="1"/>
                    <a:pt x="651" y="1"/>
                    <a:pt x="651" y="1"/>
                  </a:cubicBezTo>
                  <a:close/>
                  <a:moveTo>
                    <a:pt x="11" y="115"/>
                  </a:moveTo>
                  <a:cubicBezTo>
                    <a:pt x="11" y="115"/>
                    <a:pt x="11" y="115"/>
                    <a:pt x="11" y="114"/>
                  </a:cubicBezTo>
                  <a:cubicBezTo>
                    <a:pt x="11" y="114"/>
                    <a:pt x="11" y="114"/>
                    <a:pt x="11" y="114"/>
                  </a:cubicBezTo>
                  <a:cubicBezTo>
                    <a:pt x="5" y="105"/>
                    <a:pt x="2" y="95"/>
                    <a:pt x="0" y="85"/>
                  </a:cubicBezTo>
                  <a:cubicBezTo>
                    <a:pt x="0" y="86"/>
                    <a:pt x="0" y="86"/>
                    <a:pt x="0" y="86"/>
                  </a:cubicBezTo>
                  <a:cubicBezTo>
                    <a:pt x="1" y="87"/>
                    <a:pt x="1" y="87"/>
                    <a:pt x="1" y="87"/>
                  </a:cubicBezTo>
                  <a:cubicBezTo>
                    <a:pt x="2" y="97"/>
                    <a:pt x="5" y="106"/>
                    <a:pt x="11" y="115"/>
                  </a:cubicBezTo>
                  <a:close/>
                  <a:moveTo>
                    <a:pt x="67" y="161"/>
                  </a:moveTo>
                  <a:cubicBezTo>
                    <a:pt x="67" y="160"/>
                    <a:pt x="67" y="160"/>
                    <a:pt x="67" y="160"/>
                  </a:cubicBezTo>
                  <a:cubicBezTo>
                    <a:pt x="67" y="159"/>
                    <a:pt x="67" y="159"/>
                    <a:pt x="67" y="159"/>
                  </a:cubicBezTo>
                  <a:cubicBezTo>
                    <a:pt x="41" y="147"/>
                    <a:pt x="22" y="132"/>
                    <a:pt x="11" y="114"/>
                  </a:cubicBezTo>
                  <a:cubicBezTo>
                    <a:pt x="11" y="115"/>
                    <a:pt x="11" y="115"/>
                    <a:pt x="11" y="115"/>
                  </a:cubicBezTo>
                  <a:cubicBezTo>
                    <a:pt x="11" y="115"/>
                    <a:pt x="11" y="116"/>
                    <a:pt x="11" y="116"/>
                  </a:cubicBezTo>
                  <a:cubicBezTo>
                    <a:pt x="23" y="133"/>
                    <a:pt x="42" y="148"/>
                    <a:pt x="67" y="161"/>
                  </a:cubicBezTo>
                  <a:close/>
                  <a:moveTo>
                    <a:pt x="162" y="189"/>
                  </a:moveTo>
                  <a:cubicBezTo>
                    <a:pt x="162" y="188"/>
                    <a:pt x="162" y="188"/>
                    <a:pt x="162" y="188"/>
                  </a:cubicBezTo>
                  <a:cubicBezTo>
                    <a:pt x="161" y="187"/>
                    <a:pt x="161" y="187"/>
                    <a:pt x="161" y="187"/>
                  </a:cubicBezTo>
                  <a:cubicBezTo>
                    <a:pt x="125" y="181"/>
                    <a:pt x="93" y="172"/>
                    <a:pt x="68" y="160"/>
                  </a:cubicBezTo>
                  <a:cubicBezTo>
                    <a:pt x="68" y="160"/>
                    <a:pt x="68" y="160"/>
                    <a:pt x="68" y="160"/>
                  </a:cubicBezTo>
                  <a:cubicBezTo>
                    <a:pt x="68" y="160"/>
                    <a:pt x="68" y="161"/>
                    <a:pt x="68" y="161"/>
                  </a:cubicBezTo>
                  <a:cubicBezTo>
                    <a:pt x="93" y="173"/>
                    <a:pt x="125" y="183"/>
                    <a:pt x="162" y="189"/>
                  </a:cubicBezTo>
                  <a:close/>
                  <a:moveTo>
                    <a:pt x="286" y="195"/>
                  </a:moveTo>
                  <a:cubicBezTo>
                    <a:pt x="286" y="194"/>
                    <a:pt x="286" y="194"/>
                    <a:pt x="286" y="193"/>
                  </a:cubicBezTo>
                  <a:cubicBezTo>
                    <a:pt x="286" y="193"/>
                    <a:pt x="286" y="193"/>
                    <a:pt x="286" y="193"/>
                  </a:cubicBezTo>
                  <a:cubicBezTo>
                    <a:pt x="285" y="193"/>
                    <a:pt x="285" y="193"/>
                    <a:pt x="284" y="193"/>
                  </a:cubicBezTo>
                  <a:cubicBezTo>
                    <a:pt x="240" y="195"/>
                    <a:pt x="199" y="193"/>
                    <a:pt x="163" y="187"/>
                  </a:cubicBezTo>
                  <a:cubicBezTo>
                    <a:pt x="163" y="187"/>
                    <a:pt x="163" y="188"/>
                    <a:pt x="163" y="188"/>
                  </a:cubicBezTo>
                  <a:cubicBezTo>
                    <a:pt x="163" y="188"/>
                    <a:pt x="163" y="189"/>
                    <a:pt x="163" y="189"/>
                  </a:cubicBezTo>
                  <a:cubicBezTo>
                    <a:pt x="199" y="195"/>
                    <a:pt x="240" y="197"/>
                    <a:pt x="285" y="195"/>
                  </a:cubicBezTo>
                  <a:cubicBezTo>
                    <a:pt x="285" y="195"/>
                    <a:pt x="286" y="195"/>
                    <a:pt x="286" y="195"/>
                  </a:cubicBezTo>
                  <a:close/>
                  <a:moveTo>
                    <a:pt x="417" y="176"/>
                  </a:moveTo>
                  <a:cubicBezTo>
                    <a:pt x="417" y="176"/>
                    <a:pt x="417" y="176"/>
                    <a:pt x="416" y="175"/>
                  </a:cubicBezTo>
                  <a:cubicBezTo>
                    <a:pt x="416" y="175"/>
                    <a:pt x="416" y="175"/>
                    <a:pt x="416" y="175"/>
                  </a:cubicBezTo>
                  <a:cubicBezTo>
                    <a:pt x="376" y="184"/>
                    <a:pt x="332" y="191"/>
                    <a:pt x="288" y="193"/>
                  </a:cubicBezTo>
                  <a:cubicBezTo>
                    <a:pt x="288" y="193"/>
                    <a:pt x="288" y="193"/>
                    <a:pt x="288" y="193"/>
                  </a:cubicBezTo>
                  <a:cubicBezTo>
                    <a:pt x="288" y="194"/>
                    <a:pt x="288" y="194"/>
                    <a:pt x="288" y="195"/>
                  </a:cubicBezTo>
                  <a:cubicBezTo>
                    <a:pt x="332" y="192"/>
                    <a:pt x="376" y="186"/>
                    <a:pt x="417" y="176"/>
                  </a:cubicBezTo>
                  <a:close/>
                  <a:moveTo>
                    <a:pt x="529" y="138"/>
                  </a:moveTo>
                  <a:cubicBezTo>
                    <a:pt x="529" y="138"/>
                    <a:pt x="529" y="138"/>
                    <a:pt x="529" y="137"/>
                  </a:cubicBezTo>
                  <a:cubicBezTo>
                    <a:pt x="529" y="137"/>
                    <a:pt x="529" y="137"/>
                    <a:pt x="529" y="137"/>
                  </a:cubicBezTo>
                  <a:cubicBezTo>
                    <a:pt x="496" y="152"/>
                    <a:pt x="459" y="165"/>
                    <a:pt x="418" y="174"/>
                  </a:cubicBezTo>
                  <a:cubicBezTo>
                    <a:pt x="418" y="174"/>
                    <a:pt x="418" y="175"/>
                    <a:pt x="418" y="175"/>
                  </a:cubicBezTo>
                  <a:cubicBezTo>
                    <a:pt x="418" y="175"/>
                    <a:pt x="418" y="176"/>
                    <a:pt x="418" y="176"/>
                  </a:cubicBezTo>
                  <a:cubicBezTo>
                    <a:pt x="459" y="166"/>
                    <a:pt x="496" y="154"/>
                    <a:pt x="529" y="138"/>
                  </a:cubicBezTo>
                  <a:close/>
                  <a:moveTo>
                    <a:pt x="611" y="86"/>
                  </a:moveTo>
                  <a:cubicBezTo>
                    <a:pt x="611" y="86"/>
                    <a:pt x="611" y="86"/>
                    <a:pt x="611" y="85"/>
                  </a:cubicBezTo>
                  <a:cubicBezTo>
                    <a:pt x="611" y="85"/>
                    <a:pt x="611" y="85"/>
                    <a:pt x="611" y="85"/>
                  </a:cubicBezTo>
                  <a:cubicBezTo>
                    <a:pt x="590" y="104"/>
                    <a:pt x="563" y="121"/>
                    <a:pt x="530" y="136"/>
                  </a:cubicBezTo>
                  <a:cubicBezTo>
                    <a:pt x="530" y="136"/>
                    <a:pt x="530" y="137"/>
                    <a:pt x="530" y="137"/>
                  </a:cubicBezTo>
                  <a:cubicBezTo>
                    <a:pt x="530" y="137"/>
                    <a:pt x="530" y="137"/>
                    <a:pt x="530" y="138"/>
                  </a:cubicBezTo>
                  <a:cubicBezTo>
                    <a:pt x="563" y="123"/>
                    <a:pt x="590" y="105"/>
                    <a:pt x="611" y="86"/>
                  </a:cubicBezTo>
                  <a:close/>
                  <a:moveTo>
                    <a:pt x="649" y="28"/>
                  </a:moveTo>
                  <a:cubicBezTo>
                    <a:pt x="649" y="28"/>
                    <a:pt x="649" y="28"/>
                    <a:pt x="649" y="28"/>
                  </a:cubicBezTo>
                  <a:cubicBezTo>
                    <a:pt x="644" y="47"/>
                    <a:pt x="631" y="66"/>
                    <a:pt x="612" y="84"/>
                  </a:cubicBezTo>
                  <a:cubicBezTo>
                    <a:pt x="612" y="84"/>
                    <a:pt x="612" y="84"/>
                    <a:pt x="612" y="84"/>
                  </a:cubicBezTo>
                  <a:cubicBezTo>
                    <a:pt x="612" y="85"/>
                    <a:pt x="612" y="85"/>
                    <a:pt x="612" y="86"/>
                  </a:cubicBezTo>
                  <a:cubicBezTo>
                    <a:pt x="631" y="68"/>
                    <a:pt x="644" y="49"/>
                    <a:pt x="649" y="30"/>
                  </a:cubicBezTo>
                  <a:cubicBezTo>
                    <a:pt x="649" y="29"/>
                    <a:pt x="649" y="29"/>
                    <a:pt x="649" y="28"/>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69"/>
            <p:cNvSpPr>
              <a:spLocks noEditPoints="1"/>
            </p:cNvSpPr>
            <p:nvPr/>
          </p:nvSpPr>
          <p:spPr bwMode="auto">
            <a:xfrm>
              <a:off x="4854133" y="3233288"/>
              <a:ext cx="1105281" cy="374335"/>
            </a:xfrm>
            <a:custGeom>
              <a:avLst/>
              <a:gdLst>
                <a:gd name="T0" fmla="*/ 250226 w 616"/>
                <a:gd name="T1" fmla="*/ 2047 h 209"/>
                <a:gd name="T2" fmla="*/ 249723 w 616"/>
                <a:gd name="T3" fmla="*/ 1547 h 209"/>
                <a:gd name="T4" fmla="*/ 251779 w 616"/>
                <a:gd name="T5" fmla="*/ 20687 h 209"/>
                <a:gd name="T6" fmla="*/ 251779 w 616"/>
                <a:gd name="T7" fmla="*/ 21171 h 209"/>
                <a:gd name="T8" fmla="*/ 250226 w 616"/>
                <a:gd name="T9" fmla="*/ 2047 h 209"/>
                <a:gd name="T10" fmla="*/ 249354 w 616"/>
                <a:gd name="T11" fmla="*/ 868 h 209"/>
                <a:gd name="T12" fmla="*/ 248981 w 616"/>
                <a:gd name="T13" fmla="*/ 0 h 209"/>
                <a:gd name="T14" fmla="*/ 249723 w 616"/>
                <a:gd name="T15" fmla="*/ 1236 h 209"/>
                <a:gd name="T16" fmla="*/ 249723 w 616"/>
                <a:gd name="T17" fmla="*/ 2047 h 209"/>
                <a:gd name="T18" fmla="*/ 249354 w 616"/>
                <a:gd name="T19" fmla="*/ 868 h 209"/>
                <a:gd name="T20" fmla="*/ 5403 w 616"/>
                <a:gd name="T21" fmla="*/ 53588 h 209"/>
                <a:gd name="T22" fmla="*/ 5744 w 616"/>
                <a:gd name="T23" fmla="*/ 53249 h 209"/>
                <a:gd name="T24" fmla="*/ 2430 w 616"/>
                <a:gd name="T25" fmla="*/ 32078 h 209"/>
                <a:gd name="T26" fmla="*/ 2430 w 616"/>
                <a:gd name="T27" fmla="*/ 31698 h 209"/>
                <a:gd name="T28" fmla="*/ 2430 w 616"/>
                <a:gd name="T29" fmla="*/ 32578 h 209"/>
                <a:gd name="T30" fmla="*/ 2430 w 616"/>
                <a:gd name="T31" fmla="*/ 32578 h 209"/>
                <a:gd name="T32" fmla="*/ 5403 w 616"/>
                <a:gd name="T33" fmla="*/ 53588 h 209"/>
                <a:gd name="T34" fmla="*/ 27213 w 616"/>
                <a:gd name="T35" fmla="*/ 71150 h 209"/>
                <a:gd name="T36" fmla="*/ 27213 w 616"/>
                <a:gd name="T37" fmla="*/ 70249 h 209"/>
                <a:gd name="T38" fmla="*/ 5744 w 616"/>
                <a:gd name="T39" fmla="*/ 53249 h 209"/>
                <a:gd name="T40" fmla="*/ 5744 w 616"/>
                <a:gd name="T41" fmla="*/ 54117 h 209"/>
                <a:gd name="T42" fmla="*/ 27213 w 616"/>
                <a:gd name="T43" fmla="*/ 71150 h 209"/>
                <a:gd name="T44" fmla="*/ 63835 w 616"/>
                <a:gd name="T45" fmla="*/ 81637 h 209"/>
                <a:gd name="T46" fmla="*/ 63835 w 616"/>
                <a:gd name="T47" fmla="*/ 80769 h 209"/>
                <a:gd name="T48" fmla="*/ 27532 w 616"/>
                <a:gd name="T49" fmla="*/ 70626 h 209"/>
                <a:gd name="T50" fmla="*/ 27532 w 616"/>
                <a:gd name="T51" fmla="*/ 71150 h 209"/>
                <a:gd name="T52" fmla="*/ 63835 w 616"/>
                <a:gd name="T53" fmla="*/ 81637 h 209"/>
                <a:gd name="T54" fmla="*/ 111769 w 616"/>
                <a:gd name="T55" fmla="*/ 84053 h 209"/>
                <a:gd name="T56" fmla="*/ 111769 w 616"/>
                <a:gd name="T57" fmla="*/ 83414 h 209"/>
                <a:gd name="T58" fmla="*/ 111237 w 616"/>
                <a:gd name="T59" fmla="*/ 83414 h 209"/>
                <a:gd name="T60" fmla="*/ 64322 w 616"/>
                <a:gd name="T61" fmla="*/ 81270 h 209"/>
                <a:gd name="T62" fmla="*/ 64322 w 616"/>
                <a:gd name="T63" fmla="*/ 81637 h 209"/>
                <a:gd name="T64" fmla="*/ 111237 w 616"/>
                <a:gd name="T65" fmla="*/ 84053 h 209"/>
                <a:gd name="T66" fmla="*/ 111769 w 616"/>
                <a:gd name="T67" fmla="*/ 84053 h 209"/>
                <a:gd name="T68" fmla="*/ 162368 w 616"/>
                <a:gd name="T69" fmla="*/ 77186 h 209"/>
                <a:gd name="T70" fmla="*/ 162027 w 616"/>
                <a:gd name="T71" fmla="*/ 76323 h 209"/>
                <a:gd name="T72" fmla="*/ 112523 w 616"/>
                <a:gd name="T73" fmla="*/ 83414 h 209"/>
                <a:gd name="T74" fmla="*/ 112523 w 616"/>
                <a:gd name="T75" fmla="*/ 84053 h 209"/>
                <a:gd name="T76" fmla="*/ 162368 w 616"/>
                <a:gd name="T77" fmla="*/ 77186 h 209"/>
                <a:gd name="T78" fmla="*/ 205587 w 616"/>
                <a:gd name="T79" fmla="*/ 62514 h 209"/>
                <a:gd name="T80" fmla="*/ 205246 w 616"/>
                <a:gd name="T81" fmla="*/ 61856 h 209"/>
                <a:gd name="T82" fmla="*/ 162899 w 616"/>
                <a:gd name="T83" fmla="*/ 76323 h 209"/>
                <a:gd name="T84" fmla="*/ 162899 w 616"/>
                <a:gd name="T85" fmla="*/ 76847 h 209"/>
                <a:gd name="T86" fmla="*/ 205587 w 616"/>
                <a:gd name="T87" fmla="*/ 62514 h 209"/>
                <a:gd name="T88" fmla="*/ 237337 w 616"/>
                <a:gd name="T89" fmla="*/ 42721 h 209"/>
                <a:gd name="T90" fmla="*/ 236964 w 616"/>
                <a:gd name="T91" fmla="*/ 42200 h 209"/>
                <a:gd name="T92" fmla="*/ 205587 w 616"/>
                <a:gd name="T93" fmla="*/ 61856 h 209"/>
                <a:gd name="T94" fmla="*/ 206119 w 616"/>
                <a:gd name="T95" fmla="*/ 62514 h 209"/>
                <a:gd name="T96" fmla="*/ 237337 w 616"/>
                <a:gd name="T97" fmla="*/ 42721 h 209"/>
                <a:gd name="T98" fmla="*/ 251779 w 616"/>
                <a:gd name="T99" fmla="*/ 21171 h 209"/>
                <a:gd name="T100" fmla="*/ 251779 w 616"/>
                <a:gd name="T101" fmla="*/ 20687 h 209"/>
                <a:gd name="T102" fmla="*/ 237337 w 616"/>
                <a:gd name="T103" fmla="*/ 41853 h 209"/>
                <a:gd name="T104" fmla="*/ 237337 w 616"/>
                <a:gd name="T105" fmla="*/ 42721 h 209"/>
                <a:gd name="T106" fmla="*/ 251779 w 616"/>
                <a:gd name="T107" fmla="*/ 21171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209">
                  <a:moveTo>
                    <a:pt x="607" y="5"/>
                  </a:moveTo>
                  <a:cubicBezTo>
                    <a:pt x="607" y="5"/>
                    <a:pt x="606" y="4"/>
                    <a:pt x="606" y="4"/>
                  </a:cubicBezTo>
                  <a:cubicBezTo>
                    <a:pt x="613" y="18"/>
                    <a:pt x="615" y="34"/>
                    <a:pt x="611" y="51"/>
                  </a:cubicBezTo>
                  <a:cubicBezTo>
                    <a:pt x="611" y="51"/>
                    <a:pt x="611" y="52"/>
                    <a:pt x="611" y="52"/>
                  </a:cubicBezTo>
                  <a:cubicBezTo>
                    <a:pt x="616" y="35"/>
                    <a:pt x="614" y="20"/>
                    <a:pt x="607" y="5"/>
                  </a:cubicBezTo>
                  <a:close/>
                  <a:moveTo>
                    <a:pt x="605" y="2"/>
                  </a:moveTo>
                  <a:cubicBezTo>
                    <a:pt x="604" y="0"/>
                    <a:pt x="604" y="0"/>
                    <a:pt x="604" y="0"/>
                  </a:cubicBezTo>
                  <a:cubicBezTo>
                    <a:pt x="604" y="1"/>
                    <a:pt x="605" y="2"/>
                    <a:pt x="606" y="3"/>
                  </a:cubicBezTo>
                  <a:cubicBezTo>
                    <a:pt x="606" y="4"/>
                    <a:pt x="606" y="4"/>
                    <a:pt x="606" y="5"/>
                  </a:cubicBezTo>
                  <a:cubicBezTo>
                    <a:pt x="606" y="4"/>
                    <a:pt x="605" y="3"/>
                    <a:pt x="605" y="2"/>
                  </a:cubicBezTo>
                  <a:close/>
                  <a:moveTo>
                    <a:pt x="13" y="132"/>
                  </a:moveTo>
                  <a:cubicBezTo>
                    <a:pt x="14" y="132"/>
                    <a:pt x="14" y="131"/>
                    <a:pt x="14" y="131"/>
                  </a:cubicBezTo>
                  <a:cubicBezTo>
                    <a:pt x="4" y="115"/>
                    <a:pt x="1" y="98"/>
                    <a:pt x="6" y="79"/>
                  </a:cubicBezTo>
                  <a:cubicBezTo>
                    <a:pt x="6" y="79"/>
                    <a:pt x="6" y="78"/>
                    <a:pt x="6" y="78"/>
                  </a:cubicBezTo>
                  <a:cubicBezTo>
                    <a:pt x="6" y="80"/>
                    <a:pt x="6" y="80"/>
                    <a:pt x="6" y="80"/>
                  </a:cubicBezTo>
                  <a:cubicBezTo>
                    <a:pt x="6" y="80"/>
                    <a:pt x="6" y="80"/>
                    <a:pt x="6" y="80"/>
                  </a:cubicBezTo>
                  <a:cubicBezTo>
                    <a:pt x="0" y="99"/>
                    <a:pt x="4" y="117"/>
                    <a:pt x="13" y="132"/>
                  </a:cubicBezTo>
                  <a:close/>
                  <a:moveTo>
                    <a:pt x="66" y="175"/>
                  </a:moveTo>
                  <a:cubicBezTo>
                    <a:pt x="66" y="174"/>
                    <a:pt x="66" y="174"/>
                    <a:pt x="66" y="173"/>
                  </a:cubicBezTo>
                  <a:cubicBezTo>
                    <a:pt x="42" y="162"/>
                    <a:pt x="25" y="148"/>
                    <a:pt x="14" y="131"/>
                  </a:cubicBezTo>
                  <a:cubicBezTo>
                    <a:pt x="14" y="132"/>
                    <a:pt x="14" y="133"/>
                    <a:pt x="14" y="133"/>
                  </a:cubicBezTo>
                  <a:cubicBezTo>
                    <a:pt x="24" y="149"/>
                    <a:pt x="42" y="163"/>
                    <a:pt x="66" y="175"/>
                  </a:cubicBezTo>
                  <a:close/>
                  <a:moveTo>
                    <a:pt x="155" y="201"/>
                  </a:moveTo>
                  <a:cubicBezTo>
                    <a:pt x="155" y="201"/>
                    <a:pt x="155" y="200"/>
                    <a:pt x="155" y="199"/>
                  </a:cubicBezTo>
                  <a:cubicBezTo>
                    <a:pt x="121" y="194"/>
                    <a:pt x="91" y="185"/>
                    <a:pt x="67" y="174"/>
                  </a:cubicBezTo>
                  <a:cubicBezTo>
                    <a:pt x="67" y="174"/>
                    <a:pt x="67" y="175"/>
                    <a:pt x="67" y="175"/>
                  </a:cubicBezTo>
                  <a:cubicBezTo>
                    <a:pt x="91" y="187"/>
                    <a:pt x="120" y="196"/>
                    <a:pt x="155" y="201"/>
                  </a:cubicBezTo>
                  <a:close/>
                  <a:moveTo>
                    <a:pt x="271" y="207"/>
                  </a:moveTo>
                  <a:cubicBezTo>
                    <a:pt x="271" y="206"/>
                    <a:pt x="271" y="206"/>
                    <a:pt x="271" y="205"/>
                  </a:cubicBezTo>
                  <a:cubicBezTo>
                    <a:pt x="271" y="205"/>
                    <a:pt x="270" y="205"/>
                    <a:pt x="270" y="205"/>
                  </a:cubicBezTo>
                  <a:cubicBezTo>
                    <a:pt x="228" y="207"/>
                    <a:pt x="190" y="205"/>
                    <a:pt x="156" y="200"/>
                  </a:cubicBezTo>
                  <a:cubicBezTo>
                    <a:pt x="156" y="200"/>
                    <a:pt x="156" y="201"/>
                    <a:pt x="156" y="201"/>
                  </a:cubicBezTo>
                  <a:cubicBezTo>
                    <a:pt x="190" y="207"/>
                    <a:pt x="228" y="209"/>
                    <a:pt x="270" y="207"/>
                  </a:cubicBezTo>
                  <a:cubicBezTo>
                    <a:pt x="270" y="207"/>
                    <a:pt x="271" y="207"/>
                    <a:pt x="271" y="207"/>
                  </a:cubicBezTo>
                  <a:close/>
                  <a:moveTo>
                    <a:pt x="394" y="190"/>
                  </a:moveTo>
                  <a:cubicBezTo>
                    <a:pt x="393" y="189"/>
                    <a:pt x="393" y="188"/>
                    <a:pt x="393" y="188"/>
                  </a:cubicBezTo>
                  <a:cubicBezTo>
                    <a:pt x="355" y="197"/>
                    <a:pt x="314" y="203"/>
                    <a:pt x="273" y="205"/>
                  </a:cubicBezTo>
                  <a:cubicBezTo>
                    <a:pt x="273" y="205"/>
                    <a:pt x="273" y="206"/>
                    <a:pt x="273" y="207"/>
                  </a:cubicBezTo>
                  <a:cubicBezTo>
                    <a:pt x="315" y="205"/>
                    <a:pt x="355" y="199"/>
                    <a:pt x="394" y="190"/>
                  </a:cubicBezTo>
                  <a:close/>
                  <a:moveTo>
                    <a:pt x="499" y="154"/>
                  </a:moveTo>
                  <a:cubicBezTo>
                    <a:pt x="499" y="154"/>
                    <a:pt x="498" y="153"/>
                    <a:pt x="498" y="152"/>
                  </a:cubicBezTo>
                  <a:cubicBezTo>
                    <a:pt x="468" y="167"/>
                    <a:pt x="433" y="179"/>
                    <a:pt x="395" y="188"/>
                  </a:cubicBezTo>
                  <a:cubicBezTo>
                    <a:pt x="395" y="188"/>
                    <a:pt x="395" y="189"/>
                    <a:pt x="395" y="189"/>
                  </a:cubicBezTo>
                  <a:cubicBezTo>
                    <a:pt x="433" y="180"/>
                    <a:pt x="468" y="168"/>
                    <a:pt x="499" y="154"/>
                  </a:cubicBezTo>
                  <a:close/>
                  <a:moveTo>
                    <a:pt x="576" y="105"/>
                  </a:moveTo>
                  <a:cubicBezTo>
                    <a:pt x="575" y="105"/>
                    <a:pt x="575" y="104"/>
                    <a:pt x="575" y="104"/>
                  </a:cubicBezTo>
                  <a:cubicBezTo>
                    <a:pt x="556" y="121"/>
                    <a:pt x="530" y="138"/>
                    <a:pt x="499" y="152"/>
                  </a:cubicBezTo>
                  <a:cubicBezTo>
                    <a:pt x="500" y="152"/>
                    <a:pt x="500" y="153"/>
                    <a:pt x="500" y="154"/>
                  </a:cubicBezTo>
                  <a:cubicBezTo>
                    <a:pt x="530" y="139"/>
                    <a:pt x="556" y="123"/>
                    <a:pt x="576" y="105"/>
                  </a:cubicBezTo>
                  <a:close/>
                  <a:moveTo>
                    <a:pt x="611" y="52"/>
                  </a:moveTo>
                  <a:cubicBezTo>
                    <a:pt x="611" y="52"/>
                    <a:pt x="611" y="51"/>
                    <a:pt x="611" y="51"/>
                  </a:cubicBezTo>
                  <a:cubicBezTo>
                    <a:pt x="606" y="69"/>
                    <a:pt x="594" y="87"/>
                    <a:pt x="576" y="103"/>
                  </a:cubicBezTo>
                  <a:cubicBezTo>
                    <a:pt x="576" y="104"/>
                    <a:pt x="576" y="104"/>
                    <a:pt x="576" y="105"/>
                  </a:cubicBezTo>
                  <a:cubicBezTo>
                    <a:pt x="594" y="88"/>
                    <a:pt x="607" y="70"/>
                    <a:pt x="611" y="52"/>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70"/>
            <p:cNvSpPr>
              <a:spLocks noEditPoints="1"/>
            </p:cNvSpPr>
            <p:nvPr/>
          </p:nvSpPr>
          <p:spPr bwMode="auto">
            <a:xfrm>
              <a:off x="4938396" y="3057130"/>
              <a:ext cx="897282" cy="346241"/>
            </a:xfrm>
            <a:custGeom>
              <a:avLst/>
              <a:gdLst>
                <a:gd name="T0" fmla="*/ 202973 w 500"/>
                <a:gd name="T1" fmla="*/ 11119 h 193"/>
                <a:gd name="T2" fmla="*/ 202661 w 500"/>
                <a:gd name="T3" fmla="*/ 11119 h 193"/>
                <a:gd name="T4" fmla="*/ 204221 w 500"/>
                <a:gd name="T5" fmla="*/ 26271 h 193"/>
                <a:gd name="T6" fmla="*/ 204722 w 500"/>
                <a:gd name="T7" fmla="*/ 26800 h 193"/>
                <a:gd name="T8" fmla="*/ 202973 w 500"/>
                <a:gd name="T9" fmla="*/ 11119 h 193"/>
                <a:gd name="T10" fmla="*/ 193066 w 500"/>
                <a:gd name="T11" fmla="*/ 369 h 193"/>
                <a:gd name="T12" fmla="*/ 192328 w 500"/>
                <a:gd name="T13" fmla="*/ 0 h 193"/>
                <a:gd name="T14" fmla="*/ 202661 w 500"/>
                <a:gd name="T15" fmla="*/ 10590 h 193"/>
                <a:gd name="T16" fmla="*/ 202973 w 500"/>
                <a:gd name="T17" fmla="*/ 11119 h 193"/>
                <a:gd name="T18" fmla="*/ 193066 w 500"/>
                <a:gd name="T19" fmla="*/ 369 h 193"/>
                <a:gd name="T20" fmla="*/ 2061 w 500"/>
                <a:gd name="T21" fmla="*/ 35336 h 193"/>
                <a:gd name="T22" fmla="*/ 2430 w 500"/>
                <a:gd name="T23" fmla="*/ 34968 h 193"/>
                <a:gd name="T24" fmla="*/ 9087 w 500"/>
                <a:gd name="T25" fmla="*/ 23490 h 193"/>
                <a:gd name="T26" fmla="*/ 8718 w 500"/>
                <a:gd name="T27" fmla="*/ 23870 h 193"/>
                <a:gd name="T28" fmla="*/ 2061 w 500"/>
                <a:gd name="T29" fmla="*/ 35336 h 193"/>
                <a:gd name="T30" fmla="*/ 4494 w 500"/>
                <a:gd name="T31" fmla="*/ 53881 h 193"/>
                <a:gd name="T32" fmla="*/ 4872 w 500"/>
                <a:gd name="T33" fmla="*/ 53099 h 193"/>
                <a:gd name="T34" fmla="*/ 2061 w 500"/>
                <a:gd name="T35" fmla="*/ 35861 h 193"/>
                <a:gd name="T36" fmla="*/ 2430 w 500"/>
                <a:gd name="T37" fmla="*/ 35336 h 193"/>
                <a:gd name="T38" fmla="*/ 2061 w 500"/>
                <a:gd name="T39" fmla="*/ 35861 h 193"/>
                <a:gd name="T40" fmla="*/ 1560 w 500"/>
                <a:gd name="T41" fmla="*/ 36152 h 193"/>
                <a:gd name="T42" fmla="*/ 4494 w 500"/>
                <a:gd name="T43" fmla="*/ 53881 h 193"/>
                <a:gd name="T44" fmla="*/ 21862 w 500"/>
                <a:gd name="T45" fmla="*/ 67809 h 193"/>
                <a:gd name="T46" fmla="*/ 22366 w 500"/>
                <a:gd name="T47" fmla="*/ 67306 h 193"/>
                <a:gd name="T48" fmla="*/ 4872 w 500"/>
                <a:gd name="T49" fmla="*/ 53378 h 193"/>
                <a:gd name="T50" fmla="*/ 4494 w 500"/>
                <a:gd name="T51" fmla="*/ 53881 h 193"/>
                <a:gd name="T52" fmla="*/ 21862 w 500"/>
                <a:gd name="T53" fmla="*/ 67809 h 193"/>
                <a:gd name="T54" fmla="*/ 51682 w 500"/>
                <a:gd name="T55" fmla="*/ 76355 h 193"/>
                <a:gd name="T56" fmla="*/ 51973 w 500"/>
                <a:gd name="T57" fmla="*/ 75970 h 193"/>
                <a:gd name="T58" fmla="*/ 22673 w 500"/>
                <a:gd name="T59" fmla="*/ 67306 h 193"/>
                <a:gd name="T60" fmla="*/ 22366 w 500"/>
                <a:gd name="T61" fmla="*/ 68187 h 193"/>
                <a:gd name="T62" fmla="*/ 51682 w 500"/>
                <a:gd name="T63" fmla="*/ 76355 h 193"/>
                <a:gd name="T64" fmla="*/ 90723 w 500"/>
                <a:gd name="T65" fmla="*/ 78505 h 193"/>
                <a:gd name="T66" fmla="*/ 90723 w 500"/>
                <a:gd name="T67" fmla="*/ 77752 h 193"/>
                <a:gd name="T68" fmla="*/ 90444 w 500"/>
                <a:gd name="T69" fmla="*/ 77752 h 193"/>
                <a:gd name="T70" fmla="*/ 52341 w 500"/>
                <a:gd name="T71" fmla="*/ 75970 h 193"/>
                <a:gd name="T72" fmla="*/ 51973 w 500"/>
                <a:gd name="T73" fmla="*/ 76880 h 193"/>
                <a:gd name="T74" fmla="*/ 90444 w 500"/>
                <a:gd name="T75" fmla="*/ 78505 h 193"/>
                <a:gd name="T76" fmla="*/ 90723 w 500"/>
                <a:gd name="T77" fmla="*/ 78505 h 193"/>
                <a:gd name="T78" fmla="*/ 131580 w 500"/>
                <a:gd name="T79" fmla="*/ 72738 h 193"/>
                <a:gd name="T80" fmla="*/ 131580 w 500"/>
                <a:gd name="T81" fmla="*/ 71857 h 193"/>
                <a:gd name="T82" fmla="*/ 91104 w 500"/>
                <a:gd name="T83" fmla="*/ 77752 h 193"/>
                <a:gd name="T84" fmla="*/ 91104 w 500"/>
                <a:gd name="T85" fmla="*/ 78505 h 193"/>
                <a:gd name="T86" fmla="*/ 131580 w 500"/>
                <a:gd name="T87" fmla="*/ 72738 h 193"/>
                <a:gd name="T88" fmla="*/ 166991 w 500"/>
                <a:gd name="T89" fmla="*/ 60898 h 193"/>
                <a:gd name="T90" fmla="*/ 166709 w 500"/>
                <a:gd name="T91" fmla="*/ 60367 h 193"/>
                <a:gd name="T92" fmla="*/ 131928 w 500"/>
                <a:gd name="T93" fmla="*/ 71857 h 193"/>
                <a:gd name="T94" fmla="*/ 131928 w 500"/>
                <a:gd name="T95" fmla="*/ 72738 h 193"/>
                <a:gd name="T96" fmla="*/ 166991 w 500"/>
                <a:gd name="T97" fmla="*/ 60898 h 193"/>
                <a:gd name="T98" fmla="*/ 192697 w 500"/>
                <a:gd name="T99" fmla="*/ 44910 h 193"/>
                <a:gd name="T100" fmla="*/ 192328 w 500"/>
                <a:gd name="T101" fmla="*/ 44029 h 193"/>
                <a:gd name="T102" fmla="*/ 166991 w 500"/>
                <a:gd name="T103" fmla="*/ 60027 h 193"/>
                <a:gd name="T104" fmla="*/ 167520 w 500"/>
                <a:gd name="T105" fmla="*/ 60898 h 193"/>
                <a:gd name="T106" fmla="*/ 192697 w 500"/>
                <a:gd name="T107" fmla="*/ 44910 h 193"/>
                <a:gd name="T108" fmla="*/ 204722 w 500"/>
                <a:gd name="T109" fmla="*/ 26800 h 193"/>
                <a:gd name="T110" fmla="*/ 204221 w 500"/>
                <a:gd name="T111" fmla="*/ 26271 h 193"/>
                <a:gd name="T112" fmla="*/ 192328 w 500"/>
                <a:gd name="T113" fmla="*/ 44029 h 193"/>
                <a:gd name="T114" fmla="*/ 193066 w 500"/>
                <a:gd name="T115" fmla="*/ 44317 h 193"/>
                <a:gd name="T116" fmla="*/ 204722 w 500"/>
                <a:gd name="T117" fmla="*/ 26800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193">
                  <a:moveTo>
                    <a:pt x="492" y="27"/>
                  </a:moveTo>
                  <a:cubicBezTo>
                    <a:pt x="492" y="27"/>
                    <a:pt x="491" y="27"/>
                    <a:pt x="491" y="27"/>
                  </a:cubicBezTo>
                  <a:cubicBezTo>
                    <a:pt x="497" y="38"/>
                    <a:pt x="499" y="51"/>
                    <a:pt x="495" y="64"/>
                  </a:cubicBezTo>
                  <a:cubicBezTo>
                    <a:pt x="495" y="65"/>
                    <a:pt x="496" y="65"/>
                    <a:pt x="496" y="65"/>
                  </a:cubicBezTo>
                  <a:cubicBezTo>
                    <a:pt x="500" y="52"/>
                    <a:pt x="498" y="39"/>
                    <a:pt x="492" y="27"/>
                  </a:cubicBezTo>
                  <a:close/>
                  <a:moveTo>
                    <a:pt x="468" y="1"/>
                  </a:moveTo>
                  <a:cubicBezTo>
                    <a:pt x="466" y="0"/>
                    <a:pt x="466" y="0"/>
                    <a:pt x="466" y="0"/>
                  </a:cubicBezTo>
                  <a:cubicBezTo>
                    <a:pt x="477" y="7"/>
                    <a:pt x="486" y="16"/>
                    <a:pt x="491" y="26"/>
                  </a:cubicBezTo>
                  <a:cubicBezTo>
                    <a:pt x="491" y="26"/>
                    <a:pt x="492" y="27"/>
                    <a:pt x="492" y="27"/>
                  </a:cubicBezTo>
                  <a:cubicBezTo>
                    <a:pt x="487" y="17"/>
                    <a:pt x="479" y="9"/>
                    <a:pt x="468" y="1"/>
                  </a:cubicBezTo>
                  <a:close/>
                  <a:moveTo>
                    <a:pt x="5" y="86"/>
                  </a:moveTo>
                  <a:cubicBezTo>
                    <a:pt x="5" y="86"/>
                    <a:pt x="6" y="85"/>
                    <a:pt x="6" y="85"/>
                  </a:cubicBezTo>
                  <a:cubicBezTo>
                    <a:pt x="9" y="75"/>
                    <a:pt x="15" y="66"/>
                    <a:pt x="22" y="57"/>
                  </a:cubicBezTo>
                  <a:cubicBezTo>
                    <a:pt x="21" y="58"/>
                    <a:pt x="21" y="58"/>
                    <a:pt x="21" y="58"/>
                  </a:cubicBezTo>
                  <a:cubicBezTo>
                    <a:pt x="13" y="67"/>
                    <a:pt x="8" y="77"/>
                    <a:pt x="5" y="86"/>
                  </a:cubicBezTo>
                  <a:close/>
                  <a:moveTo>
                    <a:pt x="11" y="131"/>
                  </a:moveTo>
                  <a:cubicBezTo>
                    <a:pt x="11" y="130"/>
                    <a:pt x="11" y="130"/>
                    <a:pt x="12" y="129"/>
                  </a:cubicBezTo>
                  <a:cubicBezTo>
                    <a:pt x="4" y="117"/>
                    <a:pt x="1" y="102"/>
                    <a:pt x="5" y="87"/>
                  </a:cubicBezTo>
                  <a:cubicBezTo>
                    <a:pt x="6" y="87"/>
                    <a:pt x="6" y="86"/>
                    <a:pt x="6" y="86"/>
                  </a:cubicBezTo>
                  <a:cubicBezTo>
                    <a:pt x="6" y="86"/>
                    <a:pt x="5" y="87"/>
                    <a:pt x="5" y="87"/>
                  </a:cubicBezTo>
                  <a:cubicBezTo>
                    <a:pt x="5" y="87"/>
                    <a:pt x="5" y="88"/>
                    <a:pt x="4" y="88"/>
                  </a:cubicBezTo>
                  <a:cubicBezTo>
                    <a:pt x="0" y="104"/>
                    <a:pt x="3" y="118"/>
                    <a:pt x="11" y="131"/>
                  </a:cubicBezTo>
                  <a:close/>
                  <a:moveTo>
                    <a:pt x="53" y="165"/>
                  </a:moveTo>
                  <a:cubicBezTo>
                    <a:pt x="53" y="165"/>
                    <a:pt x="54" y="164"/>
                    <a:pt x="54" y="164"/>
                  </a:cubicBezTo>
                  <a:cubicBezTo>
                    <a:pt x="35" y="154"/>
                    <a:pt x="20" y="143"/>
                    <a:pt x="12" y="130"/>
                  </a:cubicBezTo>
                  <a:cubicBezTo>
                    <a:pt x="12" y="130"/>
                    <a:pt x="11" y="131"/>
                    <a:pt x="11" y="131"/>
                  </a:cubicBezTo>
                  <a:cubicBezTo>
                    <a:pt x="20" y="144"/>
                    <a:pt x="34" y="156"/>
                    <a:pt x="53" y="165"/>
                  </a:cubicBezTo>
                  <a:close/>
                  <a:moveTo>
                    <a:pt x="125" y="186"/>
                  </a:moveTo>
                  <a:cubicBezTo>
                    <a:pt x="125" y="186"/>
                    <a:pt x="126" y="185"/>
                    <a:pt x="126" y="185"/>
                  </a:cubicBezTo>
                  <a:cubicBezTo>
                    <a:pt x="98" y="180"/>
                    <a:pt x="74" y="173"/>
                    <a:pt x="55" y="164"/>
                  </a:cubicBezTo>
                  <a:cubicBezTo>
                    <a:pt x="55" y="165"/>
                    <a:pt x="54" y="165"/>
                    <a:pt x="54" y="166"/>
                  </a:cubicBezTo>
                  <a:cubicBezTo>
                    <a:pt x="73" y="175"/>
                    <a:pt x="98" y="182"/>
                    <a:pt x="125" y="186"/>
                  </a:cubicBezTo>
                  <a:close/>
                  <a:moveTo>
                    <a:pt x="220" y="191"/>
                  </a:moveTo>
                  <a:cubicBezTo>
                    <a:pt x="220" y="190"/>
                    <a:pt x="220" y="190"/>
                    <a:pt x="220" y="189"/>
                  </a:cubicBezTo>
                  <a:cubicBezTo>
                    <a:pt x="220" y="189"/>
                    <a:pt x="219" y="189"/>
                    <a:pt x="219" y="189"/>
                  </a:cubicBezTo>
                  <a:cubicBezTo>
                    <a:pt x="185" y="191"/>
                    <a:pt x="154" y="189"/>
                    <a:pt x="127" y="185"/>
                  </a:cubicBezTo>
                  <a:cubicBezTo>
                    <a:pt x="127" y="186"/>
                    <a:pt x="127" y="186"/>
                    <a:pt x="126" y="187"/>
                  </a:cubicBezTo>
                  <a:cubicBezTo>
                    <a:pt x="154" y="191"/>
                    <a:pt x="185" y="193"/>
                    <a:pt x="219" y="191"/>
                  </a:cubicBezTo>
                  <a:cubicBezTo>
                    <a:pt x="219" y="191"/>
                    <a:pt x="219" y="191"/>
                    <a:pt x="220" y="191"/>
                  </a:cubicBezTo>
                  <a:close/>
                  <a:moveTo>
                    <a:pt x="319" y="177"/>
                  </a:moveTo>
                  <a:cubicBezTo>
                    <a:pt x="319" y="177"/>
                    <a:pt x="319" y="176"/>
                    <a:pt x="319" y="175"/>
                  </a:cubicBezTo>
                  <a:cubicBezTo>
                    <a:pt x="288" y="183"/>
                    <a:pt x="255" y="188"/>
                    <a:pt x="221" y="189"/>
                  </a:cubicBezTo>
                  <a:cubicBezTo>
                    <a:pt x="221" y="190"/>
                    <a:pt x="221" y="190"/>
                    <a:pt x="221" y="191"/>
                  </a:cubicBezTo>
                  <a:cubicBezTo>
                    <a:pt x="255" y="189"/>
                    <a:pt x="288" y="184"/>
                    <a:pt x="319" y="177"/>
                  </a:cubicBezTo>
                  <a:close/>
                  <a:moveTo>
                    <a:pt x="405" y="148"/>
                  </a:moveTo>
                  <a:cubicBezTo>
                    <a:pt x="404" y="148"/>
                    <a:pt x="404" y="147"/>
                    <a:pt x="404" y="147"/>
                  </a:cubicBezTo>
                  <a:cubicBezTo>
                    <a:pt x="379" y="158"/>
                    <a:pt x="351" y="168"/>
                    <a:pt x="320" y="175"/>
                  </a:cubicBezTo>
                  <a:cubicBezTo>
                    <a:pt x="320" y="176"/>
                    <a:pt x="320" y="176"/>
                    <a:pt x="320" y="177"/>
                  </a:cubicBezTo>
                  <a:cubicBezTo>
                    <a:pt x="351" y="170"/>
                    <a:pt x="380" y="160"/>
                    <a:pt x="405" y="148"/>
                  </a:cubicBezTo>
                  <a:close/>
                  <a:moveTo>
                    <a:pt x="467" y="109"/>
                  </a:moveTo>
                  <a:cubicBezTo>
                    <a:pt x="467" y="108"/>
                    <a:pt x="466" y="108"/>
                    <a:pt x="466" y="107"/>
                  </a:cubicBezTo>
                  <a:cubicBezTo>
                    <a:pt x="450" y="122"/>
                    <a:pt x="429" y="135"/>
                    <a:pt x="405" y="146"/>
                  </a:cubicBezTo>
                  <a:cubicBezTo>
                    <a:pt x="405" y="147"/>
                    <a:pt x="405" y="147"/>
                    <a:pt x="406" y="148"/>
                  </a:cubicBezTo>
                  <a:cubicBezTo>
                    <a:pt x="430" y="136"/>
                    <a:pt x="451" y="123"/>
                    <a:pt x="467" y="109"/>
                  </a:cubicBezTo>
                  <a:close/>
                  <a:moveTo>
                    <a:pt x="496" y="65"/>
                  </a:moveTo>
                  <a:cubicBezTo>
                    <a:pt x="496" y="65"/>
                    <a:pt x="495" y="65"/>
                    <a:pt x="495" y="64"/>
                  </a:cubicBezTo>
                  <a:cubicBezTo>
                    <a:pt x="491" y="79"/>
                    <a:pt x="481" y="93"/>
                    <a:pt x="466" y="107"/>
                  </a:cubicBezTo>
                  <a:cubicBezTo>
                    <a:pt x="467" y="107"/>
                    <a:pt x="467" y="108"/>
                    <a:pt x="468" y="108"/>
                  </a:cubicBezTo>
                  <a:cubicBezTo>
                    <a:pt x="482" y="95"/>
                    <a:pt x="492" y="80"/>
                    <a:pt x="496" y="65"/>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71"/>
            <p:cNvSpPr>
              <a:spLocks noEditPoints="1"/>
            </p:cNvSpPr>
            <p:nvPr/>
          </p:nvSpPr>
          <p:spPr bwMode="auto">
            <a:xfrm>
              <a:off x="5080351" y="2950069"/>
              <a:ext cx="583005" cy="264996"/>
            </a:xfrm>
            <a:custGeom>
              <a:avLst/>
              <a:gdLst>
                <a:gd name="T0" fmla="*/ 131311 w 325"/>
                <a:gd name="T1" fmla="*/ 16210 h 148"/>
                <a:gd name="T2" fmla="*/ 132869 w 325"/>
                <a:gd name="T3" fmla="*/ 26319 h 148"/>
                <a:gd name="T4" fmla="*/ 121361 w 325"/>
                <a:gd name="T5" fmla="*/ 7202 h 148"/>
                <a:gd name="T6" fmla="*/ 130780 w 325"/>
                <a:gd name="T7" fmla="*/ 16210 h 148"/>
                <a:gd name="T8" fmla="*/ 121361 w 325"/>
                <a:gd name="T9" fmla="*/ 7202 h 148"/>
                <a:gd name="T10" fmla="*/ 102345 w 325"/>
                <a:gd name="T11" fmla="*/ 1236 h 148"/>
                <a:gd name="T12" fmla="*/ 120992 w 325"/>
                <a:gd name="T13" fmla="*/ 6874 h 148"/>
                <a:gd name="T14" fmla="*/ 94166 w 325"/>
                <a:gd name="T15" fmla="*/ 0 h 148"/>
                <a:gd name="T16" fmla="*/ 102057 w 325"/>
                <a:gd name="T17" fmla="*/ 868 h 148"/>
                <a:gd name="T18" fmla="*/ 95416 w 325"/>
                <a:gd name="T19" fmla="*/ 0 h 148"/>
                <a:gd name="T20" fmla="*/ 27998 w 325"/>
                <a:gd name="T21" fmla="*/ 9770 h 148"/>
                <a:gd name="T22" fmla="*/ 33740 w 325"/>
                <a:gd name="T23" fmla="*/ 7735 h 148"/>
                <a:gd name="T24" fmla="*/ 27998 w 325"/>
                <a:gd name="T25" fmla="*/ 9770 h 148"/>
                <a:gd name="T26" fmla="*/ 11135 w 325"/>
                <a:gd name="T27" fmla="*/ 19968 h 148"/>
                <a:gd name="T28" fmla="*/ 27473 w 325"/>
                <a:gd name="T29" fmla="*/ 9770 h 148"/>
                <a:gd name="T30" fmla="*/ 1557 w 325"/>
                <a:gd name="T31" fmla="*/ 32007 h 148"/>
                <a:gd name="T32" fmla="*/ 10598 w 325"/>
                <a:gd name="T33" fmla="*/ 19968 h 148"/>
                <a:gd name="T34" fmla="*/ 1557 w 325"/>
                <a:gd name="T35" fmla="*/ 32007 h 148"/>
                <a:gd name="T36" fmla="*/ 3679 w 325"/>
                <a:gd name="T37" fmla="*/ 43323 h 148"/>
                <a:gd name="T38" fmla="*/ 2061 w 325"/>
                <a:gd name="T39" fmla="*/ 32007 h 148"/>
                <a:gd name="T40" fmla="*/ 1250 w 325"/>
                <a:gd name="T41" fmla="*/ 32530 h 148"/>
                <a:gd name="T42" fmla="*/ 14436 w 325"/>
                <a:gd name="T43" fmla="*/ 52777 h 148"/>
                <a:gd name="T44" fmla="*/ 3679 w 325"/>
                <a:gd name="T45" fmla="*/ 43323 h 148"/>
                <a:gd name="T46" fmla="*/ 14436 w 325"/>
                <a:gd name="T47" fmla="*/ 52777 h 148"/>
                <a:gd name="T48" fmla="*/ 33740 w 325"/>
                <a:gd name="T49" fmla="*/ 57969 h 148"/>
                <a:gd name="T50" fmla="*/ 14436 w 325"/>
                <a:gd name="T51" fmla="*/ 53161 h 148"/>
                <a:gd name="T52" fmla="*/ 58869 w 325"/>
                <a:gd name="T53" fmla="*/ 59648 h 148"/>
                <a:gd name="T54" fmla="*/ 58869 w 325"/>
                <a:gd name="T55" fmla="*/ 59127 h 148"/>
                <a:gd name="T56" fmla="*/ 34113 w 325"/>
                <a:gd name="T57" fmla="*/ 58472 h 148"/>
                <a:gd name="T58" fmla="*/ 58869 w 325"/>
                <a:gd name="T59" fmla="*/ 59648 h 148"/>
                <a:gd name="T60" fmla="*/ 85191 w 325"/>
                <a:gd name="T61" fmla="*/ 55574 h 148"/>
                <a:gd name="T62" fmla="*/ 59181 w 325"/>
                <a:gd name="T63" fmla="*/ 59648 h 148"/>
                <a:gd name="T64" fmla="*/ 108115 w 325"/>
                <a:gd name="T65" fmla="*/ 48334 h 148"/>
                <a:gd name="T66" fmla="*/ 85695 w 325"/>
                <a:gd name="T67" fmla="*/ 55189 h 148"/>
                <a:gd name="T68" fmla="*/ 108115 w 325"/>
                <a:gd name="T69" fmla="*/ 48334 h 148"/>
                <a:gd name="T70" fmla="*/ 124331 w 325"/>
                <a:gd name="T71" fmla="*/ 37635 h 148"/>
                <a:gd name="T72" fmla="*/ 108706 w 325"/>
                <a:gd name="T73" fmla="*/ 48334 h 148"/>
                <a:gd name="T74" fmla="*/ 132869 w 325"/>
                <a:gd name="T75" fmla="*/ 26319 h 148"/>
                <a:gd name="T76" fmla="*/ 124671 w 325"/>
                <a:gd name="T77" fmla="*/ 37317 h 148"/>
                <a:gd name="T78" fmla="*/ 132869 w 325"/>
                <a:gd name="T79" fmla="*/ 26319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5" h="148">
                  <a:moveTo>
                    <a:pt x="320" y="41"/>
                  </a:moveTo>
                  <a:cubicBezTo>
                    <a:pt x="320" y="41"/>
                    <a:pt x="319" y="40"/>
                    <a:pt x="319" y="40"/>
                  </a:cubicBezTo>
                  <a:cubicBezTo>
                    <a:pt x="323" y="48"/>
                    <a:pt x="324" y="56"/>
                    <a:pt x="321" y="65"/>
                  </a:cubicBezTo>
                  <a:cubicBezTo>
                    <a:pt x="322" y="65"/>
                    <a:pt x="322" y="65"/>
                    <a:pt x="323" y="65"/>
                  </a:cubicBezTo>
                  <a:cubicBezTo>
                    <a:pt x="325" y="57"/>
                    <a:pt x="324" y="48"/>
                    <a:pt x="320" y="41"/>
                  </a:cubicBezTo>
                  <a:close/>
                  <a:moveTo>
                    <a:pt x="295" y="18"/>
                  </a:moveTo>
                  <a:cubicBezTo>
                    <a:pt x="294" y="17"/>
                    <a:pt x="294" y="17"/>
                    <a:pt x="294" y="17"/>
                  </a:cubicBezTo>
                  <a:cubicBezTo>
                    <a:pt x="305" y="24"/>
                    <a:pt x="314" y="31"/>
                    <a:pt x="318" y="40"/>
                  </a:cubicBezTo>
                  <a:cubicBezTo>
                    <a:pt x="319" y="40"/>
                    <a:pt x="319" y="40"/>
                    <a:pt x="320" y="40"/>
                  </a:cubicBezTo>
                  <a:cubicBezTo>
                    <a:pt x="315" y="32"/>
                    <a:pt x="307" y="24"/>
                    <a:pt x="295" y="18"/>
                  </a:cubicBezTo>
                  <a:close/>
                  <a:moveTo>
                    <a:pt x="250" y="3"/>
                  </a:moveTo>
                  <a:cubicBezTo>
                    <a:pt x="250" y="3"/>
                    <a:pt x="249" y="3"/>
                    <a:pt x="249" y="3"/>
                  </a:cubicBezTo>
                  <a:cubicBezTo>
                    <a:pt x="266" y="6"/>
                    <a:pt x="281" y="11"/>
                    <a:pt x="293" y="17"/>
                  </a:cubicBezTo>
                  <a:cubicBezTo>
                    <a:pt x="294" y="17"/>
                    <a:pt x="294" y="17"/>
                    <a:pt x="294" y="17"/>
                  </a:cubicBezTo>
                  <a:cubicBezTo>
                    <a:pt x="283" y="11"/>
                    <a:pt x="267" y="6"/>
                    <a:pt x="250" y="3"/>
                  </a:cubicBezTo>
                  <a:close/>
                  <a:moveTo>
                    <a:pt x="229" y="0"/>
                  </a:moveTo>
                  <a:cubicBezTo>
                    <a:pt x="228" y="0"/>
                    <a:pt x="228" y="0"/>
                    <a:pt x="228" y="0"/>
                  </a:cubicBezTo>
                  <a:cubicBezTo>
                    <a:pt x="235" y="0"/>
                    <a:pt x="242" y="1"/>
                    <a:pt x="248" y="2"/>
                  </a:cubicBezTo>
                  <a:cubicBezTo>
                    <a:pt x="249" y="2"/>
                    <a:pt x="249" y="3"/>
                    <a:pt x="249" y="3"/>
                  </a:cubicBezTo>
                  <a:cubicBezTo>
                    <a:pt x="244" y="2"/>
                    <a:pt x="238" y="1"/>
                    <a:pt x="232" y="0"/>
                  </a:cubicBezTo>
                  <a:cubicBezTo>
                    <a:pt x="229" y="0"/>
                    <a:pt x="229" y="0"/>
                    <a:pt x="229" y="0"/>
                  </a:cubicBezTo>
                  <a:close/>
                  <a:moveTo>
                    <a:pt x="68" y="24"/>
                  </a:moveTo>
                  <a:cubicBezTo>
                    <a:pt x="68" y="24"/>
                    <a:pt x="68" y="24"/>
                    <a:pt x="69" y="24"/>
                  </a:cubicBezTo>
                  <a:cubicBezTo>
                    <a:pt x="73" y="22"/>
                    <a:pt x="77" y="20"/>
                    <a:pt x="82" y="19"/>
                  </a:cubicBezTo>
                  <a:cubicBezTo>
                    <a:pt x="78" y="20"/>
                    <a:pt x="78" y="20"/>
                    <a:pt x="78" y="20"/>
                  </a:cubicBezTo>
                  <a:cubicBezTo>
                    <a:pt x="75" y="21"/>
                    <a:pt x="71" y="23"/>
                    <a:pt x="68" y="24"/>
                  </a:cubicBezTo>
                  <a:close/>
                  <a:moveTo>
                    <a:pt x="26" y="49"/>
                  </a:moveTo>
                  <a:cubicBezTo>
                    <a:pt x="26" y="49"/>
                    <a:pt x="26" y="49"/>
                    <a:pt x="27" y="49"/>
                  </a:cubicBezTo>
                  <a:cubicBezTo>
                    <a:pt x="38" y="40"/>
                    <a:pt x="52" y="31"/>
                    <a:pt x="68" y="24"/>
                  </a:cubicBezTo>
                  <a:cubicBezTo>
                    <a:pt x="68" y="24"/>
                    <a:pt x="68" y="24"/>
                    <a:pt x="67" y="24"/>
                  </a:cubicBezTo>
                  <a:cubicBezTo>
                    <a:pt x="51" y="32"/>
                    <a:pt x="36" y="40"/>
                    <a:pt x="26" y="49"/>
                  </a:cubicBezTo>
                  <a:close/>
                  <a:moveTo>
                    <a:pt x="4" y="79"/>
                  </a:moveTo>
                  <a:cubicBezTo>
                    <a:pt x="4" y="79"/>
                    <a:pt x="5" y="78"/>
                    <a:pt x="5" y="78"/>
                  </a:cubicBezTo>
                  <a:cubicBezTo>
                    <a:pt x="8" y="68"/>
                    <a:pt x="16" y="58"/>
                    <a:pt x="26" y="49"/>
                  </a:cubicBezTo>
                  <a:cubicBezTo>
                    <a:pt x="26" y="49"/>
                    <a:pt x="26" y="49"/>
                    <a:pt x="25" y="50"/>
                  </a:cubicBezTo>
                  <a:cubicBezTo>
                    <a:pt x="14" y="59"/>
                    <a:pt x="7" y="69"/>
                    <a:pt x="4" y="79"/>
                  </a:cubicBezTo>
                  <a:close/>
                  <a:moveTo>
                    <a:pt x="7" y="108"/>
                  </a:moveTo>
                  <a:cubicBezTo>
                    <a:pt x="8" y="107"/>
                    <a:pt x="8" y="107"/>
                    <a:pt x="9" y="107"/>
                  </a:cubicBezTo>
                  <a:cubicBezTo>
                    <a:pt x="3" y="99"/>
                    <a:pt x="2" y="89"/>
                    <a:pt x="5" y="79"/>
                  </a:cubicBezTo>
                  <a:cubicBezTo>
                    <a:pt x="5" y="79"/>
                    <a:pt x="5" y="79"/>
                    <a:pt x="5" y="79"/>
                  </a:cubicBezTo>
                  <a:cubicBezTo>
                    <a:pt x="4" y="79"/>
                    <a:pt x="4" y="79"/>
                    <a:pt x="3" y="79"/>
                  </a:cubicBezTo>
                  <a:cubicBezTo>
                    <a:pt x="3" y="80"/>
                    <a:pt x="3" y="80"/>
                    <a:pt x="3" y="80"/>
                  </a:cubicBezTo>
                  <a:cubicBezTo>
                    <a:pt x="0" y="90"/>
                    <a:pt x="2" y="100"/>
                    <a:pt x="7" y="108"/>
                  </a:cubicBezTo>
                  <a:close/>
                  <a:moveTo>
                    <a:pt x="35" y="130"/>
                  </a:moveTo>
                  <a:cubicBezTo>
                    <a:pt x="35" y="130"/>
                    <a:pt x="36" y="129"/>
                    <a:pt x="36" y="129"/>
                  </a:cubicBezTo>
                  <a:cubicBezTo>
                    <a:pt x="24" y="123"/>
                    <a:pt x="14" y="116"/>
                    <a:pt x="9" y="107"/>
                  </a:cubicBezTo>
                  <a:cubicBezTo>
                    <a:pt x="8" y="108"/>
                    <a:pt x="8" y="108"/>
                    <a:pt x="8" y="108"/>
                  </a:cubicBezTo>
                  <a:cubicBezTo>
                    <a:pt x="13" y="117"/>
                    <a:pt x="22" y="124"/>
                    <a:pt x="35" y="130"/>
                  </a:cubicBezTo>
                  <a:close/>
                  <a:moveTo>
                    <a:pt x="82" y="144"/>
                  </a:moveTo>
                  <a:cubicBezTo>
                    <a:pt x="82" y="144"/>
                    <a:pt x="82" y="143"/>
                    <a:pt x="82" y="143"/>
                  </a:cubicBezTo>
                  <a:cubicBezTo>
                    <a:pt x="65" y="140"/>
                    <a:pt x="49" y="135"/>
                    <a:pt x="37" y="129"/>
                  </a:cubicBezTo>
                  <a:cubicBezTo>
                    <a:pt x="36" y="130"/>
                    <a:pt x="36" y="130"/>
                    <a:pt x="35" y="131"/>
                  </a:cubicBezTo>
                  <a:cubicBezTo>
                    <a:pt x="48" y="137"/>
                    <a:pt x="64" y="141"/>
                    <a:pt x="82" y="144"/>
                  </a:cubicBezTo>
                  <a:close/>
                  <a:moveTo>
                    <a:pt x="143" y="147"/>
                  </a:moveTo>
                  <a:cubicBezTo>
                    <a:pt x="143" y="147"/>
                    <a:pt x="143" y="146"/>
                    <a:pt x="143" y="146"/>
                  </a:cubicBezTo>
                  <a:cubicBezTo>
                    <a:pt x="143" y="146"/>
                    <a:pt x="143" y="146"/>
                    <a:pt x="143" y="146"/>
                  </a:cubicBezTo>
                  <a:cubicBezTo>
                    <a:pt x="121" y="147"/>
                    <a:pt x="101" y="146"/>
                    <a:pt x="83" y="143"/>
                  </a:cubicBezTo>
                  <a:cubicBezTo>
                    <a:pt x="83" y="143"/>
                    <a:pt x="83" y="144"/>
                    <a:pt x="83" y="144"/>
                  </a:cubicBezTo>
                  <a:cubicBezTo>
                    <a:pt x="100" y="147"/>
                    <a:pt x="121" y="148"/>
                    <a:pt x="143" y="147"/>
                  </a:cubicBezTo>
                  <a:cubicBezTo>
                    <a:pt x="143" y="147"/>
                    <a:pt x="143" y="147"/>
                    <a:pt x="143" y="147"/>
                  </a:cubicBezTo>
                  <a:close/>
                  <a:moveTo>
                    <a:pt x="208" y="138"/>
                  </a:moveTo>
                  <a:cubicBezTo>
                    <a:pt x="208" y="138"/>
                    <a:pt x="207" y="137"/>
                    <a:pt x="207" y="137"/>
                  </a:cubicBezTo>
                  <a:cubicBezTo>
                    <a:pt x="187" y="141"/>
                    <a:pt x="166" y="144"/>
                    <a:pt x="144" y="146"/>
                  </a:cubicBezTo>
                  <a:cubicBezTo>
                    <a:pt x="144" y="146"/>
                    <a:pt x="144" y="146"/>
                    <a:pt x="144" y="147"/>
                  </a:cubicBezTo>
                  <a:cubicBezTo>
                    <a:pt x="166" y="146"/>
                    <a:pt x="188" y="143"/>
                    <a:pt x="208" y="138"/>
                  </a:cubicBezTo>
                  <a:close/>
                  <a:moveTo>
                    <a:pt x="263" y="119"/>
                  </a:moveTo>
                  <a:cubicBezTo>
                    <a:pt x="263" y="119"/>
                    <a:pt x="263" y="118"/>
                    <a:pt x="262" y="118"/>
                  </a:cubicBezTo>
                  <a:cubicBezTo>
                    <a:pt x="246" y="125"/>
                    <a:pt x="228" y="132"/>
                    <a:pt x="208" y="136"/>
                  </a:cubicBezTo>
                  <a:cubicBezTo>
                    <a:pt x="208" y="137"/>
                    <a:pt x="208" y="137"/>
                    <a:pt x="209" y="138"/>
                  </a:cubicBezTo>
                  <a:cubicBezTo>
                    <a:pt x="229" y="133"/>
                    <a:pt x="247" y="127"/>
                    <a:pt x="263" y="119"/>
                  </a:cubicBezTo>
                  <a:close/>
                  <a:moveTo>
                    <a:pt x="304" y="94"/>
                  </a:moveTo>
                  <a:cubicBezTo>
                    <a:pt x="303" y="93"/>
                    <a:pt x="303" y="93"/>
                    <a:pt x="302" y="93"/>
                  </a:cubicBezTo>
                  <a:cubicBezTo>
                    <a:pt x="292" y="102"/>
                    <a:pt x="279" y="110"/>
                    <a:pt x="263" y="118"/>
                  </a:cubicBezTo>
                  <a:cubicBezTo>
                    <a:pt x="263" y="118"/>
                    <a:pt x="264" y="119"/>
                    <a:pt x="264" y="119"/>
                  </a:cubicBezTo>
                  <a:cubicBezTo>
                    <a:pt x="280" y="111"/>
                    <a:pt x="294" y="103"/>
                    <a:pt x="304" y="94"/>
                  </a:cubicBezTo>
                  <a:close/>
                  <a:moveTo>
                    <a:pt x="323" y="65"/>
                  </a:moveTo>
                  <a:cubicBezTo>
                    <a:pt x="322" y="65"/>
                    <a:pt x="322" y="65"/>
                    <a:pt x="321" y="65"/>
                  </a:cubicBezTo>
                  <a:cubicBezTo>
                    <a:pt x="319" y="74"/>
                    <a:pt x="312" y="84"/>
                    <a:pt x="303" y="92"/>
                  </a:cubicBezTo>
                  <a:cubicBezTo>
                    <a:pt x="303" y="93"/>
                    <a:pt x="304" y="93"/>
                    <a:pt x="304" y="93"/>
                  </a:cubicBezTo>
                  <a:cubicBezTo>
                    <a:pt x="314" y="84"/>
                    <a:pt x="320" y="75"/>
                    <a:pt x="323" y="65"/>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72"/>
            <p:cNvSpPr>
              <a:spLocks noEditPoints="1"/>
            </p:cNvSpPr>
            <p:nvPr/>
          </p:nvSpPr>
          <p:spPr bwMode="auto">
            <a:xfrm>
              <a:off x="5268613" y="2976644"/>
              <a:ext cx="192058" cy="88079"/>
            </a:xfrm>
            <a:custGeom>
              <a:avLst/>
              <a:gdLst>
                <a:gd name="T0" fmla="*/ 42629 w 107"/>
                <a:gd name="T1" fmla="*/ 5812 h 49"/>
                <a:gd name="T2" fmla="*/ 43821 w 107"/>
                <a:gd name="T3" fmla="*/ 9140 h 49"/>
                <a:gd name="T4" fmla="*/ 39974 w 107"/>
                <a:gd name="T5" fmla="*/ 2455 h 49"/>
                <a:gd name="T6" fmla="*/ 42629 w 107"/>
                <a:gd name="T7" fmla="*/ 5812 h 49"/>
                <a:gd name="T8" fmla="*/ 39974 w 107"/>
                <a:gd name="T9" fmla="*/ 2455 h 49"/>
                <a:gd name="T10" fmla="*/ 33540 w 107"/>
                <a:gd name="T11" fmla="*/ 874 h 49"/>
                <a:gd name="T12" fmla="*/ 39974 w 107"/>
                <a:gd name="T13" fmla="*/ 2455 h 49"/>
                <a:gd name="T14" fmla="*/ 25723 w 107"/>
                <a:gd name="T15" fmla="*/ 0 h 49"/>
                <a:gd name="T16" fmla="*/ 33540 w 107"/>
                <a:gd name="T17" fmla="*/ 874 h 49"/>
                <a:gd name="T18" fmla="*/ 25723 w 107"/>
                <a:gd name="T19" fmla="*/ 0 h 49"/>
                <a:gd name="T20" fmla="*/ 16906 w 107"/>
                <a:gd name="T21" fmla="*/ 1262 h 49"/>
                <a:gd name="T22" fmla="*/ 25723 w 107"/>
                <a:gd name="T23" fmla="*/ 0 h 49"/>
                <a:gd name="T24" fmla="*/ 24813 w 107"/>
                <a:gd name="T25" fmla="*/ 0 h 49"/>
                <a:gd name="T26" fmla="*/ 9096 w 107"/>
                <a:gd name="T27" fmla="*/ 3357 h 49"/>
                <a:gd name="T28" fmla="*/ 16906 w 107"/>
                <a:gd name="T29" fmla="*/ 1262 h 49"/>
                <a:gd name="T30" fmla="*/ 9096 w 107"/>
                <a:gd name="T31" fmla="*/ 3357 h 49"/>
                <a:gd name="T32" fmla="*/ 4216 w 107"/>
                <a:gd name="T33" fmla="*/ 6685 h 49"/>
                <a:gd name="T34" fmla="*/ 9096 w 107"/>
                <a:gd name="T35" fmla="*/ 3357 h 49"/>
                <a:gd name="T36" fmla="*/ 369 w 107"/>
                <a:gd name="T37" fmla="*/ 10935 h 49"/>
                <a:gd name="T38" fmla="*/ 4216 w 107"/>
                <a:gd name="T39" fmla="*/ 7074 h 49"/>
                <a:gd name="T40" fmla="*/ 369 w 107"/>
                <a:gd name="T41" fmla="*/ 10935 h 49"/>
                <a:gd name="T42" fmla="*/ 1561 w 107"/>
                <a:gd name="T43" fmla="*/ 14566 h 49"/>
                <a:gd name="T44" fmla="*/ 1258 w 107"/>
                <a:gd name="T45" fmla="*/ 10935 h 49"/>
                <a:gd name="T46" fmla="*/ 369 w 107"/>
                <a:gd name="T47" fmla="*/ 11304 h 49"/>
                <a:gd name="T48" fmla="*/ 4876 w 107"/>
                <a:gd name="T49" fmla="*/ 17940 h 49"/>
                <a:gd name="T50" fmla="*/ 1561 w 107"/>
                <a:gd name="T51" fmla="*/ 14566 h 49"/>
                <a:gd name="T52" fmla="*/ 4876 w 107"/>
                <a:gd name="T53" fmla="*/ 17940 h 49"/>
                <a:gd name="T54" fmla="*/ 11529 w 107"/>
                <a:gd name="T55" fmla="*/ 19183 h 49"/>
                <a:gd name="T56" fmla="*/ 4876 w 107"/>
                <a:gd name="T57" fmla="*/ 17940 h 49"/>
                <a:gd name="T58" fmla="*/ 19356 w 107"/>
                <a:gd name="T59" fmla="*/ 20075 h 49"/>
                <a:gd name="T60" fmla="*/ 19356 w 107"/>
                <a:gd name="T61" fmla="*/ 19571 h 49"/>
                <a:gd name="T62" fmla="*/ 11160 w 107"/>
                <a:gd name="T63" fmla="*/ 20075 h 49"/>
                <a:gd name="T64" fmla="*/ 19356 w 107"/>
                <a:gd name="T65" fmla="*/ 20075 h 49"/>
                <a:gd name="T66" fmla="*/ 28156 w 107"/>
                <a:gd name="T67" fmla="*/ 18813 h 49"/>
                <a:gd name="T68" fmla="*/ 19356 w 107"/>
                <a:gd name="T69" fmla="*/ 20075 h 49"/>
                <a:gd name="T70" fmla="*/ 36011 w 107"/>
                <a:gd name="T71" fmla="*/ 16214 h 49"/>
                <a:gd name="T72" fmla="*/ 28156 w 107"/>
                <a:gd name="T73" fmla="*/ 18813 h 49"/>
                <a:gd name="T74" fmla="*/ 36011 w 107"/>
                <a:gd name="T75" fmla="*/ 16214 h 49"/>
                <a:gd name="T76" fmla="*/ 40572 w 107"/>
                <a:gd name="T77" fmla="*/ 12497 h 49"/>
                <a:gd name="T78" fmla="*/ 36011 w 107"/>
                <a:gd name="T79" fmla="*/ 16214 h 49"/>
                <a:gd name="T80" fmla="*/ 43821 w 107"/>
                <a:gd name="T81" fmla="*/ 9140 h 49"/>
                <a:gd name="T82" fmla="*/ 40572 w 107"/>
                <a:gd name="T83" fmla="*/ 12497 h 49"/>
                <a:gd name="T84" fmla="*/ 43821 w 107"/>
                <a:gd name="T85" fmla="*/ 9140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7" h="49">
                  <a:moveTo>
                    <a:pt x="105" y="14"/>
                  </a:moveTo>
                  <a:cubicBezTo>
                    <a:pt x="105" y="14"/>
                    <a:pt x="104" y="14"/>
                    <a:pt x="103" y="14"/>
                  </a:cubicBezTo>
                  <a:cubicBezTo>
                    <a:pt x="105" y="16"/>
                    <a:pt x="105" y="19"/>
                    <a:pt x="104" y="22"/>
                  </a:cubicBezTo>
                  <a:cubicBezTo>
                    <a:pt x="105" y="22"/>
                    <a:pt x="105" y="22"/>
                    <a:pt x="106" y="22"/>
                  </a:cubicBezTo>
                  <a:cubicBezTo>
                    <a:pt x="107" y="19"/>
                    <a:pt x="106" y="16"/>
                    <a:pt x="105" y="14"/>
                  </a:cubicBezTo>
                  <a:close/>
                  <a:moveTo>
                    <a:pt x="97" y="6"/>
                  </a:moveTo>
                  <a:cubicBezTo>
                    <a:pt x="96" y="6"/>
                    <a:pt x="96" y="6"/>
                    <a:pt x="95" y="6"/>
                  </a:cubicBezTo>
                  <a:cubicBezTo>
                    <a:pt x="99" y="8"/>
                    <a:pt x="102" y="11"/>
                    <a:pt x="103" y="14"/>
                  </a:cubicBezTo>
                  <a:cubicBezTo>
                    <a:pt x="104" y="14"/>
                    <a:pt x="105" y="14"/>
                    <a:pt x="105" y="13"/>
                  </a:cubicBezTo>
                  <a:cubicBezTo>
                    <a:pt x="104" y="11"/>
                    <a:pt x="101" y="8"/>
                    <a:pt x="97" y="6"/>
                  </a:cubicBezTo>
                  <a:close/>
                  <a:moveTo>
                    <a:pt x="82" y="1"/>
                  </a:moveTo>
                  <a:cubicBezTo>
                    <a:pt x="82" y="1"/>
                    <a:pt x="81" y="1"/>
                    <a:pt x="81" y="2"/>
                  </a:cubicBezTo>
                  <a:cubicBezTo>
                    <a:pt x="87" y="3"/>
                    <a:pt x="91" y="4"/>
                    <a:pt x="95" y="6"/>
                  </a:cubicBezTo>
                  <a:cubicBezTo>
                    <a:pt x="96" y="6"/>
                    <a:pt x="96" y="6"/>
                    <a:pt x="97" y="6"/>
                  </a:cubicBezTo>
                  <a:cubicBezTo>
                    <a:pt x="93" y="4"/>
                    <a:pt x="88" y="2"/>
                    <a:pt x="82" y="1"/>
                  </a:cubicBezTo>
                  <a:close/>
                  <a:moveTo>
                    <a:pt x="62" y="0"/>
                  </a:moveTo>
                  <a:cubicBezTo>
                    <a:pt x="62" y="0"/>
                    <a:pt x="62" y="0"/>
                    <a:pt x="62" y="0"/>
                  </a:cubicBezTo>
                  <a:cubicBezTo>
                    <a:pt x="69" y="0"/>
                    <a:pt x="75" y="1"/>
                    <a:pt x="81" y="2"/>
                  </a:cubicBezTo>
                  <a:cubicBezTo>
                    <a:pt x="81" y="1"/>
                    <a:pt x="82" y="1"/>
                    <a:pt x="82" y="1"/>
                  </a:cubicBezTo>
                  <a:cubicBezTo>
                    <a:pt x="76" y="0"/>
                    <a:pt x="69" y="0"/>
                    <a:pt x="62" y="0"/>
                  </a:cubicBezTo>
                  <a:close/>
                  <a:moveTo>
                    <a:pt x="41" y="2"/>
                  </a:moveTo>
                  <a:cubicBezTo>
                    <a:pt x="41" y="3"/>
                    <a:pt x="41" y="3"/>
                    <a:pt x="41" y="3"/>
                  </a:cubicBezTo>
                  <a:cubicBezTo>
                    <a:pt x="47" y="2"/>
                    <a:pt x="54" y="1"/>
                    <a:pt x="60" y="0"/>
                  </a:cubicBezTo>
                  <a:cubicBezTo>
                    <a:pt x="61" y="0"/>
                    <a:pt x="61" y="0"/>
                    <a:pt x="62" y="0"/>
                  </a:cubicBezTo>
                  <a:cubicBezTo>
                    <a:pt x="62" y="0"/>
                    <a:pt x="62" y="0"/>
                    <a:pt x="62" y="0"/>
                  </a:cubicBezTo>
                  <a:cubicBezTo>
                    <a:pt x="61" y="0"/>
                    <a:pt x="61" y="0"/>
                    <a:pt x="60" y="0"/>
                  </a:cubicBezTo>
                  <a:cubicBezTo>
                    <a:pt x="54" y="0"/>
                    <a:pt x="47" y="1"/>
                    <a:pt x="41" y="2"/>
                  </a:cubicBezTo>
                  <a:close/>
                  <a:moveTo>
                    <a:pt x="22" y="8"/>
                  </a:moveTo>
                  <a:cubicBezTo>
                    <a:pt x="23" y="8"/>
                    <a:pt x="23" y="8"/>
                    <a:pt x="23" y="8"/>
                  </a:cubicBezTo>
                  <a:cubicBezTo>
                    <a:pt x="29" y="6"/>
                    <a:pt x="35" y="4"/>
                    <a:pt x="41" y="3"/>
                  </a:cubicBezTo>
                  <a:cubicBezTo>
                    <a:pt x="41" y="3"/>
                    <a:pt x="41" y="3"/>
                    <a:pt x="41" y="2"/>
                  </a:cubicBezTo>
                  <a:cubicBezTo>
                    <a:pt x="34" y="4"/>
                    <a:pt x="28" y="6"/>
                    <a:pt x="22" y="8"/>
                  </a:cubicBezTo>
                  <a:close/>
                  <a:moveTo>
                    <a:pt x="8" y="16"/>
                  </a:moveTo>
                  <a:cubicBezTo>
                    <a:pt x="9" y="16"/>
                    <a:pt x="9" y="16"/>
                    <a:pt x="10" y="16"/>
                  </a:cubicBezTo>
                  <a:cubicBezTo>
                    <a:pt x="13" y="14"/>
                    <a:pt x="18" y="11"/>
                    <a:pt x="23" y="9"/>
                  </a:cubicBezTo>
                  <a:cubicBezTo>
                    <a:pt x="23" y="8"/>
                    <a:pt x="23" y="8"/>
                    <a:pt x="22" y="8"/>
                  </a:cubicBezTo>
                  <a:cubicBezTo>
                    <a:pt x="17" y="11"/>
                    <a:pt x="12" y="13"/>
                    <a:pt x="8" y="16"/>
                  </a:cubicBezTo>
                  <a:close/>
                  <a:moveTo>
                    <a:pt x="1" y="26"/>
                  </a:moveTo>
                  <a:cubicBezTo>
                    <a:pt x="2" y="26"/>
                    <a:pt x="2" y="26"/>
                    <a:pt x="3" y="26"/>
                  </a:cubicBezTo>
                  <a:cubicBezTo>
                    <a:pt x="4" y="23"/>
                    <a:pt x="6" y="19"/>
                    <a:pt x="10" y="17"/>
                  </a:cubicBezTo>
                  <a:cubicBezTo>
                    <a:pt x="9" y="17"/>
                    <a:pt x="9" y="17"/>
                    <a:pt x="8" y="17"/>
                  </a:cubicBezTo>
                  <a:cubicBezTo>
                    <a:pt x="5" y="20"/>
                    <a:pt x="2" y="23"/>
                    <a:pt x="1" y="26"/>
                  </a:cubicBezTo>
                  <a:close/>
                  <a:moveTo>
                    <a:pt x="2" y="36"/>
                  </a:moveTo>
                  <a:cubicBezTo>
                    <a:pt x="3" y="35"/>
                    <a:pt x="4" y="35"/>
                    <a:pt x="4" y="35"/>
                  </a:cubicBezTo>
                  <a:cubicBezTo>
                    <a:pt x="3" y="32"/>
                    <a:pt x="2" y="29"/>
                    <a:pt x="3" y="26"/>
                  </a:cubicBezTo>
                  <a:cubicBezTo>
                    <a:pt x="3" y="26"/>
                    <a:pt x="3" y="26"/>
                    <a:pt x="3" y="26"/>
                  </a:cubicBezTo>
                  <a:cubicBezTo>
                    <a:pt x="2" y="26"/>
                    <a:pt x="2" y="26"/>
                    <a:pt x="1" y="26"/>
                  </a:cubicBezTo>
                  <a:cubicBezTo>
                    <a:pt x="1" y="26"/>
                    <a:pt x="1" y="26"/>
                    <a:pt x="1" y="27"/>
                  </a:cubicBezTo>
                  <a:cubicBezTo>
                    <a:pt x="0" y="30"/>
                    <a:pt x="1" y="33"/>
                    <a:pt x="2" y="36"/>
                  </a:cubicBezTo>
                  <a:close/>
                  <a:moveTo>
                    <a:pt x="12" y="43"/>
                  </a:moveTo>
                  <a:cubicBezTo>
                    <a:pt x="12" y="43"/>
                    <a:pt x="12" y="42"/>
                    <a:pt x="13" y="42"/>
                  </a:cubicBezTo>
                  <a:cubicBezTo>
                    <a:pt x="9" y="40"/>
                    <a:pt x="6" y="38"/>
                    <a:pt x="4" y="35"/>
                  </a:cubicBezTo>
                  <a:cubicBezTo>
                    <a:pt x="4" y="35"/>
                    <a:pt x="3" y="36"/>
                    <a:pt x="3" y="36"/>
                  </a:cubicBezTo>
                  <a:cubicBezTo>
                    <a:pt x="4" y="39"/>
                    <a:pt x="7" y="41"/>
                    <a:pt x="12" y="43"/>
                  </a:cubicBezTo>
                  <a:close/>
                  <a:moveTo>
                    <a:pt x="27" y="48"/>
                  </a:moveTo>
                  <a:cubicBezTo>
                    <a:pt x="27" y="47"/>
                    <a:pt x="28" y="47"/>
                    <a:pt x="28" y="46"/>
                  </a:cubicBezTo>
                  <a:cubicBezTo>
                    <a:pt x="22" y="46"/>
                    <a:pt x="17" y="44"/>
                    <a:pt x="13" y="42"/>
                  </a:cubicBezTo>
                  <a:cubicBezTo>
                    <a:pt x="13" y="42"/>
                    <a:pt x="12" y="43"/>
                    <a:pt x="12" y="43"/>
                  </a:cubicBezTo>
                  <a:cubicBezTo>
                    <a:pt x="16" y="45"/>
                    <a:pt x="21" y="47"/>
                    <a:pt x="27" y="48"/>
                  </a:cubicBezTo>
                  <a:close/>
                  <a:moveTo>
                    <a:pt x="47" y="48"/>
                  </a:moveTo>
                  <a:cubicBezTo>
                    <a:pt x="47" y="48"/>
                    <a:pt x="47" y="48"/>
                    <a:pt x="47" y="47"/>
                  </a:cubicBezTo>
                  <a:cubicBezTo>
                    <a:pt x="47" y="47"/>
                    <a:pt x="47" y="47"/>
                    <a:pt x="47" y="47"/>
                  </a:cubicBezTo>
                  <a:cubicBezTo>
                    <a:pt x="40" y="48"/>
                    <a:pt x="34" y="47"/>
                    <a:pt x="28" y="47"/>
                  </a:cubicBezTo>
                  <a:cubicBezTo>
                    <a:pt x="28" y="47"/>
                    <a:pt x="27" y="47"/>
                    <a:pt x="27" y="48"/>
                  </a:cubicBezTo>
                  <a:cubicBezTo>
                    <a:pt x="33" y="48"/>
                    <a:pt x="40" y="49"/>
                    <a:pt x="47" y="49"/>
                  </a:cubicBezTo>
                  <a:cubicBezTo>
                    <a:pt x="47" y="49"/>
                    <a:pt x="47" y="48"/>
                    <a:pt x="47" y="48"/>
                  </a:cubicBezTo>
                  <a:close/>
                  <a:moveTo>
                    <a:pt x="68" y="46"/>
                  </a:moveTo>
                  <a:cubicBezTo>
                    <a:pt x="68" y="45"/>
                    <a:pt x="68" y="45"/>
                    <a:pt x="68" y="45"/>
                  </a:cubicBezTo>
                  <a:cubicBezTo>
                    <a:pt x="61" y="46"/>
                    <a:pt x="55" y="47"/>
                    <a:pt x="48" y="47"/>
                  </a:cubicBezTo>
                  <a:cubicBezTo>
                    <a:pt x="48" y="48"/>
                    <a:pt x="47" y="48"/>
                    <a:pt x="47" y="48"/>
                  </a:cubicBezTo>
                  <a:cubicBezTo>
                    <a:pt x="55" y="48"/>
                    <a:pt x="62" y="47"/>
                    <a:pt x="68" y="46"/>
                  </a:cubicBezTo>
                  <a:close/>
                  <a:moveTo>
                    <a:pt x="87" y="39"/>
                  </a:moveTo>
                  <a:cubicBezTo>
                    <a:pt x="86" y="39"/>
                    <a:pt x="86" y="39"/>
                    <a:pt x="85" y="39"/>
                  </a:cubicBezTo>
                  <a:cubicBezTo>
                    <a:pt x="80" y="41"/>
                    <a:pt x="74" y="43"/>
                    <a:pt x="68" y="45"/>
                  </a:cubicBezTo>
                  <a:cubicBezTo>
                    <a:pt x="68" y="45"/>
                    <a:pt x="68" y="45"/>
                    <a:pt x="69" y="45"/>
                  </a:cubicBezTo>
                  <a:cubicBezTo>
                    <a:pt x="75" y="44"/>
                    <a:pt x="81" y="42"/>
                    <a:pt x="87" y="39"/>
                  </a:cubicBezTo>
                  <a:close/>
                  <a:moveTo>
                    <a:pt x="100" y="31"/>
                  </a:moveTo>
                  <a:cubicBezTo>
                    <a:pt x="99" y="31"/>
                    <a:pt x="99" y="31"/>
                    <a:pt x="98" y="30"/>
                  </a:cubicBezTo>
                  <a:cubicBezTo>
                    <a:pt x="95" y="33"/>
                    <a:pt x="91" y="36"/>
                    <a:pt x="86" y="39"/>
                  </a:cubicBezTo>
                  <a:cubicBezTo>
                    <a:pt x="86" y="39"/>
                    <a:pt x="86" y="39"/>
                    <a:pt x="87" y="39"/>
                  </a:cubicBezTo>
                  <a:cubicBezTo>
                    <a:pt x="92" y="37"/>
                    <a:pt x="96" y="34"/>
                    <a:pt x="100" y="31"/>
                  </a:cubicBezTo>
                  <a:close/>
                  <a:moveTo>
                    <a:pt x="106" y="22"/>
                  </a:moveTo>
                  <a:cubicBezTo>
                    <a:pt x="105" y="22"/>
                    <a:pt x="105" y="22"/>
                    <a:pt x="104" y="22"/>
                  </a:cubicBezTo>
                  <a:cubicBezTo>
                    <a:pt x="103" y="25"/>
                    <a:pt x="101" y="28"/>
                    <a:pt x="98" y="30"/>
                  </a:cubicBezTo>
                  <a:cubicBezTo>
                    <a:pt x="99" y="31"/>
                    <a:pt x="99" y="31"/>
                    <a:pt x="100" y="31"/>
                  </a:cubicBezTo>
                  <a:cubicBezTo>
                    <a:pt x="103" y="28"/>
                    <a:pt x="105" y="25"/>
                    <a:pt x="106" y="22"/>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73"/>
            <p:cNvSpPr/>
            <p:nvPr/>
          </p:nvSpPr>
          <p:spPr bwMode="auto">
            <a:xfrm>
              <a:off x="5363504" y="3014609"/>
              <a:ext cx="588319" cy="953682"/>
            </a:xfrm>
            <a:custGeom>
              <a:avLst/>
              <a:gdLst>
                <a:gd name="T0" fmla="*/ 18413 w 328"/>
                <a:gd name="T1" fmla="*/ 3674 h 532"/>
                <a:gd name="T2" fmla="*/ 19299 w 328"/>
                <a:gd name="T3" fmla="*/ 4198 h 532"/>
                <a:gd name="T4" fmla="*/ 59654 w 328"/>
                <a:gd name="T5" fmla="*/ 22898 h 532"/>
                <a:gd name="T6" fmla="*/ 60032 w 328"/>
                <a:gd name="T7" fmla="*/ 23399 h 532"/>
                <a:gd name="T8" fmla="*/ 94132 w 328"/>
                <a:gd name="T9" fmla="*/ 53531 h 532"/>
                <a:gd name="T10" fmla="*/ 95004 w 328"/>
                <a:gd name="T11" fmla="*/ 54060 h 532"/>
                <a:gd name="T12" fmla="*/ 120026 w 328"/>
                <a:gd name="T13" fmla="*/ 91997 h 532"/>
                <a:gd name="T14" fmla="*/ 120026 w 328"/>
                <a:gd name="T15" fmla="*/ 92800 h 532"/>
                <a:gd name="T16" fmla="*/ 133312 w 328"/>
                <a:gd name="T17" fmla="*/ 135266 h 532"/>
                <a:gd name="T18" fmla="*/ 133312 w 328"/>
                <a:gd name="T19" fmla="*/ 135266 h 532"/>
                <a:gd name="T20" fmla="*/ 133312 w 328"/>
                <a:gd name="T21" fmla="*/ 136137 h 532"/>
                <a:gd name="T22" fmla="*/ 131254 w 328"/>
                <a:gd name="T23" fmla="*/ 176624 h 532"/>
                <a:gd name="T24" fmla="*/ 130661 w 328"/>
                <a:gd name="T25" fmla="*/ 176992 h 532"/>
                <a:gd name="T26" fmla="*/ 115175 w 328"/>
                <a:gd name="T27" fmla="*/ 208812 h 532"/>
                <a:gd name="T28" fmla="*/ 114672 w 328"/>
                <a:gd name="T29" fmla="*/ 209705 h 532"/>
                <a:gd name="T30" fmla="*/ 107375 w 328"/>
                <a:gd name="T31" fmla="*/ 217196 h 532"/>
                <a:gd name="T32" fmla="*/ 106851 w 328"/>
                <a:gd name="T33" fmla="*/ 217470 h 532"/>
                <a:gd name="T34" fmla="*/ 114287 w 328"/>
                <a:gd name="T35" fmla="*/ 209705 h 532"/>
                <a:gd name="T36" fmla="*/ 114672 w 328"/>
                <a:gd name="T37" fmla="*/ 209336 h 532"/>
                <a:gd name="T38" fmla="*/ 130661 w 328"/>
                <a:gd name="T39" fmla="*/ 177495 h 532"/>
                <a:gd name="T40" fmla="*/ 130661 w 328"/>
                <a:gd name="T41" fmla="*/ 176624 h 532"/>
                <a:gd name="T42" fmla="*/ 132783 w 328"/>
                <a:gd name="T43" fmla="*/ 136137 h 532"/>
                <a:gd name="T44" fmla="*/ 132783 w 328"/>
                <a:gd name="T45" fmla="*/ 135761 h 532"/>
                <a:gd name="T46" fmla="*/ 132783 w 328"/>
                <a:gd name="T47" fmla="*/ 135761 h 532"/>
                <a:gd name="T48" fmla="*/ 120026 w 328"/>
                <a:gd name="T49" fmla="*/ 92800 h 532"/>
                <a:gd name="T50" fmla="*/ 119752 w 328"/>
                <a:gd name="T51" fmla="*/ 92481 h 532"/>
                <a:gd name="T52" fmla="*/ 94472 w 328"/>
                <a:gd name="T53" fmla="*/ 54334 h 532"/>
                <a:gd name="T54" fmla="*/ 94132 w 328"/>
                <a:gd name="T55" fmla="*/ 53531 h 532"/>
                <a:gd name="T56" fmla="*/ 60032 w 328"/>
                <a:gd name="T57" fmla="*/ 23701 h 532"/>
                <a:gd name="T58" fmla="*/ 59122 w 328"/>
                <a:gd name="T59" fmla="*/ 23399 h 532"/>
                <a:gd name="T60" fmla="*/ 19299 w 328"/>
                <a:gd name="T61" fmla="*/ 4198 h 532"/>
                <a:gd name="T62" fmla="*/ 18413 w 328"/>
                <a:gd name="T63" fmla="*/ 3674 h 532"/>
                <a:gd name="T64" fmla="*/ 0 w 328"/>
                <a:gd name="T65" fmla="*/ 0 h 532"/>
                <a:gd name="T66" fmla="*/ 18413 w 328"/>
                <a:gd name="T67" fmla="*/ 3674 h 5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8" h="532">
                  <a:moveTo>
                    <a:pt x="45" y="9"/>
                  </a:moveTo>
                  <a:cubicBezTo>
                    <a:pt x="46" y="10"/>
                    <a:pt x="46" y="10"/>
                    <a:pt x="47" y="10"/>
                  </a:cubicBezTo>
                  <a:cubicBezTo>
                    <a:pt x="81" y="20"/>
                    <a:pt x="114" y="36"/>
                    <a:pt x="145" y="56"/>
                  </a:cubicBezTo>
                  <a:cubicBezTo>
                    <a:pt x="145" y="57"/>
                    <a:pt x="146" y="57"/>
                    <a:pt x="146" y="57"/>
                  </a:cubicBezTo>
                  <a:cubicBezTo>
                    <a:pt x="177" y="78"/>
                    <a:pt x="205" y="103"/>
                    <a:pt x="229" y="131"/>
                  </a:cubicBezTo>
                  <a:cubicBezTo>
                    <a:pt x="230" y="131"/>
                    <a:pt x="230" y="132"/>
                    <a:pt x="231" y="132"/>
                  </a:cubicBezTo>
                  <a:cubicBezTo>
                    <a:pt x="255" y="160"/>
                    <a:pt x="276" y="192"/>
                    <a:pt x="292" y="225"/>
                  </a:cubicBezTo>
                  <a:cubicBezTo>
                    <a:pt x="292" y="226"/>
                    <a:pt x="292" y="226"/>
                    <a:pt x="292" y="227"/>
                  </a:cubicBezTo>
                  <a:cubicBezTo>
                    <a:pt x="308" y="260"/>
                    <a:pt x="319" y="295"/>
                    <a:pt x="324" y="331"/>
                  </a:cubicBezTo>
                  <a:cubicBezTo>
                    <a:pt x="324" y="331"/>
                    <a:pt x="324" y="331"/>
                    <a:pt x="324" y="331"/>
                  </a:cubicBezTo>
                  <a:cubicBezTo>
                    <a:pt x="324" y="332"/>
                    <a:pt x="324" y="332"/>
                    <a:pt x="324" y="333"/>
                  </a:cubicBezTo>
                  <a:cubicBezTo>
                    <a:pt x="328" y="368"/>
                    <a:pt x="326" y="402"/>
                    <a:pt x="319" y="432"/>
                  </a:cubicBezTo>
                  <a:cubicBezTo>
                    <a:pt x="319" y="432"/>
                    <a:pt x="319" y="433"/>
                    <a:pt x="318" y="433"/>
                  </a:cubicBezTo>
                  <a:cubicBezTo>
                    <a:pt x="311" y="463"/>
                    <a:pt x="297" y="489"/>
                    <a:pt x="280" y="511"/>
                  </a:cubicBezTo>
                  <a:cubicBezTo>
                    <a:pt x="279" y="512"/>
                    <a:pt x="279" y="512"/>
                    <a:pt x="279" y="513"/>
                  </a:cubicBezTo>
                  <a:cubicBezTo>
                    <a:pt x="273" y="519"/>
                    <a:pt x="268" y="525"/>
                    <a:pt x="261" y="531"/>
                  </a:cubicBezTo>
                  <a:cubicBezTo>
                    <a:pt x="260" y="532"/>
                    <a:pt x="260" y="532"/>
                    <a:pt x="260" y="532"/>
                  </a:cubicBezTo>
                  <a:cubicBezTo>
                    <a:pt x="267" y="526"/>
                    <a:pt x="273" y="520"/>
                    <a:pt x="278" y="513"/>
                  </a:cubicBezTo>
                  <a:cubicBezTo>
                    <a:pt x="278" y="513"/>
                    <a:pt x="279" y="512"/>
                    <a:pt x="279" y="512"/>
                  </a:cubicBezTo>
                  <a:cubicBezTo>
                    <a:pt x="297" y="490"/>
                    <a:pt x="310" y="463"/>
                    <a:pt x="318" y="434"/>
                  </a:cubicBezTo>
                  <a:cubicBezTo>
                    <a:pt x="318" y="433"/>
                    <a:pt x="318" y="433"/>
                    <a:pt x="318" y="432"/>
                  </a:cubicBezTo>
                  <a:cubicBezTo>
                    <a:pt x="326" y="402"/>
                    <a:pt x="328" y="369"/>
                    <a:pt x="323" y="333"/>
                  </a:cubicBezTo>
                  <a:cubicBezTo>
                    <a:pt x="323" y="333"/>
                    <a:pt x="323" y="333"/>
                    <a:pt x="323" y="332"/>
                  </a:cubicBezTo>
                  <a:cubicBezTo>
                    <a:pt x="323" y="332"/>
                    <a:pt x="323" y="332"/>
                    <a:pt x="323" y="332"/>
                  </a:cubicBezTo>
                  <a:cubicBezTo>
                    <a:pt x="318" y="296"/>
                    <a:pt x="307" y="261"/>
                    <a:pt x="292" y="227"/>
                  </a:cubicBezTo>
                  <a:cubicBezTo>
                    <a:pt x="291" y="227"/>
                    <a:pt x="291" y="226"/>
                    <a:pt x="291" y="226"/>
                  </a:cubicBezTo>
                  <a:cubicBezTo>
                    <a:pt x="275" y="192"/>
                    <a:pt x="254" y="161"/>
                    <a:pt x="230" y="133"/>
                  </a:cubicBezTo>
                  <a:cubicBezTo>
                    <a:pt x="230" y="132"/>
                    <a:pt x="229" y="132"/>
                    <a:pt x="229" y="131"/>
                  </a:cubicBezTo>
                  <a:cubicBezTo>
                    <a:pt x="204" y="103"/>
                    <a:pt x="176" y="78"/>
                    <a:pt x="146" y="58"/>
                  </a:cubicBezTo>
                  <a:cubicBezTo>
                    <a:pt x="145" y="57"/>
                    <a:pt x="145" y="57"/>
                    <a:pt x="144" y="57"/>
                  </a:cubicBezTo>
                  <a:cubicBezTo>
                    <a:pt x="114" y="36"/>
                    <a:pt x="81" y="20"/>
                    <a:pt x="47" y="10"/>
                  </a:cubicBezTo>
                  <a:cubicBezTo>
                    <a:pt x="46" y="10"/>
                    <a:pt x="46" y="10"/>
                    <a:pt x="45" y="9"/>
                  </a:cubicBezTo>
                  <a:cubicBezTo>
                    <a:pt x="30" y="5"/>
                    <a:pt x="15" y="2"/>
                    <a:pt x="0" y="0"/>
                  </a:cubicBezTo>
                  <a:cubicBezTo>
                    <a:pt x="15" y="2"/>
                    <a:pt x="30" y="5"/>
                    <a:pt x="45" y="9"/>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74"/>
            <p:cNvSpPr/>
            <p:nvPr/>
          </p:nvSpPr>
          <p:spPr bwMode="auto">
            <a:xfrm>
              <a:off x="5363504" y="3014609"/>
              <a:ext cx="443327" cy="1056187"/>
            </a:xfrm>
            <a:custGeom>
              <a:avLst/>
              <a:gdLst>
                <a:gd name="T0" fmla="*/ 13602 w 247"/>
                <a:gd name="T1" fmla="*/ 7496 h 589"/>
                <a:gd name="T2" fmla="*/ 13971 w 247"/>
                <a:gd name="T3" fmla="*/ 7496 h 589"/>
                <a:gd name="T4" fmla="*/ 43313 w 247"/>
                <a:gd name="T5" fmla="*/ 33653 h 589"/>
                <a:gd name="T6" fmla="*/ 43817 w 247"/>
                <a:gd name="T7" fmla="*/ 33993 h 589"/>
                <a:gd name="T8" fmla="*/ 69380 w 247"/>
                <a:gd name="T9" fmla="*/ 69559 h 589"/>
                <a:gd name="T10" fmla="*/ 69905 w 247"/>
                <a:gd name="T11" fmla="*/ 70452 h 589"/>
                <a:gd name="T12" fmla="*/ 88756 w 247"/>
                <a:gd name="T13" fmla="*/ 112260 h 589"/>
                <a:gd name="T14" fmla="*/ 89260 w 247"/>
                <a:gd name="T15" fmla="*/ 113129 h 589"/>
                <a:gd name="T16" fmla="*/ 99909 w 247"/>
                <a:gd name="T17" fmla="*/ 156989 h 589"/>
                <a:gd name="T18" fmla="*/ 99909 w 247"/>
                <a:gd name="T19" fmla="*/ 157358 h 589"/>
                <a:gd name="T20" fmla="*/ 99909 w 247"/>
                <a:gd name="T21" fmla="*/ 157703 h 589"/>
                <a:gd name="T22" fmla="*/ 100507 w 247"/>
                <a:gd name="T23" fmla="*/ 196717 h 589"/>
                <a:gd name="T24" fmla="*/ 99909 w 247"/>
                <a:gd name="T25" fmla="*/ 197470 h 589"/>
                <a:gd name="T26" fmla="*/ 89997 w 247"/>
                <a:gd name="T27" fmla="*/ 225680 h 589"/>
                <a:gd name="T28" fmla="*/ 89629 w 247"/>
                <a:gd name="T29" fmla="*/ 226261 h 589"/>
                <a:gd name="T30" fmla="*/ 72723 w 247"/>
                <a:gd name="T31" fmla="*/ 241330 h 589"/>
                <a:gd name="T32" fmla="*/ 72355 w 247"/>
                <a:gd name="T33" fmla="*/ 241330 h 589"/>
                <a:gd name="T34" fmla="*/ 89260 w 247"/>
                <a:gd name="T35" fmla="*/ 226261 h 589"/>
                <a:gd name="T36" fmla="*/ 89629 w 247"/>
                <a:gd name="T37" fmla="*/ 226261 h 589"/>
                <a:gd name="T38" fmla="*/ 99597 w 247"/>
                <a:gd name="T39" fmla="*/ 197470 h 589"/>
                <a:gd name="T40" fmla="*/ 99597 w 247"/>
                <a:gd name="T41" fmla="*/ 197085 h 589"/>
                <a:gd name="T42" fmla="*/ 99597 w 247"/>
                <a:gd name="T43" fmla="*/ 157703 h 589"/>
                <a:gd name="T44" fmla="*/ 99597 w 247"/>
                <a:gd name="T45" fmla="*/ 157358 h 589"/>
                <a:gd name="T46" fmla="*/ 99597 w 247"/>
                <a:gd name="T47" fmla="*/ 157358 h 589"/>
                <a:gd name="T48" fmla="*/ 88756 w 247"/>
                <a:gd name="T49" fmla="*/ 113129 h 589"/>
                <a:gd name="T50" fmla="*/ 88371 w 247"/>
                <a:gd name="T51" fmla="*/ 112260 h 589"/>
                <a:gd name="T52" fmla="*/ 69380 w 247"/>
                <a:gd name="T53" fmla="*/ 70452 h 589"/>
                <a:gd name="T54" fmla="*/ 69007 w 247"/>
                <a:gd name="T55" fmla="*/ 70084 h 589"/>
                <a:gd name="T56" fmla="*/ 43313 w 247"/>
                <a:gd name="T57" fmla="*/ 33993 h 589"/>
                <a:gd name="T58" fmla="*/ 42994 w 247"/>
                <a:gd name="T59" fmla="*/ 33653 h 589"/>
                <a:gd name="T60" fmla="*/ 13971 w 247"/>
                <a:gd name="T61" fmla="*/ 7496 h 589"/>
                <a:gd name="T62" fmla="*/ 13311 w 247"/>
                <a:gd name="T63" fmla="*/ 7496 h 589"/>
                <a:gd name="T64" fmla="*/ 0 w 247"/>
                <a:gd name="T65" fmla="*/ 0 h 589"/>
                <a:gd name="T66" fmla="*/ 13602 w 247"/>
                <a:gd name="T67" fmla="*/ 7496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7" h="589">
                  <a:moveTo>
                    <a:pt x="33" y="18"/>
                  </a:moveTo>
                  <a:cubicBezTo>
                    <a:pt x="33" y="18"/>
                    <a:pt x="33" y="18"/>
                    <a:pt x="34" y="18"/>
                  </a:cubicBezTo>
                  <a:cubicBezTo>
                    <a:pt x="58" y="35"/>
                    <a:pt x="82" y="56"/>
                    <a:pt x="105" y="82"/>
                  </a:cubicBezTo>
                  <a:cubicBezTo>
                    <a:pt x="105" y="82"/>
                    <a:pt x="106" y="83"/>
                    <a:pt x="106" y="83"/>
                  </a:cubicBezTo>
                  <a:cubicBezTo>
                    <a:pt x="128" y="109"/>
                    <a:pt x="149" y="138"/>
                    <a:pt x="168" y="170"/>
                  </a:cubicBezTo>
                  <a:cubicBezTo>
                    <a:pt x="168" y="171"/>
                    <a:pt x="168" y="171"/>
                    <a:pt x="169" y="172"/>
                  </a:cubicBezTo>
                  <a:cubicBezTo>
                    <a:pt x="187" y="204"/>
                    <a:pt x="203" y="238"/>
                    <a:pt x="215" y="274"/>
                  </a:cubicBezTo>
                  <a:cubicBezTo>
                    <a:pt x="216" y="274"/>
                    <a:pt x="216" y="275"/>
                    <a:pt x="216" y="276"/>
                  </a:cubicBezTo>
                  <a:cubicBezTo>
                    <a:pt x="228" y="311"/>
                    <a:pt x="237" y="347"/>
                    <a:pt x="242" y="383"/>
                  </a:cubicBezTo>
                  <a:cubicBezTo>
                    <a:pt x="242" y="383"/>
                    <a:pt x="242" y="384"/>
                    <a:pt x="242" y="384"/>
                  </a:cubicBezTo>
                  <a:cubicBezTo>
                    <a:pt x="242" y="384"/>
                    <a:pt x="242" y="384"/>
                    <a:pt x="242" y="385"/>
                  </a:cubicBezTo>
                  <a:cubicBezTo>
                    <a:pt x="247" y="421"/>
                    <a:pt x="247" y="453"/>
                    <a:pt x="243" y="480"/>
                  </a:cubicBezTo>
                  <a:cubicBezTo>
                    <a:pt x="242" y="481"/>
                    <a:pt x="242" y="481"/>
                    <a:pt x="242" y="482"/>
                  </a:cubicBezTo>
                  <a:cubicBezTo>
                    <a:pt x="238" y="509"/>
                    <a:pt x="230" y="533"/>
                    <a:pt x="218" y="551"/>
                  </a:cubicBezTo>
                  <a:cubicBezTo>
                    <a:pt x="218" y="551"/>
                    <a:pt x="217" y="552"/>
                    <a:pt x="217" y="552"/>
                  </a:cubicBezTo>
                  <a:cubicBezTo>
                    <a:pt x="206" y="569"/>
                    <a:pt x="193" y="581"/>
                    <a:pt x="176" y="589"/>
                  </a:cubicBezTo>
                  <a:cubicBezTo>
                    <a:pt x="175" y="589"/>
                    <a:pt x="175" y="589"/>
                    <a:pt x="175" y="589"/>
                  </a:cubicBezTo>
                  <a:cubicBezTo>
                    <a:pt x="192" y="582"/>
                    <a:pt x="205" y="569"/>
                    <a:pt x="216" y="552"/>
                  </a:cubicBezTo>
                  <a:cubicBezTo>
                    <a:pt x="216" y="552"/>
                    <a:pt x="217" y="552"/>
                    <a:pt x="217" y="552"/>
                  </a:cubicBezTo>
                  <a:cubicBezTo>
                    <a:pt x="228" y="533"/>
                    <a:pt x="237" y="510"/>
                    <a:pt x="241" y="482"/>
                  </a:cubicBezTo>
                  <a:cubicBezTo>
                    <a:pt x="241" y="482"/>
                    <a:pt x="241" y="481"/>
                    <a:pt x="241" y="481"/>
                  </a:cubicBezTo>
                  <a:cubicBezTo>
                    <a:pt x="245" y="453"/>
                    <a:pt x="246" y="421"/>
                    <a:pt x="241" y="385"/>
                  </a:cubicBezTo>
                  <a:cubicBezTo>
                    <a:pt x="241" y="385"/>
                    <a:pt x="241" y="385"/>
                    <a:pt x="241" y="384"/>
                  </a:cubicBezTo>
                  <a:cubicBezTo>
                    <a:pt x="241" y="384"/>
                    <a:pt x="241" y="384"/>
                    <a:pt x="241" y="384"/>
                  </a:cubicBezTo>
                  <a:cubicBezTo>
                    <a:pt x="236" y="348"/>
                    <a:pt x="227" y="312"/>
                    <a:pt x="215" y="276"/>
                  </a:cubicBezTo>
                  <a:cubicBezTo>
                    <a:pt x="215" y="276"/>
                    <a:pt x="214" y="275"/>
                    <a:pt x="214" y="274"/>
                  </a:cubicBezTo>
                  <a:cubicBezTo>
                    <a:pt x="202" y="239"/>
                    <a:pt x="186" y="204"/>
                    <a:pt x="168" y="172"/>
                  </a:cubicBezTo>
                  <a:cubicBezTo>
                    <a:pt x="167" y="172"/>
                    <a:pt x="167" y="171"/>
                    <a:pt x="167" y="171"/>
                  </a:cubicBezTo>
                  <a:cubicBezTo>
                    <a:pt x="148" y="139"/>
                    <a:pt x="128" y="109"/>
                    <a:pt x="105" y="83"/>
                  </a:cubicBezTo>
                  <a:cubicBezTo>
                    <a:pt x="105" y="83"/>
                    <a:pt x="105" y="82"/>
                    <a:pt x="104" y="82"/>
                  </a:cubicBezTo>
                  <a:cubicBezTo>
                    <a:pt x="82" y="56"/>
                    <a:pt x="58" y="35"/>
                    <a:pt x="34" y="18"/>
                  </a:cubicBezTo>
                  <a:cubicBezTo>
                    <a:pt x="33" y="18"/>
                    <a:pt x="33" y="18"/>
                    <a:pt x="32" y="18"/>
                  </a:cubicBezTo>
                  <a:cubicBezTo>
                    <a:pt x="22" y="11"/>
                    <a:pt x="11" y="5"/>
                    <a:pt x="0" y="0"/>
                  </a:cubicBezTo>
                  <a:cubicBezTo>
                    <a:pt x="11" y="5"/>
                    <a:pt x="22" y="11"/>
                    <a:pt x="33" y="18"/>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75"/>
            <p:cNvSpPr/>
            <p:nvPr/>
          </p:nvSpPr>
          <p:spPr bwMode="auto">
            <a:xfrm>
              <a:off x="5363504" y="3014609"/>
              <a:ext cx="247474" cy="1095671"/>
            </a:xfrm>
            <a:custGeom>
              <a:avLst/>
              <a:gdLst>
                <a:gd name="T0" fmla="*/ 6104 w 138"/>
                <a:gd name="T1" fmla="*/ 9917 h 611"/>
                <a:gd name="T2" fmla="*/ 6629 w 138"/>
                <a:gd name="T3" fmla="*/ 9917 h 611"/>
                <a:gd name="T4" fmla="*/ 20526 w 138"/>
                <a:gd name="T5" fmla="*/ 40912 h 611"/>
                <a:gd name="T6" fmla="*/ 20826 w 138"/>
                <a:gd name="T7" fmla="*/ 41809 h 611"/>
                <a:gd name="T8" fmla="*/ 34065 w 138"/>
                <a:gd name="T9" fmla="*/ 81540 h 611"/>
                <a:gd name="T10" fmla="*/ 34065 w 138"/>
                <a:gd name="T11" fmla="*/ 82449 h 611"/>
                <a:gd name="T12" fmla="*/ 45531 w 138"/>
                <a:gd name="T13" fmla="*/ 127024 h 611"/>
                <a:gd name="T14" fmla="*/ 45531 w 138"/>
                <a:gd name="T15" fmla="*/ 127326 h 611"/>
                <a:gd name="T16" fmla="*/ 53351 w 138"/>
                <a:gd name="T17" fmla="*/ 172511 h 611"/>
                <a:gd name="T18" fmla="*/ 53351 w 138"/>
                <a:gd name="T19" fmla="*/ 173035 h 611"/>
                <a:gd name="T20" fmla="*/ 53351 w 138"/>
                <a:gd name="T21" fmla="*/ 173314 h 611"/>
                <a:gd name="T22" fmla="*/ 56648 w 138"/>
                <a:gd name="T23" fmla="*/ 211514 h 611"/>
                <a:gd name="T24" fmla="*/ 56648 w 138"/>
                <a:gd name="T25" fmla="*/ 211894 h 611"/>
                <a:gd name="T26" fmla="*/ 54588 w 138"/>
                <a:gd name="T27" fmla="*/ 237741 h 611"/>
                <a:gd name="T28" fmla="*/ 54220 w 138"/>
                <a:gd name="T29" fmla="*/ 238060 h 611"/>
                <a:gd name="T30" fmla="*/ 47591 w 138"/>
                <a:gd name="T31" fmla="*/ 249504 h 611"/>
                <a:gd name="T32" fmla="*/ 47591 w 138"/>
                <a:gd name="T33" fmla="*/ 250029 h 611"/>
                <a:gd name="T34" fmla="*/ 46429 w 138"/>
                <a:gd name="T35" fmla="*/ 250402 h 611"/>
                <a:gd name="T36" fmla="*/ 46429 w 138"/>
                <a:gd name="T37" fmla="*/ 250402 h 611"/>
                <a:gd name="T38" fmla="*/ 47301 w 138"/>
                <a:gd name="T39" fmla="*/ 250029 h 611"/>
                <a:gd name="T40" fmla="*/ 47591 w 138"/>
                <a:gd name="T41" fmla="*/ 250029 h 611"/>
                <a:gd name="T42" fmla="*/ 53696 w 138"/>
                <a:gd name="T43" fmla="*/ 238060 h 611"/>
                <a:gd name="T44" fmla="*/ 53696 w 138"/>
                <a:gd name="T45" fmla="*/ 237741 h 611"/>
                <a:gd name="T46" fmla="*/ 55777 w 138"/>
                <a:gd name="T47" fmla="*/ 212201 h 611"/>
                <a:gd name="T48" fmla="*/ 55777 w 138"/>
                <a:gd name="T49" fmla="*/ 211894 h 611"/>
                <a:gd name="T50" fmla="*/ 53036 w 138"/>
                <a:gd name="T51" fmla="*/ 173314 h 611"/>
                <a:gd name="T52" fmla="*/ 52441 w 138"/>
                <a:gd name="T53" fmla="*/ 173035 h 611"/>
                <a:gd name="T54" fmla="*/ 52441 w 138"/>
                <a:gd name="T55" fmla="*/ 173035 h 611"/>
                <a:gd name="T56" fmla="*/ 45153 w 138"/>
                <a:gd name="T57" fmla="*/ 127917 h 611"/>
                <a:gd name="T58" fmla="*/ 44667 w 138"/>
                <a:gd name="T59" fmla="*/ 127024 h 611"/>
                <a:gd name="T60" fmla="*/ 33696 w 138"/>
                <a:gd name="T61" fmla="*/ 82449 h 611"/>
                <a:gd name="T62" fmla="*/ 33696 w 138"/>
                <a:gd name="T63" fmla="*/ 81540 h 611"/>
                <a:gd name="T64" fmla="*/ 20526 w 138"/>
                <a:gd name="T65" fmla="*/ 41809 h 611"/>
                <a:gd name="T66" fmla="*/ 20146 w 138"/>
                <a:gd name="T67" fmla="*/ 41441 h 611"/>
                <a:gd name="T68" fmla="*/ 6104 w 138"/>
                <a:gd name="T69" fmla="*/ 10207 h 611"/>
                <a:gd name="T70" fmla="*/ 6104 w 138"/>
                <a:gd name="T71" fmla="*/ 9917 h 611"/>
                <a:gd name="T72" fmla="*/ 0 w 138"/>
                <a:gd name="T73" fmla="*/ 0 h 611"/>
                <a:gd name="T74" fmla="*/ 0 w 138"/>
                <a:gd name="T75" fmla="*/ 0 h 611"/>
                <a:gd name="T76" fmla="*/ 6104 w 138"/>
                <a:gd name="T77" fmla="*/ 9917 h 6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8" h="611">
                  <a:moveTo>
                    <a:pt x="15" y="24"/>
                  </a:moveTo>
                  <a:cubicBezTo>
                    <a:pt x="15" y="24"/>
                    <a:pt x="15" y="24"/>
                    <a:pt x="16" y="24"/>
                  </a:cubicBezTo>
                  <a:cubicBezTo>
                    <a:pt x="27" y="45"/>
                    <a:pt x="39" y="71"/>
                    <a:pt x="50" y="100"/>
                  </a:cubicBezTo>
                  <a:cubicBezTo>
                    <a:pt x="50" y="101"/>
                    <a:pt x="50" y="101"/>
                    <a:pt x="51" y="102"/>
                  </a:cubicBezTo>
                  <a:cubicBezTo>
                    <a:pt x="62" y="131"/>
                    <a:pt x="73" y="164"/>
                    <a:pt x="83" y="199"/>
                  </a:cubicBezTo>
                  <a:cubicBezTo>
                    <a:pt x="83" y="200"/>
                    <a:pt x="83" y="200"/>
                    <a:pt x="83" y="201"/>
                  </a:cubicBezTo>
                  <a:cubicBezTo>
                    <a:pt x="93" y="236"/>
                    <a:pt x="103" y="273"/>
                    <a:pt x="111" y="310"/>
                  </a:cubicBezTo>
                  <a:cubicBezTo>
                    <a:pt x="111" y="310"/>
                    <a:pt x="111" y="311"/>
                    <a:pt x="111" y="311"/>
                  </a:cubicBezTo>
                  <a:cubicBezTo>
                    <a:pt x="119" y="348"/>
                    <a:pt x="125" y="386"/>
                    <a:pt x="130" y="421"/>
                  </a:cubicBezTo>
                  <a:cubicBezTo>
                    <a:pt x="130" y="421"/>
                    <a:pt x="130" y="422"/>
                    <a:pt x="130" y="422"/>
                  </a:cubicBezTo>
                  <a:cubicBezTo>
                    <a:pt x="130" y="422"/>
                    <a:pt x="130" y="423"/>
                    <a:pt x="130" y="423"/>
                  </a:cubicBezTo>
                  <a:cubicBezTo>
                    <a:pt x="135" y="459"/>
                    <a:pt x="137" y="490"/>
                    <a:pt x="138" y="516"/>
                  </a:cubicBezTo>
                  <a:cubicBezTo>
                    <a:pt x="138" y="517"/>
                    <a:pt x="138" y="517"/>
                    <a:pt x="138" y="517"/>
                  </a:cubicBezTo>
                  <a:cubicBezTo>
                    <a:pt x="138" y="544"/>
                    <a:pt x="136" y="565"/>
                    <a:pt x="133" y="580"/>
                  </a:cubicBezTo>
                  <a:cubicBezTo>
                    <a:pt x="133" y="580"/>
                    <a:pt x="132" y="581"/>
                    <a:pt x="132" y="581"/>
                  </a:cubicBezTo>
                  <a:cubicBezTo>
                    <a:pt x="129" y="596"/>
                    <a:pt x="123" y="606"/>
                    <a:pt x="116" y="609"/>
                  </a:cubicBezTo>
                  <a:cubicBezTo>
                    <a:pt x="116" y="609"/>
                    <a:pt x="116" y="610"/>
                    <a:pt x="116" y="610"/>
                  </a:cubicBezTo>
                  <a:cubicBezTo>
                    <a:pt x="115" y="610"/>
                    <a:pt x="114" y="610"/>
                    <a:pt x="113" y="611"/>
                  </a:cubicBezTo>
                  <a:cubicBezTo>
                    <a:pt x="113" y="611"/>
                    <a:pt x="113" y="611"/>
                    <a:pt x="113" y="611"/>
                  </a:cubicBezTo>
                  <a:cubicBezTo>
                    <a:pt x="114" y="610"/>
                    <a:pt x="114" y="610"/>
                    <a:pt x="115" y="610"/>
                  </a:cubicBezTo>
                  <a:cubicBezTo>
                    <a:pt x="115" y="610"/>
                    <a:pt x="115" y="610"/>
                    <a:pt x="116" y="610"/>
                  </a:cubicBezTo>
                  <a:cubicBezTo>
                    <a:pt x="122" y="606"/>
                    <a:pt x="128" y="596"/>
                    <a:pt x="131" y="581"/>
                  </a:cubicBezTo>
                  <a:cubicBezTo>
                    <a:pt x="131" y="581"/>
                    <a:pt x="131" y="581"/>
                    <a:pt x="131" y="580"/>
                  </a:cubicBezTo>
                  <a:cubicBezTo>
                    <a:pt x="135" y="565"/>
                    <a:pt x="136" y="544"/>
                    <a:pt x="136" y="518"/>
                  </a:cubicBezTo>
                  <a:cubicBezTo>
                    <a:pt x="136" y="517"/>
                    <a:pt x="136" y="517"/>
                    <a:pt x="136" y="517"/>
                  </a:cubicBezTo>
                  <a:cubicBezTo>
                    <a:pt x="136" y="490"/>
                    <a:pt x="133" y="459"/>
                    <a:pt x="129" y="423"/>
                  </a:cubicBezTo>
                  <a:cubicBezTo>
                    <a:pt x="129" y="423"/>
                    <a:pt x="129" y="423"/>
                    <a:pt x="128" y="422"/>
                  </a:cubicBezTo>
                  <a:cubicBezTo>
                    <a:pt x="128" y="422"/>
                    <a:pt x="128" y="422"/>
                    <a:pt x="128" y="422"/>
                  </a:cubicBezTo>
                  <a:cubicBezTo>
                    <a:pt x="124" y="386"/>
                    <a:pt x="117" y="349"/>
                    <a:pt x="110" y="312"/>
                  </a:cubicBezTo>
                  <a:cubicBezTo>
                    <a:pt x="109" y="311"/>
                    <a:pt x="109" y="310"/>
                    <a:pt x="109" y="310"/>
                  </a:cubicBezTo>
                  <a:cubicBezTo>
                    <a:pt x="101" y="273"/>
                    <a:pt x="92" y="236"/>
                    <a:pt x="82" y="201"/>
                  </a:cubicBezTo>
                  <a:cubicBezTo>
                    <a:pt x="82" y="201"/>
                    <a:pt x="82" y="200"/>
                    <a:pt x="82" y="199"/>
                  </a:cubicBezTo>
                  <a:cubicBezTo>
                    <a:pt x="72" y="165"/>
                    <a:pt x="61" y="132"/>
                    <a:pt x="50" y="102"/>
                  </a:cubicBezTo>
                  <a:cubicBezTo>
                    <a:pt x="50" y="102"/>
                    <a:pt x="49" y="101"/>
                    <a:pt x="49" y="101"/>
                  </a:cubicBezTo>
                  <a:cubicBezTo>
                    <a:pt x="38" y="71"/>
                    <a:pt x="27" y="45"/>
                    <a:pt x="15" y="25"/>
                  </a:cubicBezTo>
                  <a:cubicBezTo>
                    <a:pt x="15" y="24"/>
                    <a:pt x="15" y="24"/>
                    <a:pt x="15" y="24"/>
                  </a:cubicBezTo>
                  <a:cubicBezTo>
                    <a:pt x="10" y="15"/>
                    <a:pt x="5" y="7"/>
                    <a:pt x="0" y="0"/>
                  </a:cubicBezTo>
                  <a:cubicBezTo>
                    <a:pt x="0" y="0"/>
                    <a:pt x="0" y="0"/>
                    <a:pt x="0" y="0"/>
                  </a:cubicBezTo>
                  <a:cubicBezTo>
                    <a:pt x="5" y="7"/>
                    <a:pt x="10" y="15"/>
                    <a:pt x="15" y="24"/>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76"/>
            <p:cNvSpPr/>
            <p:nvPr/>
          </p:nvSpPr>
          <p:spPr bwMode="auto">
            <a:xfrm>
              <a:off x="5333139" y="3014609"/>
              <a:ext cx="129051" cy="1110098"/>
            </a:xfrm>
            <a:custGeom>
              <a:avLst/>
              <a:gdLst>
                <a:gd name="T0" fmla="*/ 4845 w 72"/>
                <a:gd name="T1" fmla="*/ 10581 h 619"/>
                <a:gd name="T2" fmla="*/ 4477 w 72"/>
                <a:gd name="T3" fmla="*/ 11106 h 619"/>
                <a:gd name="T4" fmla="*/ 1237 w 72"/>
                <a:gd name="T5" fmla="*/ 45124 h 619"/>
                <a:gd name="T6" fmla="*/ 1237 w 72"/>
                <a:gd name="T7" fmla="*/ 45497 h 619"/>
                <a:gd name="T8" fmla="*/ 368 w 72"/>
                <a:gd name="T9" fmla="*/ 87314 h 619"/>
                <a:gd name="T10" fmla="*/ 368 w 72"/>
                <a:gd name="T11" fmla="*/ 88195 h 619"/>
                <a:gd name="T12" fmla="*/ 2420 w 72"/>
                <a:gd name="T13" fmla="*/ 133994 h 619"/>
                <a:gd name="T14" fmla="*/ 2420 w 72"/>
                <a:gd name="T15" fmla="*/ 134865 h 619"/>
                <a:gd name="T16" fmla="*/ 6897 w 72"/>
                <a:gd name="T17" fmla="*/ 180362 h 619"/>
                <a:gd name="T18" fmla="*/ 6897 w 72"/>
                <a:gd name="T19" fmla="*/ 180362 h 619"/>
                <a:gd name="T20" fmla="*/ 6897 w 72"/>
                <a:gd name="T21" fmla="*/ 181243 h 619"/>
                <a:gd name="T22" fmla="*/ 13151 w 72"/>
                <a:gd name="T23" fmla="*/ 218887 h 619"/>
                <a:gd name="T24" fmla="*/ 13491 w 72"/>
                <a:gd name="T25" fmla="*/ 219390 h 619"/>
                <a:gd name="T26" fmla="*/ 20754 w 72"/>
                <a:gd name="T27" fmla="*/ 243566 h 619"/>
                <a:gd name="T28" fmla="*/ 20754 w 72"/>
                <a:gd name="T29" fmla="*/ 243878 h 619"/>
                <a:gd name="T30" fmla="*/ 28248 w 72"/>
                <a:gd name="T31" fmla="*/ 253802 h 619"/>
                <a:gd name="T32" fmla="*/ 28248 w 72"/>
                <a:gd name="T33" fmla="*/ 253802 h 619"/>
                <a:gd name="T34" fmla="*/ 29429 w 72"/>
                <a:gd name="T35" fmla="*/ 253802 h 619"/>
                <a:gd name="T36" fmla="*/ 29117 w 72"/>
                <a:gd name="T37" fmla="*/ 253802 h 619"/>
                <a:gd name="T38" fmla="*/ 27880 w 72"/>
                <a:gd name="T39" fmla="*/ 253802 h 619"/>
                <a:gd name="T40" fmla="*/ 27880 w 72"/>
                <a:gd name="T41" fmla="*/ 253802 h 619"/>
                <a:gd name="T42" fmla="*/ 20114 w 72"/>
                <a:gd name="T43" fmla="*/ 243878 h 619"/>
                <a:gd name="T44" fmla="*/ 20114 w 72"/>
                <a:gd name="T45" fmla="*/ 243566 h 619"/>
                <a:gd name="T46" fmla="*/ 12623 w 72"/>
                <a:gd name="T47" fmla="*/ 219390 h 619"/>
                <a:gd name="T48" fmla="*/ 12623 w 72"/>
                <a:gd name="T49" fmla="*/ 218887 h 619"/>
                <a:gd name="T50" fmla="*/ 6094 w 72"/>
                <a:gd name="T51" fmla="*/ 181243 h 619"/>
                <a:gd name="T52" fmla="*/ 6094 w 72"/>
                <a:gd name="T53" fmla="*/ 180362 h 619"/>
                <a:gd name="T54" fmla="*/ 6094 w 72"/>
                <a:gd name="T55" fmla="*/ 180362 h 619"/>
                <a:gd name="T56" fmla="*/ 1556 w 72"/>
                <a:gd name="T57" fmla="*/ 134865 h 619"/>
                <a:gd name="T58" fmla="*/ 1556 w 72"/>
                <a:gd name="T59" fmla="*/ 133994 h 619"/>
                <a:gd name="T60" fmla="*/ 0 w 72"/>
                <a:gd name="T61" fmla="*/ 88195 h 619"/>
                <a:gd name="T62" fmla="*/ 0 w 72"/>
                <a:gd name="T63" fmla="*/ 87314 h 619"/>
                <a:gd name="T64" fmla="*/ 869 w 72"/>
                <a:gd name="T65" fmla="*/ 45497 h 619"/>
                <a:gd name="T66" fmla="*/ 869 w 72"/>
                <a:gd name="T67" fmla="*/ 45124 h 619"/>
                <a:gd name="T68" fmla="*/ 4477 w 72"/>
                <a:gd name="T69" fmla="*/ 11106 h 619"/>
                <a:gd name="T70" fmla="*/ 4477 w 72"/>
                <a:gd name="T71" fmla="*/ 10581 h 619"/>
                <a:gd name="T72" fmla="*/ 6897 w 72"/>
                <a:gd name="T73" fmla="*/ 0 h 619"/>
                <a:gd name="T74" fmla="*/ 4845 w 72"/>
                <a:gd name="T75" fmla="*/ 10581 h 6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 h="619">
                  <a:moveTo>
                    <a:pt x="12" y="26"/>
                  </a:moveTo>
                  <a:cubicBezTo>
                    <a:pt x="12" y="27"/>
                    <a:pt x="11" y="27"/>
                    <a:pt x="11" y="27"/>
                  </a:cubicBezTo>
                  <a:cubicBezTo>
                    <a:pt x="8" y="50"/>
                    <a:pt x="5" y="78"/>
                    <a:pt x="3" y="110"/>
                  </a:cubicBezTo>
                  <a:cubicBezTo>
                    <a:pt x="3" y="110"/>
                    <a:pt x="3" y="110"/>
                    <a:pt x="3" y="111"/>
                  </a:cubicBezTo>
                  <a:cubicBezTo>
                    <a:pt x="1" y="142"/>
                    <a:pt x="1" y="177"/>
                    <a:pt x="1" y="213"/>
                  </a:cubicBezTo>
                  <a:cubicBezTo>
                    <a:pt x="1" y="214"/>
                    <a:pt x="1" y="214"/>
                    <a:pt x="1" y="215"/>
                  </a:cubicBezTo>
                  <a:cubicBezTo>
                    <a:pt x="2" y="251"/>
                    <a:pt x="3" y="289"/>
                    <a:pt x="6" y="327"/>
                  </a:cubicBezTo>
                  <a:cubicBezTo>
                    <a:pt x="6" y="327"/>
                    <a:pt x="6" y="328"/>
                    <a:pt x="6" y="329"/>
                  </a:cubicBezTo>
                  <a:cubicBezTo>
                    <a:pt x="8" y="366"/>
                    <a:pt x="12" y="404"/>
                    <a:pt x="17" y="440"/>
                  </a:cubicBezTo>
                  <a:cubicBezTo>
                    <a:pt x="17" y="440"/>
                    <a:pt x="17" y="440"/>
                    <a:pt x="17" y="440"/>
                  </a:cubicBezTo>
                  <a:cubicBezTo>
                    <a:pt x="17" y="441"/>
                    <a:pt x="17" y="441"/>
                    <a:pt x="17" y="442"/>
                  </a:cubicBezTo>
                  <a:cubicBezTo>
                    <a:pt x="21" y="477"/>
                    <a:pt x="27" y="508"/>
                    <a:pt x="32" y="534"/>
                  </a:cubicBezTo>
                  <a:cubicBezTo>
                    <a:pt x="33" y="534"/>
                    <a:pt x="33" y="534"/>
                    <a:pt x="33" y="535"/>
                  </a:cubicBezTo>
                  <a:cubicBezTo>
                    <a:pt x="38" y="560"/>
                    <a:pt x="44" y="580"/>
                    <a:pt x="51" y="594"/>
                  </a:cubicBezTo>
                  <a:cubicBezTo>
                    <a:pt x="51" y="594"/>
                    <a:pt x="51" y="595"/>
                    <a:pt x="51" y="595"/>
                  </a:cubicBezTo>
                  <a:cubicBezTo>
                    <a:pt x="57" y="609"/>
                    <a:pt x="63" y="617"/>
                    <a:pt x="69" y="619"/>
                  </a:cubicBezTo>
                  <a:cubicBezTo>
                    <a:pt x="69" y="619"/>
                    <a:pt x="69" y="619"/>
                    <a:pt x="69" y="619"/>
                  </a:cubicBezTo>
                  <a:cubicBezTo>
                    <a:pt x="70" y="619"/>
                    <a:pt x="71" y="619"/>
                    <a:pt x="72" y="619"/>
                  </a:cubicBezTo>
                  <a:cubicBezTo>
                    <a:pt x="71" y="619"/>
                    <a:pt x="71" y="619"/>
                    <a:pt x="71" y="619"/>
                  </a:cubicBezTo>
                  <a:cubicBezTo>
                    <a:pt x="70" y="619"/>
                    <a:pt x="69" y="619"/>
                    <a:pt x="68" y="619"/>
                  </a:cubicBezTo>
                  <a:cubicBezTo>
                    <a:pt x="68" y="619"/>
                    <a:pt x="68" y="619"/>
                    <a:pt x="68" y="619"/>
                  </a:cubicBezTo>
                  <a:cubicBezTo>
                    <a:pt x="62" y="617"/>
                    <a:pt x="56" y="609"/>
                    <a:pt x="49" y="595"/>
                  </a:cubicBezTo>
                  <a:cubicBezTo>
                    <a:pt x="49" y="595"/>
                    <a:pt x="49" y="595"/>
                    <a:pt x="49" y="594"/>
                  </a:cubicBezTo>
                  <a:cubicBezTo>
                    <a:pt x="43" y="580"/>
                    <a:pt x="37" y="560"/>
                    <a:pt x="31" y="535"/>
                  </a:cubicBezTo>
                  <a:cubicBezTo>
                    <a:pt x="31" y="534"/>
                    <a:pt x="31" y="534"/>
                    <a:pt x="31" y="534"/>
                  </a:cubicBezTo>
                  <a:cubicBezTo>
                    <a:pt x="25" y="508"/>
                    <a:pt x="20" y="477"/>
                    <a:pt x="15" y="442"/>
                  </a:cubicBezTo>
                  <a:cubicBezTo>
                    <a:pt x="15" y="441"/>
                    <a:pt x="15" y="441"/>
                    <a:pt x="15" y="440"/>
                  </a:cubicBezTo>
                  <a:cubicBezTo>
                    <a:pt x="15" y="440"/>
                    <a:pt x="15" y="440"/>
                    <a:pt x="15" y="440"/>
                  </a:cubicBezTo>
                  <a:cubicBezTo>
                    <a:pt x="10" y="404"/>
                    <a:pt x="7" y="366"/>
                    <a:pt x="4" y="329"/>
                  </a:cubicBezTo>
                  <a:cubicBezTo>
                    <a:pt x="4" y="328"/>
                    <a:pt x="4" y="328"/>
                    <a:pt x="4" y="327"/>
                  </a:cubicBezTo>
                  <a:cubicBezTo>
                    <a:pt x="2" y="289"/>
                    <a:pt x="0" y="251"/>
                    <a:pt x="0" y="215"/>
                  </a:cubicBezTo>
                  <a:cubicBezTo>
                    <a:pt x="0" y="214"/>
                    <a:pt x="0" y="214"/>
                    <a:pt x="0" y="213"/>
                  </a:cubicBezTo>
                  <a:cubicBezTo>
                    <a:pt x="0" y="177"/>
                    <a:pt x="0" y="142"/>
                    <a:pt x="2" y="111"/>
                  </a:cubicBezTo>
                  <a:cubicBezTo>
                    <a:pt x="2" y="111"/>
                    <a:pt x="2" y="110"/>
                    <a:pt x="2" y="110"/>
                  </a:cubicBezTo>
                  <a:cubicBezTo>
                    <a:pt x="4" y="78"/>
                    <a:pt x="7" y="50"/>
                    <a:pt x="11" y="27"/>
                  </a:cubicBezTo>
                  <a:cubicBezTo>
                    <a:pt x="11" y="27"/>
                    <a:pt x="11" y="27"/>
                    <a:pt x="11" y="26"/>
                  </a:cubicBezTo>
                  <a:cubicBezTo>
                    <a:pt x="13" y="17"/>
                    <a:pt x="15" y="8"/>
                    <a:pt x="17" y="0"/>
                  </a:cubicBezTo>
                  <a:cubicBezTo>
                    <a:pt x="15" y="8"/>
                    <a:pt x="13" y="17"/>
                    <a:pt x="12" y="26"/>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77"/>
            <p:cNvSpPr/>
            <p:nvPr/>
          </p:nvSpPr>
          <p:spPr bwMode="auto">
            <a:xfrm>
              <a:off x="5126658" y="3014609"/>
              <a:ext cx="236846" cy="1102505"/>
            </a:xfrm>
            <a:custGeom>
              <a:avLst/>
              <a:gdLst>
                <a:gd name="T0" fmla="*/ 44108 w 132"/>
                <a:gd name="T1" fmla="*/ 10568 h 615"/>
                <a:gd name="T2" fmla="*/ 43760 w 132"/>
                <a:gd name="T3" fmla="*/ 11092 h 615"/>
                <a:gd name="T4" fmla="*/ 23532 w 132"/>
                <a:gd name="T5" fmla="*/ 43813 h 615"/>
                <a:gd name="T6" fmla="*/ 23532 w 132"/>
                <a:gd name="T7" fmla="*/ 44153 h 615"/>
                <a:gd name="T8" fmla="*/ 9083 w 132"/>
                <a:gd name="T9" fmla="*/ 85385 h 615"/>
                <a:gd name="T10" fmla="*/ 8705 w 132"/>
                <a:gd name="T11" fmla="*/ 86284 h 615"/>
                <a:gd name="T12" fmla="*/ 1558 w 132"/>
                <a:gd name="T13" fmla="*/ 131617 h 615"/>
                <a:gd name="T14" fmla="*/ 1558 w 132"/>
                <a:gd name="T15" fmla="*/ 132120 h 615"/>
                <a:gd name="T16" fmla="*/ 2971 w 132"/>
                <a:gd name="T17" fmla="*/ 177550 h 615"/>
                <a:gd name="T18" fmla="*/ 2971 w 132"/>
                <a:gd name="T19" fmla="*/ 177890 h 615"/>
                <a:gd name="T20" fmla="*/ 2971 w 132"/>
                <a:gd name="T21" fmla="*/ 178197 h 615"/>
                <a:gd name="T22" fmla="*/ 12771 w 132"/>
                <a:gd name="T23" fmla="*/ 215977 h 615"/>
                <a:gd name="T24" fmla="*/ 12771 w 132"/>
                <a:gd name="T25" fmla="*/ 216346 h 615"/>
                <a:gd name="T26" fmla="*/ 29274 w 132"/>
                <a:gd name="T27" fmla="*/ 241273 h 615"/>
                <a:gd name="T28" fmla="*/ 29642 w 132"/>
                <a:gd name="T29" fmla="*/ 241641 h 615"/>
                <a:gd name="T30" fmla="*/ 48979 w 132"/>
                <a:gd name="T31" fmla="*/ 251458 h 615"/>
                <a:gd name="T32" fmla="*/ 48632 w 132"/>
                <a:gd name="T33" fmla="*/ 251458 h 615"/>
                <a:gd name="T34" fmla="*/ 28773 w 132"/>
                <a:gd name="T35" fmla="*/ 241273 h 615"/>
                <a:gd name="T36" fmla="*/ 28773 w 132"/>
                <a:gd name="T37" fmla="*/ 241273 h 615"/>
                <a:gd name="T38" fmla="*/ 12385 w 132"/>
                <a:gd name="T39" fmla="*/ 216346 h 615"/>
                <a:gd name="T40" fmla="*/ 12017 w 132"/>
                <a:gd name="T41" fmla="*/ 215977 h 615"/>
                <a:gd name="T42" fmla="*/ 2430 w 132"/>
                <a:gd name="T43" fmla="*/ 178197 h 615"/>
                <a:gd name="T44" fmla="*/ 2430 w 132"/>
                <a:gd name="T45" fmla="*/ 177890 h 615"/>
                <a:gd name="T46" fmla="*/ 2061 w 132"/>
                <a:gd name="T47" fmla="*/ 177550 h 615"/>
                <a:gd name="T48" fmla="*/ 1257 w 132"/>
                <a:gd name="T49" fmla="*/ 132120 h 615"/>
                <a:gd name="T50" fmla="*/ 1257 w 132"/>
                <a:gd name="T51" fmla="*/ 131301 h 615"/>
                <a:gd name="T52" fmla="*/ 8173 w 132"/>
                <a:gd name="T53" fmla="*/ 85909 h 615"/>
                <a:gd name="T54" fmla="*/ 8705 w 132"/>
                <a:gd name="T55" fmla="*/ 85385 h 615"/>
                <a:gd name="T56" fmla="*/ 23001 w 132"/>
                <a:gd name="T57" fmla="*/ 44153 h 615"/>
                <a:gd name="T58" fmla="*/ 23001 w 132"/>
                <a:gd name="T59" fmla="*/ 43813 h 615"/>
                <a:gd name="T60" fmla="*/ 43760 w 132"/>
                <a:gd name="T61" fmla="*/ 11092 h 615"/>
                <a:gd name="T62" fmla="*/ 44108 w 132"/>
                <a:gd name="T63" fmla="*/ 10185 h 615"/>
                <a:gd name="T64" fmla="*/ 54366 w 132"/>
                <a:gd name="T65" fmla="*/ 0 h 615"/>
                <a:gd name="T66" fmla="*/ 54366 w 132"/>
                <a:gd name="T67" fmla="*/ 0 h 615"/>
                <a:gd name="T68" fmla="*/ 44108 w 132"/>
                <a:gd name="T69" fmla="*/ 10568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615">
                  <a:moveTo>
                    <a:pt x="107" y="26"/>
                  </a:moveTo>
                  <a:cubicBezTo>
                    <a:pt x="107" y="26"/>
                    <a:pt x="106" y="26"/>
                    <a:pt x="106" y="27"/>
                  </a:cubicBezTo>
                  <a:cubicBezTo>
                    <a:pt x="88" y="49"/>
                    <a:pt x="71" y="76"/>
                    <a:pt x="57" y="107"/>
                  </a:cubicBezTo>
                  <a:cubicBezTo>
                    <a:pt x="57" y="107"/>
                    <a:pt x="57" y="108"/>
                    <a:pt x="57" y="108"/>
                  </a:cubicBezTo>
                  <a:cubicBezTo>
                    <a:pt x="42" y="139"/>
                    <a:pt x="31" y="173"/>
                    <a:pt x="22" y="209"/>
                  </a:cubicBezTo>
                  <a:cubicBezTo>
                    <a:pt x="22" y="210"/>
                    <a:pt x="22" y="210"/>
                    <a:pt x="21" y="211"/>
                  </a:cubicBezTo>
                  <a:cubicBezTo>
                    <a:pt x="13" y="247"/>
                    <a:pt x="7" y="284"/>
                    <a:pt x="4" y="322"/>
                  </a:cubicBezTo>
                  <a:cubicBezTo>
                    <a:pt x="4" y="322"/>
                    <a:pt x="4" y="323"/>
                    <a:pt x="4" y="323"/>
                  </a:cubicBezTo>
                  <a:cubicBezTo>
                    <a:pt x="2" y="361"/>
                    <a:pt x="2" y="398"/>
                    <a:pt x="7" y="434"/>
                  </a:cubicBezTo>
                  <a:cubicBezTo>
                    <a:pt x="7" y="434"/>
                    <a:pt x="7" y="435"/>
                    <a:pt x="7" y="435"/>
                  </a:cubicBezTo>
                  <a:cubicBezTo>
                    <a:pt x="7" y="435"/>
                    <a:pt x="7" y="436"/>
                    <a:pt x="7" y="436"/>
                  </a:cubicBezTo>
                  <a:cubicBezTo>
                    <a:pt x="12" y="472"/>
                    <a:pt x="20" y="503"/>
                    <a:pt x="31" y="528"/>
                  </a:cubicBezTo>
                  <a:cubicBezTo>
                    <a:pt x="31" y="529"/>
                    <a:pt x="31" y="529"/>
                    <a:pt x="31" y="529"/>
                  </a:cubicBezTo>
                  <a:cubicBezTo>
                    <a:pt x="42" y="555"/>
                    <a:pt x="55" y="575"/>
                    <a:pt x="71" y="590"/>
                  </a:cubicBezTo>
                  <a:cubicBezTo>
                    <a:pt x="71" y="590"/>
                    <a:pt x="71" y="590"/>
                    <a:pt x="72" y="591"/>
                  </a:cubicBezTo>
                  <a:cubicBezTo>
                    <a:pt x="86" y="604"/>
                    <a:pt x="102" y="613"/>
                    <a:pt x="119" y="615"/>
                  </a:cubicBezTo>
                  <a:cubicBezTo>
                    <a:pt x="118" y="615"/>
                    <a:pt x="118" y="615"/>
                    <a:pt x="118" y="615"/>
                  </a:cubicBezTo>
                  <a:cubicBezTo>
                    <a:pt x="101" y="612"/>
                    <a:pt x="85" y="604"/>
                    <a:pt x="70" y="590"/>
                  </a:cubicBezTo>
                  <a:cubicBezTo>
                    <a:pt x="70" y="590"/>
                    <a:pt x="70" y="590"/>
                    <a:pt x="70" y="590"/>
                  </a:cubicBezTo>
                  <a:cubicBezTo>
                    <a:pt x="54" y="575"/>
                    <a:pt x="41" y="555"/>
                    <a:pt x="30" y="529"/>
                  </a:cubicBezTo>
                  <a:cubicBezTo>
                    <a:pt x="30" y="529"/>
                    <a:pt x="29" y="528"/>
                    <a:pt x="29" y="528"/>
                  </a:cubicBezTo>
                  <a:cubicBezTo>
                    <a:pt x="19" y="502"/>
                    <a:pt x="10" y="471"/>
                    <a:pt x="6" y="436"/>
                  </a:cubicBezTo>
                  <a:cubicBezTo>
                    <a:pt x="6" y="435"/>
                    <a:pt x="6" y="435"/>
                    <a:pt x="6" y="435"/>
                  </a:cubicBezTo>
                  <a:cubicBezTo>
                    <a:pt x="5" y="434"/>
                    <a:pt x="5" y="434"/>
                    <a:pt x="5" y="434"/>
                  </a:cubicBezTo>
                  <a:cubicBezTo>
                    <a:pt x="1" y="398"/>
                    <a:pt x="0" y="361"/>
                    <a:pt x="3" y="323"/>
                  </a:cubicBezTo>
                  <a:cubicBezTo>
                    <a:pt x="3" y="323"/>
                    <a:pt x="3" y="322"/>
                    <a:pt x="3" y="321"/>
                  </a:cubicBezTo>
                  <a:cubicBezTo>
                    <a:pt x="5" y="284"/>
                    <a:pt x="11" y="246"/>
                    <a:pt x="20" y="210"/>
                  </a:cubicBezTo>
                  <a:cubicBezTo>
                    <a:pt x="20" y="210"/>
                    <a:pt x="21" y="209"/>
                    <a:pt x="21" y="209"/>
                  </a:cubicBezTo>
                  <a:cubicBezTo>
                    <a:pt x="30" y="173"/>
                    <a:pt x="42" y="139"/>
                    <a:pt x="56" y="108"/>
                  </a:cubicBezTo>
                  <a:cubicBezTo>
                    <a:pt x="56" y="108"/>
                    <a:pt x="56" y="107"/>
                    <a:pt x="56" y="107"/>
                  </a:cubicBezTo>
                  <a:cubicBezTo>
                    <a:pt x="71" y="76"/>
                    <a:pt x="87" y="49"/>
                    <a:pt x="106" y="27"/>
                  </a:cubicBezTo>
                  <a:cubicBezTo>
                    <a:pt x="106" y="26"/>
                    <a:pt x="107" y="26"/>
                    <a:pt x="107" y="25"/>
                  </a:cubicBezTo>
                  <a:cubicBezTo>
                    <a:pt x="115" y="16"/>
                    <a:pt x="123" y="7"/>
                    <a:pt x="132" y="0"/>
                  </a:cubicBezTo>
                  <a:cubicBezTo>
                    <a:pt x="132" y="0"/>
                    <a:pt x="132" y="0"/>
                    <a:pt x="132" y="0"/>
                  </a:cubicBezTo>
                  <a:cubicBezTo>
                    <a:pt x="123" y="7"/>
                    <a:pt x="115" y="16"/>
                    <a:pt x="107" y="26"/>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78"/>
            <p:cNvSpPr/>
            <p:nvPr/>
          </p:nvSpPr>
          <p:spPr bwMode="auto">
            <a:xfrm>
              <a:off x="4958133" y="3014609"/>
              <a:ext cx="405371" cy="1052391"/>
            </a:xfrm>
            <a:custGeom>
              <a:avLst/>
              <a:gdLst>
                <a:gd name="T0" fmla="*/ 76364 w 226"/>
                <a:gd name="T1" fmla="*/ 8675 h 587"/>
                <a:gd name="T2" fmla="*/ 76090 w 226"/>
                <a:gd name="T3" fmla="*/ 9015 h 587"/>
                <a:gd name="T4" fmla="*/ 43178 w 226"/>
                <a:gd name="T5" fmla="*/ 38067 h 587"/>
                <a:gd name="T6" fmla="*/ 42269 w 226"/>
                <a:gd name="T7" fmla="*/ 38820 h 587"/>
                <a:gd name="T8" fmla="*/ 18111 w 226"/>
                <a:gd name="T9" fmla="*/ 76903 h 587"/>
                <a:gd name="T10" fmla="*/ 17731 w 226"/>
                <a:gd name="T11" fmla="*/ 77795 h 587"/>
                <a:gd name="T12" fmla="*/ 3679 w 226"/>
                <a:gd name="T13" fmla="*/ 121090 h 587"/>
                <a:gd name="T14" fmla="*/ 3679 w 226"/>
                <a:gd name="T15" fmla="*/ 121458 h 587"/>
                <a:gd name="T16" fmla="*/ 2429 w 226"/>
                <a:gd name="T17" fmla="*/ 166504 h 587"/>
                <a:gd name="T18" fmla="*/ 2429 w 226"/>
                <a:gd name="T19" fmla="*/ 166504 h 587"/>
                <a:gd name="T20" fmla="*/ 2429 w 226"/>
                <a:gd name="T21" fmla="*/ 166873 h 587"/>
                <a:gd name="T22" fmla="*/ 14801 w 226"/>
                <a:gd name="T23" fmla="*/ 205352 h 587"/>
                <a:gd name="T24" fmla="*/ 14801 w 226"/>
                <a:gd name="T25" fmla="*/ 206221 h 587"/>
                <a:gd name="T26" fmla="*/ 37779 w 226"/>
                <a:gd name="T27" fmla="*/ 232709 h 587"/>
                <a:gd name="T28" fmla="*/ 38311 w 226"/>
                <a:gd name="T29" fmla="*/ 233233 h 587"/>
                <a:gd name="T30" fmla="*/ 50090 w 226"/>
                <a:gd name="T31" fmla="*/ 240196 h 587"/>
                <a:gd name="T32" fmla="*/ 49404 w 226"/>
                <a:gd name="T33" fmla="*/ 239828 h 587"/>
                <a:gd name="T34" fmla="*/ 38311 w 226"/>
                <a:gd name="T35" fmla="*/ 232709 h 587"/>
                <a:gd name="T36" fmla="*/ 37779 w 226"/>
                <a:gd name="T37" fmla="*/ 232709 h 587"/>
                <a:gd name="T38" fmla="*/ 14432 w 226"/>
                <a:gd name="T39" fmla="*/ 205853 h 587"/>
                <a:gd name="T40" fmla="*/ 14432 w 226"/>
                <a:gd name="T41" fmla="*/ 205352 h 587"/>
                <a:gd name="T42" fmla="*/ 2060 w 226"/>
                <a:gd name="T43" fmla="*/ 166873 h 587"/>
                <a:gd name="T44" fmla="*/ 2060 w 226"/>
                <a:gd name="T45" fmla="*/ 166504 h 587"/>
                <a:gd name="T46" fmla="*/ 2060 w 226"/>
                <a:gd name="T47" fmla="*/ 166164 h 587"/>
                <a:gd name="T48" fmla="*/ 3299 w 226"/>
                <a:gd name="T49" fmla="*/ 121458 h 587"/>
                <a:gd name="T50" fmla="*/ 3299 w 226"/>
                <a:gd name="T51" fmla="*/ 120778 h 587"/>
                <a:gd name="T52" fmla="*/ 17239 w 226"/>
                <a:gd name="T53" fmla="*/ 77271 h 587"/>
                <a:gd name="T54" fmla="*/ 17731 w 226"/>
                <a:gd name="T55" fmla="*/ 76903 h 587"/>
                <a:gd name="T56" fmla="*/ 42269 w 226"/>
                <a:gd name="T57" fmla="*/ 38451 h 587"/>
                <a:gd name="T58" fmla="*/ 42793 w 226"/>
                <a:gd name="T59" fmla="*/ 38067 h 587"/>
                <a:gd name="T60" fmla="*/ 76090 w 226"/>
                <a:gd name="T61" fmla="*/ 9015 h 587"/>
                <a:gd name="T62" fmla="*/ 76364 w 226"/>
                <a:gd name="T63" fmla="*/ 8675 h 587"/>
                <a:gd name="T64" fmla="*/ 92951 w 226"/>
                <a:gd name="T65" fmla="*/ 0 h 587"/>
                <a:gd name="T66" fmla="*/ 76364 w 226"/>
                <a:gd name="T67" fmla="*/ 8675 h 5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587">
                  <a:moveTo>
                    <a:pt x="186" y="21"/>
                  </a:moveTo>
                  <a:cubicBezTo>
                    <a:pt x="186" y="21"/>
                    <a:pt x="185" y="22"/>
                    <a:pt x="185" y="22"/>
                  </a:cubicBezTo>
                  <a:cubicBezTo>
                    <a:pt x="155" y="41"/>
                    <a:pt x="128" y="65"/>
                    <a:pt x="105" y="93"/>
                  </a:cubicBezTo>
                  <a:cubicBezTo>
                    <a:pt x="104" y="94"/>
                    <a:pt x="104" y="94"/>
                    <a:pt x="103" y="95"/>
                  </a:cubicBezTo>
                  <a:cubicBezTo>
                    <a:pt x="80" y="123"/>
                    <a:pt x="60" y="154"/>
                    <a:pt x="44" y="188"/>
                  </a:cubicBezTo>
                  <a:cubicBezTo>
                    <a:pt x="44" y="189"/>
                    <a:pt x="43" y="189"/>
                    <a:pt x="43" y="190"/>
                  </a:cubicBezTo>
                  <a:cubicBezTo>
                    <a:pt x="27" y="223"/>
                    <a:pt x="16" y="259"/>
                    <a:pt x="9" y="296"/>
                  </a:cubicBezTo>
                  <a:cubicBezTo>
                    <a:pt x="9" y="296"/>
                    <a:pt x="9" y="297"/>
                    <a:pt x="9" y="297"/>
                  </a:cubicBezTo>
                  <a:cubicBezTo>
                    <a:pt x="2" y="334"/>
                    <a:pt x="1" y="371"/>
                    <a:pt x="6" y="407"/>
                  </a:cubicBezTo>
                  <a:cubicBezTo>
                    <a:pt x="6" y="407"/>
                    <a:pt x="6" y="407"/>
                    <a:pt x="6" y="407"/>
                  </a:cubicBezTo>
                  <a:cubicBezTo>
                    <a:pt x="6" y="407"/>
                    <a:pt x="6" y="408"/>
                    <a:pt x="6" y="408"/>
                  </a:cubicBezTo>
                  <a:cubicBezTo>
                    <a:pt x="11" y="444"/>
                    <a:pt x="21" y="476"/>
                    <a:pt x="36" y="502"/>
                  </a:cubicBezTo>
                  <a:cubicBezTo>
                    <a:pt x="36" y="503"/>
                    <a:pt x="36" y="503"/>
                    <a:pt x="36" y="504"/>
                  </a:cubicBezTo>
                  <a:cubicBezTo>
                    <a:pt x="51" y="530"/>
                    <a:pt x="70" y="552"/>
                    <a:pt x="92" y="569"/>
                  </a:cubicBezTo>
                  <a:cubicBezTo>
                    <a:pt x="93" y="569"/>
                    <a:pt x="93" y="569"/>
                    <a:pt x="93" y="570"/>
                  </a:cubicBezTo>
                  <a:cubicBezTo>
                    <a:pt x="102" y="576"/>
                    <a:pt x="112" y="582"/>
                    <a:pt x="122" y="587"/>
                  </a:cubicBezTo>
                  <a:cubicBezTo>
                    <a:pt x="120" y="586"/>
                    <a:pt x="120" y="586"/>
                    <a:pt x="120" y="586"/>
                  </a:cubicBezTo>
                  <a:cubicBezTo>
                    <a:pt x="110" y="581"/>
                    <a:pt x="101" y="576"/>
                    <a:pt x="93" y="569"/>
                  </a:cubicBezTo>
                  <a:cubicBezTo>
                    <a:pt x="92" y="569"/>
                    <a:pt x="92" y="569"/>
                    <a:pt x="92" y="569"/>
                  </a:cubicBezTo>
                  <a:cubicBezTo>
                    <a:pt x="69" y="552"/>
                    <a:pt x="50" y="530"/>
                    <a:pt x="35" y="503"/>
                  </a:cubicBezTo>
                  <a:cubicBezTo>
                    <a:pt x="35" y="503"/>
                    <a:pt x="35" y="502"/>
                    <a:pt x="35" y="502"/>
                  </a:cubicBezTo>
                  <a:cubicBezTo>
                    <a:pt x="20" y="475"/>
                    <a:pt x="10" y="443"/>
                    <a:pt x="5" y="408"/>
                  </a:cubicBezTo>
                  <a:cubicBezTo>
                    <a:pt x="5" y="407"/>
                    <a:pt x="5" y="407"/>
                    <a:pt x="5" y="407"/>
                  </a:cubicBezTo>
                  <a:cubicBezTo>
                    <a:pt x="5" y="406"/>
                    <a:pt x="5" y="406"/>
                    <a:pt x="5" y="406"/>
                  </a:cubicBezTo>
                  <a:cubicBezTo>
                    <a:pt x="0" y="370"/>
                    <a:pt x="1" y="333"/>
                    <a:pt x="8" y="297"/>
                  </a:cubicBezTo>
                  <a:cubicBezTo>
                    <a:pt x="8" y="296"/>
                    <a:pt x="8" y="296"/>
                    <a:pt x="8" y="295"/>
                  </a:cubicBezTo>
                  <a:cubicBezTo>
                    <a:pt x="15" y="259"/>
                    <a:pt x="26" y="223"/>
                    <a:pt x="42" y="189"/>
                  </a:cubicBezTo>
                  <a:cubicBezTo>
                    <a:pt x="42" y="189"/>
                    <a:pt x="43" y="188"/>
                    <a:pt x="43" y="188"/>
                  </a:cubicBezTo>
                  <a:cubicBezTo>
                    <a:pt x="59" y="154"/>
                    <a:pt x="79" y="122"/>
                    <a:pt x="103" y="94"/>
                  </a:cubicBezTo>
                  <a:cubicBezTo>
                    <a:pt x="103" y="94"/>
                    <a:pt x="104" y="93"/>
                    <a:pt x="104" y="93"/>
                  </a:cubicBezTo>
                  <a:cubicBezTo>
                    <a:pt x="128" y="65"/>
                    <a:pt x="155" y="41"/>
                    <a:pt x="185" y="22"/>
                  </a:cubicBezTo>
                  <a:cubicBezTo>
                    <a:pt x="185" y="22"/>
                    <a:pt x="185" y="21"/>
                    <a:pt x="186" y="21"/>
                  </a:cubicBezTo>
                  <a:cubicBezTo>
                    <a:pt x="199" y="13"/>
                    <a:pt x="212" y="6"/>
                    <a:pt x="226" y="0"/>
                  </a:cubicBezTo>
                  <a:cubicBezTo>
                    <a:pt x="212" y="6"/>
                    <a:pt x="199" y="13"/>
                    <a:pt x="186" y="21"/>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79"/>
            <p:cNvSpPr/>
            <p:nvPr/>
          </p:nvSpPr>
          <p:spPr bwMode="auto">
            <a:xfrm>
              <a:off x="4857929" y="3014609"/>
              <a:ext cx="505575" cy="837509"/>
            </a:xfrm>
            <a:custGeom>
              <a:avLst/>
              <a:gdLst>
                <a:gd name="T0" fmla="*/ 95451 w 282"/>
                <a:gd name="T1" fmla="*/ 5730 h 467"/>
                <a:gd name="T2" fmla="*/ 95066 w 282"/>
                <a:gd name="T3" fmla="*/ 6103 h 467"/>
                <a:gd name="T4" fmla="*/ 54510 w 282"/>
                <a:gd name="T5" fmla="*/ 29186 h 467"/>
                <a:gd name="T6" fmla="*/ 54163 w 282"/>
                <a:gd name="T7" fmla="*/ 29526 h 467"/>
                <a:gd name="T8" fmla="*/ 23421 w 282"/>
                <a:gd name="T9" fmla="*/ 63204 h 467"/>
                <a:gd name="T10" fmla="*/ 22934 w 282"/>
                <a:gd name="T11" fmla="*/ 63523 h 467"/>
                <a:gd name="T12" fmla="*/ 4846 w 282"/>
                <a:gd name="T13" fmla="*/ 103788 h 467"/>
                <a:gd name="T14" fmla="*/ 4846 w 282"/>
                <a:gd name="T15" fmla="*/ 104535 h 467"/>
                <a:gd name="T16" fmla="*/ 2052 w 282"/>
                <a:gd name="T17" fmla="*/ 148097 h 467"/>
                <a:gd name="T18" fmla="*/ 2052 w 282"/>
                <a:gd name="T19" fmla="*/ 148411 h 467"/>
                <a:gd name="T20" fmla="*/ 2052 w 282"/>
                <a:gd name="T21" fmla="*/ 148756 h 467"/>
                <a:gd name="T22" fmla="*/ 15925 w 282"/>
                <a:gd name="T23" fmla="*/ 188521 h 467"/>
                <a:gd name="T24" fmla="*/ 15925 w 282"/>
                <a:gd name="T25" fmla="*/ 189045 h 467"/>
                <a:gd name="T26" fmla="*/ 17703 w 282"/>
                <a:gd name="T27" fmla="*/ 191483 h 467"/>
                <a:gd name="T28" fmla="*/ 16834 w 282"/>
                <a:gd name="T29" fmla="*/ 190299 h 467"/>
                <a:gd name="T30" fmla="*/ 15925 w 282"/>
                <a:gd name="T31" fmla="*/ 189045 h 467"/>
                <a:gd name="T32" fmla="*/ 15651 w 282"/>
                <a:gd name="T33" fmla="*/ 188152 h 467"/>
                <a:gd name="T34" fmla="*/ 2052 w 282"/>
                <a:gd name="T35" fmla="*/ 148411 h 467"/>
                <a:gd name="T36" fmla="*/ 2052 w 282"/>
                <a:gd name="T37" fmla="*/ 148097 h 467"/>
                <a:gd name="T38" fmla="*/ 2052 w 282"/>
                <a:gd name="T39" fmla="*/ 148097 h 467"/>
                <a:gd name="T40" fmla="*/ 4478 w 282"/>
                <a:gd name="T41" fmla="*/ 104157 h 467"/>
                <a:gd name="T42" fmla="*/ 4846 w 282"/>
                <a:gd name="T43" fmla="*/ 103788 h 467"/>
                <a:gd name="T44" fmla="*/ 22934 w 282"/>
                <a:gd name="T45" fmla="*/ 63523 h 467"/>
                <a:gd name="T46" fmla="*/ 23421 w 282"/>
                <a:gd name="T47" fmla="*/ 62703 h 467"/>
                <a:gd name="T48" fmla="*/ 53639 w 282"/>
                <a:gd name="T49" fmla="*/ 29526 h 467"/>
                <a:gd name="T50" fmla="*/ 54510 w 282"/>
                <a:gd name="T51" fmla="*/ 29186 h 467"/>
                <a:gd name="T52" fmla="*/ 94697 w 282"/>
                <a:gd name="T53" fmla="*/ 6103 h 467"/>
                <a:gd name="T54" fmla="*/ 95451 w 282"/>
                <a:gd name="T55" fmla="*/ 5730 h 467"/>
                <a:gd name="T56" fmla="*/ 115579 w 282"/>
                <a:gd name="T57" fmla="*/ 0 h 467"/>
                <a:gd name="T58" fmla="*/ 95451 w 282"/>
                <a:gd name="T59" fmla="*/ 5730 h 4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2" h="467">
                  <a:moveTo>
                    <a:pt x="233" y="14"/>
                  </a:moveTo>
                  <a:cubicBezTo>
                    <a:pt x="233" y="14"/>
                    <a:pt x="232" y="15"/>
                    <a:pt x="232" y="15"/>
                  </a:cubicBezTo>
                  <a:cubicBezTo>
                    <a:pt x="195" y="28"/>
                    <a:pt x="162" y="48"/>
                    <a:pt x="133" y="71"/>
                  </a:cubicBezTo>
                  <a:cubicBezTo>
                    <a:pt x="132" y="72"/>
                    <a:pt x="132" y="72"/>
                    <a:pt x="132" y="72"/>
                  </a:cubicBezTo>
                  <a:cubicBezTo>
                    <a:pt x="102" y="96"/>
                    <a:pt x="77" y="123"/>
                    <a:pt x="57" y="154"/>
                  </a:cubicBezTo>
                  <a:cubicBezTo>
                    <a:pt x="57" y="154"/>
                    <a:pt x="56" y="155"/>
                    <a:pt x="56" y="155"/>
                  </a:cubicBezTo>
                  <a:cubicBezTo>
                    <a:pt x="36" y="186"/>
                    <a:pt x="21" y="219"/>
                    <a:pt x="12" y="253"/>
                  </a:cubicBezTo>
                  <a:cubicBezTo>
                    <a:pt x="12" y="254"/>
                    <a:pt x="12" y="255"/>
                    <a:pt x="12" y="255"/>
                  </a:cubicBezTo>
                  <a:cubicBezTo>
                    <a:pt x="3" y="290"/>
                    <a:pt x="1" y="326"/>
                    <a:pt x="5" y="361"/>
                  </a:cubicBezTo>
                  <a:cubicBezTo>
                    <a:pt x="5" y="362"/>
                    <a:pt x="5" y="362"/>
                    <a:pt x="5" y="362"/>
                  </a:cubicBezTo>
                  <a:cubicBezTo>
                    <a:pt x="5" y="362"/>
                    <a:pt x="5" y="363"/>
                    <a:pt x="5" y="363"/>
                  </a:cubicBezTo>
                  <a:cubicBezTo>
                    <a:pt x="10" y="399"/>
                    <a:pt x="22" y="431"/>
                    <a:pt x="39" y="460"/>
                  </a:cubicBezTo>
                  <a:cubicBezTo>
                    <a:pt x="39" y="460"/>
                    <a:pt x="39" y="461"/>
                    <a:pt x="39" y="461"/>
                  </a:cubicBezTo>
                  <a:cubicBezTo>
                    <a:pt x="41" y="463"/>
                    <a:pt x="42" y="465"/>
                    <a:pt x="43" y="467"/>
                  </a:cubicBezTo>
                  <a:cubicBezTo>
                    <a:pt x="41" y="464"/>
                    <a:pt x="41" y="464"/>
                    <a:pt x="41" y="464"/>
                  </a:cubicBezTo>
                  <a:cubicBezTo>
                    <a:pt x="41" y="463"/>
                    <a:pt x="40" y="462"/>
                    <a:pt x="39" y="461"/>
                  </a:cubicBezTo>
                  <a:cubicBezTo>
                    <a:pt x="39" y="460"/>
                    <a:pt x="38" y="460"/>
                    <a:pt x="38" y="459"/>
                  </a:cubicBezTo>
                  <a:cubicBezTo>
                    <a:pt x="21" y="431"/>
                    <a:pt x="10" y="398"/>
                    <a:pt x="5" y="362"/>
                  </a:cubicBezTo>
                  <a:cubicBezTo>
                    <a:pt x="5" y="362"/>
                    <a:pt x="5" y="362"/>
                    <a:pt x="5" y="361"/>
                  </a:cubicBezTo>
                  <a:cubicBezTo>
                    <a:pt x="5" y="361"/>
                    <a:pt x="5" y="361"/>
                    <a:pt x="5" y="361"/>
                  </a:cubicBezTo>
                  <a:cubicBezTo>
                    <a:pt x="0" y="325"/>
                    <a:pt x="3" y="289"/>
                    <a:pt x="11" y="254"/>
                  </a:cubicBezTo>
                  <a:cubicBezTo>
                    <a:pt x="12" y="254"/>
                    <a:pt x="12" y="253"/>
                    <a:pt x="12" y="253"/>
                  </a:cubicBezTo>
                  <a:cubicBezTo>
                    <a:pt x="21" y="218"/>
                    <a:pt x="36" y="185"/>
                    <a:pt x="56" y="155"/>
                  </a:cubicBezTo>
                  <a:cubicBezTo>
                    <a:pt x="56" y="154"/>
                    <a:pt x="56" y="154"/>
                    <a:pt x="57" y="153"/>
                  </a:cubicBezTo>
                  <a:cubicBezTo>
                    <a:pt x="77" y="123"/>
                    <a:pt x="102" y="95"/>
                    <a:pt x="131" y="72"/>
                  </a:cubicBezTo>
                  <a:cubicBezTo>
                    <a:pt x="132" y="71"/>
                    <a:pt x="132" y="71"/>
                    <a:pt x="133" y="71"/>
                  </a:cubicBezTo>
                  <a:cubicBezTo>
                    <a:pt x="162" y="47"/>
                    <a:pt x="195" y="28"/>
                    <a:pt x="231" y="15"/>
                  </a:cubicBezTo>
                  <a:cubicBezTo>
                    <a:pt x="232" y="14"/>
                    <a:pt x="233" y="14"/>
                    <a:pt x="233" y="14"/>
                  </a:cubicBezTo>
                  <a:cubicBezTo>
                    <a:pt x="249" y="8"/>
                    <a:pt x="265" y="3"/>
                    <a:pt x="282" y="0"/>
                  </a:cubicBezTo>
                  <a:cubicBezTo>
                    <a:pt x="265" y="3"/>
                    <a:pt x="249" y="8"/>
                    <a:pt x="233" y="14"/>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80"/>
            <p:cNvSpPr/>
            <p:nvPr/>
          </p:nvSpPr>
          <p:spPr bwMode="auto">
            <a:xfrm>
              <a:off x="4866279" y="3014609"/>
              <a:ext cx="497225" cy="351556"/>
            </a:xfrm>
            <a:custGeom>
              <a:avLst/>
              <a:gdLst>
                <a:gd name="T0" fmla="*/ 93885 w 277"/>
                <a:gd name="T1" fmla="*/ 2060 h 196"/>
                <a:gd name="T2" fmla="*/ 93012 w 277"/>
                <a:gd name="T3" fmla="*/ 2060 h 196"/>
                <a:gd name="T4" fmla="*/ 51246 w 277"/>
                <a:gd name="T5" fmla="*/ 17717 h 196"/>
                <a:gd name="T6" fmla="*/ 50333 w 277"/>
                <a:gd name="T7" fmla="*/ 17717 h 196"/>
                <a:gd name="T8" fmla="*/ 19066 w 277"/>
                <a:gd name="T9" fmla="*/ 45150 h 196"/>
                <a:gd name="T10" fmla="*/ 18574 w 277"/>
                <a:gd name="T11" fmla="*/ 45530 h 196"/>
                <a:gd name="T12" fmla="*/ 0 w 277"/>
                <a:gd name="T13" fmla="*/ 80460 h 196"/>
                <a:gd name="T14" fmla="*/ 369 w 277"/>
                <a:gd name="T15" fmla="*/ 79223 h 196"/>
                <a:gd name="T16" fmla="*/ 18574 w 277"/>
                <a:gd name="T17" fmla="*/ 45150 h 196"/>
                <a:gd name="T18" fmla="*/ 19066 w 277"/>
                <a:gd name="T19" fmla="*/ 44646 h 196"/>
                <a:gd name="T20" fmla="*/ 50865 w 277"/>
                <a:gd name="T21" fmla="*/ 17717 h 196"/>
                <a:gd name="T22" fmla="*/ 51246 w 277"/>
                <a:gd name="T23" fmla="*/ 17216 h 196"/>
                <a:gd name="T24" fmla="*/ 93012 w 277"/>
                <a:gd name="T25" fmla="*/ 2060 h 196"/>
                <a:gd name="T26" fmla="*/ 93885 w 277"/>
                <a:gd name="T27" fmla="*/ 2060 h 196"/>
                <a:gd name="T28" fmla="*/ 114523 w 277"/>
                <a:gd name="T29" fmla="*/ 0 h 196"/>
                <a:gd name="T30" fmla="*/ 93885 w 277"/>
                <a:gd name="T31" fmla="*/ 2060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7" h="196">
                  <a:moveTo>
                    <a:pt x="227" y="5"/>
                  </a:moveTo>
                  <a:cubicBezTo>
                    <a:pt x="226" y="5"/>
                    <a:pt x="226" y="5"/>
                    <a:pt x="225" y="5"/>
                  </a:cubicBezTo>
                  <a:cubicBezTo>
                    <a:pt x="188" y="12"/>
                    <a:pt x="154" y="25"/>
                    <a:pt x="124" y="43"/>
                  </a:cubicBezTo>
                  <a:cubicBezTo>
                    <a:pt x="123" y="43"/>
                    <a:pt x="123" y="43"/>
                    <a:pt x="122" y="43"/>
                  </a:cubicBezTo>
                  <a:cubicBezTo>
                    <a:pt x="92" y="61"/>
                    <a:pt x="67" y="84"/>
                    <a:pt x="46" y="110"/>
                  </a:cubicBezTo>
                  <a:cubicBezTo>
                    <a:pt x="46" y="110"/>
                    <a:pt x="45" y="111"/>
                    <a:pt x="45" y="111"/>
                  </a:cubicBezTo>
                  <a:cubicBezTo>
                    <a:pt x="25" y="136"/>
                    <a:pt x="10" y="165"/>
                    <a:pt x="0" y="196"/>
                  </a:cubicBezTo>
                  <a:cubicBezTo>
                    <a:pt x="1" y="193"/>
                    <a:pt x="1" y="193"/>
                    <a:pt x="1" y="193"/>
                  </a:cubicBezTo>
                  <a:cubicBezTo>
                    <a:pt x="11" y="163"/>
                    <a:pt x="26" y="135"/>
                    <a:pt x="45" y="110"/>
                  </a:cubicBezTo>
                  <a:cubicBezTo>
                    <a:pt x="45" y="110"/>
                    <a:pt x="46" y="109"/>
                    <a:pt x="46" y="109"/>
                  </a:cubicBezTo>
                  <a:cubicBezTo>
                    <a:pt x="67" y="83"/>
                    <a:pt x="93" y="61"/>
                    <a:pt x="123" y="43"/>
                  </a:cubicBezTo>
                  <a:cubicBezTo>
                    <a:pt x="123" y="43"/>
                    <a:pt x="124" y="42"/>
                    <a:pt x="124" y="42"/>
                  </a:cubicBezTo>
                  <a:cubicBezTo>
                    <a:pt x="154" y="25"/>
                    <a:pt x="188" y="12"/>
                    <a:pt x="225" y="5"/>
                  </a:cubicBezTo>
                  <a:cubicBezTo>
                    <a:pt x="226" y="5"/>
                    <a:pt x="226" y="5"/>
                    <a:pt x="227" y="5"/>
                  </a:cubicBezTo>
                  <a:cubicBezTo>
                    <a:pt x="243" y="2"/>
                    <a:pt x="260" y="0"/>
                    <a:pt x="277" y="0"/>
                  </a:cubicBezTo>
                  <a:cubicBezTo>
                    <a:pt x="260" y="0"/>
                    <a:pt x="243" y="2"/>
                    <a:pt x="227" y="5"/>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81"/>
            <p:cNvSpPr/>
            <p:nvPr/>
          </p:nvSpPr>
          <p:spPr bwMode="auto">
            <a:xfrm>
              <a:off x="5047709" y="3005498"/>
              <a:ext cx="315795" cy="82004"/>
            </a:xfrm>
            <a:custGeom>
              <a:avLst/>
              <a:gdLst>
                <a:gd name="T0" fmla="*/ 54751 w 176"/>
                <a:gd name="T1" fmla="*/ 364 h 46"/>
                <a:gd name="T2" fmla="*/ 54085 w 176"/>
                <a:gd name="T3" fmla="*/ 364 h 46"/>
                <a:gd name="T4" fmla="*/ 18129 w 176"/>
                <a:gd name="T5" fmla="*/ 7055 h 46"/>
                <a:gd name="T6" fmla="*/ 17789 w 176"/>
                <a:gd name="T7" fmla="*/ 7569 h 46"/>
                <a:gd name="T8" fmla="*/ 0 w 176"/>
                <a:gd name="T9" fmla="*/ 18109 h 46"/>
                <a:gd name="T10" fmla="*/ 872 w 176"/>
                <a:gd name="T11" fmla="*/ 17771 h 46"/>
                <a:gd name="T12" fmla="*/ 18129 w 176"/>
                <a:gd name="T13" fmla="*/ 7055 h 46"/>
                <a:gd name="T14" fmla="*/ 18514 w 176"/>
                <a:gd name="T15" fmla="*/ 7055 h 46"/>
                <a:gd name="T16" fmla="*/ 54085 w 176"/>
                <a:gd name="T17" fmla="*/ 0 h 46"/>
                <a:gd name="T18" fmla="*/ 54751 w 176"/>
                <a:gd name="T19" fmla="*/ 0 h 46"/>
                <a:gd name="T20" fmla="*/ 72512 w 176"/>
                <a:gd name="T21" fmla="*/ 2007 h 46"/>
                <a:gd name="T22" fmla="*/ 54751 w 176"/>
                <a:gd name="T23" fmla="*/ 364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46">
                  <a:moveTo>
                    <a:pt x="133" y="1"/>
                  </a:moveTo>
                  <a:cubicBezTo>
                    <a:pt x="132" y="1"/>
                    <a:pt x="132" y="1"/>
                    <a:pt x="131" y="1"/>
                  </a:cubicBezTo>
                  <a:cubicBezTo>
                    <a:pt x="99" y="0"/>
                    <a:pt x="70" y="7"/>
                    <a:pt x="44" y="18"/>
                  </a:cubicBezTo>
                  <a:cubicBezTo>
                    <a:pt x="44" y="18"/>
                    <a:pt x="44" y="18"/>
                    <a:pt x="43" y="19"/>
                  </a:cubicBezTo>
                  <a:cubicBezTo>
                    <a:pt x="27" y="26"/>
                    <a:pt x="13" y="35"/>
                    <a:pt x="0" y="46"/>
                  </a:cubicBezTo>
                  <a:cubicBezTo>
                    <a:pt x="2" y="45"/>
                    <a:pt x="2" y="45"/>
                    <a:pt x="2" y="45"/>
                  </a:cubicBezTo>
                  <a:cubicBezTo>
                    <a:pt x="14" y="34"/>
                    <a:pt x="28" y="25"/>
                    <a:pt x="44" y="18"/>
                  </a:cubicBezTo>
                  <a:cubicBezTo>
                    <a:pt x="44" y="18"/>
                    <a:pt x="44" y="18"/>
                    <a:pt x="45" y="18"/>
                  </a:cubicBezTo>
                  <a:cubicBezTo>
                    <a:pt x="70" y="6"/>
                    <a:pt x="100" y="0"/>
                    <a:pt x="131" y="0"/>
                  </a:cubicBezTo>
                  <a:cubicBezTo>
                    <a:pt x="132" y="0"/>
                    <a:pt x="132" y="0"/>
                    <a:pt x="133" y="0"/>
                  </a:cubicBezTo>
                  <a:cubicBezTo>
                    <a:pt x="147" y="1"/>
                    <a:pt x="161" y="2"/>
                    <a:pt x="176" y="5"/>
                  </a:cubicBezTo>
                  <a:cubicBezTo>
                    <a:pt x="161" y="2"/>
                    <a:pt x="147" y="1"/>
                    <a:pt x="133" y="1"/>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82"/>
            <p:cNvSpPr/>
            <p:nvPr/>
          </p:nvSpPr>
          <p:spPr bwMode="auto">
            <a:xfrm>
              <a:off x="5194979" y="2980441"/>
              <a:ext cx="168525" cy="34169"/>
            </a:xfrm>
            <a:custGeom>
              <a:avLst/>
              <a:gdLst>
                <a:gd name="T0" fmla="*/ 26227 w 94"/>
                <a:gd name="T1" fmla="*/ 2989 h 19"/>
                <a:gd name="T2" fmla="*/ 25858 w 94"/>
                <a:gd name="T3" fmla="*/ 2456 h 19"/>
                <a:gd name="T4" fmla="*/ 1556 w 94"/>
                <a:gd name="T5" fmla="*/ 2989 h 19"/>
                <a:gd name="T6" fmla="*/ 1238 w 94"/>
                <a:gd name="T7" fmla="*/ 2989 h 19"/>
                <a:gd name="T8" fmla="*/ 0 w 94"/>
                <a:gd name="T9" fmla="*/ 3709 h 19"/>
                <a:gd name="T10" fmla="*/ 368 w 94"/>
                <a:gd name="T11" fmla="*/ 3361 h 19"/>
                <a:gd name="T12" fmla="*/ 1556 w 94"/>
                <a:gd name="T13" fmla="*/ 2989 h 19"/>
                <a:gd name="T14" fmla="*/ 2052 w 94"/>
                <a:gd name="T15" fmla="*/ 2989 h 19"/>
                <a:gd name="T16" fmla="*/ 25858 w 94"/>
                <a:gd name="T17" fmla="*/ 2456 h 19"/>
                <a:gd name="T18" fmla="*/ 26227 w 94"/>
                <a:gd name="T19" fmla="*/ 2456 h 19"/>
                <a:gd name="T20" fmla="*/ 38519 w 94"/>
                <a:gd name="T21" fmla="*/ 7960 h 19"/>
                <a:gd name="T22" fmla="*/ 38519 w 94"/>
                <a:gd name="T23" fmla="*/ 7960 h 19"/>
                <a:gd name="T24" fmla="*/ 26227 w 94"/>
                <a:gd name="T25" fmla="*/ 298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9">
                  <a:moveTo>
                    <a:pt x="64" y="7"/>
                  </a:moveTo>
                  <a:cubicBezTo>
                    <a:pt x="64" y="6"/>
                    <a:pt x="64" y="6"/>
                    <a:pt x="63" y="6"/>
                  </a:cubicBezTo>
                  <a:cubicBezTo>
                    <a:pt x="41" y="0"/>
                    <a:pt x="21" y="1"/>
                    <a:pt x="4" y="7"/>
                  </a:cubicBezTo>
                  <a:cubicBezTo>
                    <a:pt x="4" y="7"/>
                    <a:pt x="4" y="7"/>
                    <a:pt x="3" y="7"/>
                  </a:cubicBezTo>
                  <a:cubicBezTo>
                    <a:pt x="2" y="8"/>
                    <a:pt x="1" y="8"/>
                    <a:pt x="0" y="9"/>
                  </a:cubicBezTo>
                  <a:cubicBezTo>
                    <a:pt x="1" y="8"/>
                    <a:pt x="1" y="8"/>
                    <a:pt x="1" y="8"/>
                  </a:cubicBezTo>
                  <a:cubicBezTo>
                    <a:pt x="2" y="8"/>
                    <a:pt x="3" y="8"/>
                    <a:pt x="4" y="7"/>
                  </a:cubicBezTo>
                  <a:cubicBezTo>
                    <a:pt x="4" y="7"/>
                    <a:pt x="4" y="7"/>
                    <a:pt x="5" y="7"/>
                  </a:cubicBezTo>
                  <a:cubicBezTo>
                    <a:pt x="22" y="0"/>
                    <a:pt x="42" y="0"/>
                    <a:pt x="63" y="6"/>
                  </a:cubicBezTo>
                  <a:cubicBezTo>
                    <a:pt x="64" y="6"/>
                    <a:pt x="64" y="6"/>
                    <a:pt x="64" y="6"/>
                  </a:cubicBezTo>
                  <a:cubicBezTo>
                    <a:pt x="74" y="9"/>
                    <a:pt x="84" y="13"/>
                    <a:pt x="94" y="19"/>
                  </a:cubicBezTo>
                  <a:cubicBezTo>
                    <a:pt x="94" y="19"/>
                    <a:pt x="94" y="19"/>
                    <a:pt x="94" y="19"/>
                  </a:cubicBezTo>
                  <a:cubicBezTo>
                    <a:pt x="84" y="13"/>
                    <a:pt x="74" y="9"/>
                    <a:pt x="64" y="7"/>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83"/>
            <p:cNvSpPr/>
            <p:nvPr/>
          </p:nvSpPr>
          <p:spPr bwMode="auto">
            <a:xfrm>
              <a:off x="5306570" y="2956903"/>
              <a:ext cx="56934" cy="57707"/>
            </a:xfrm>
            <a:custGeom>
              <a:avLst/>
              <a:gdLst>
                <a:gd name="T0" fmla="*/ 7788 w 32"/>
                <a:gd name="T1" fmla="*/ 5883 h 32"/>
                <a:gd name="T2" fmla="*/ 7788 w 32"/>
                <a:gd name="T3" fmla="*/ 5600 h 32"/>
                <a:gd name="T4" fmla="*/ 0 w 32"/>
                <a:gd name="T5" fmla="*/ 926 h 32"/>
                <a:gd name="T6" fmla="*/ 363 w 32"/>
                <a:gd name="T7" fmla="*/ 390 h 32"/>
                <a:gd name="T8" fmla="*/ 7788 w 32"/>
                <a:gd name="T9" fmla="*/ 5600 h 32"/>
                <a:gd name="T10" fmla="*/ 7788 w 32"/>
                <a:gd name="T11" fmla="*/ 5883 h 32"/>
                <a:gd name="T12" fmla="*/ 12464 w 32"/>
                <a:gd name="T13" fmla="*/ 13678 h 32"/>
                <a:gd name="T14" fmla="*/ 7788 w 32"/>
                <a:gd name="T15" fmla="*/ 5883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2">
                  <a:moveTo>
                    <a:pt x="20" y="14"/>
                  </a:moveTo>
                  <a:cubicBezTo>
                    <a:pt x="20" y="14"/>
                    <a:pt x="20" y="14"/>
                    <a:pt x="20" y="13"/>
                  </a:cubicBezTo>
                  <a:cubicBezTo>
                    <a:pt x="12" y="4"/>
                    <a:pt x="6" y="0"/>
                    <a:pt x="0" y="2"/>
                  </a:cubicBezTo>
                  <a:cubicBezTo>
                    <a:pt x="1" y="1"/>
                    <a:pt x="1" y="1"/>
                    <a:pt x="1" y="1"/>
                  </a:cubicBezTo>
                  <a:cubicBezTo>
                    <a:pt x="6" y="0"/>
                    <a:pt x="13" y="4"/>
                    <a:pt x="20" y="13"/>
                  </a:cubicBezTo>
                  <a:cubicBezTo>
                    <a:pt x="20" y="14"/>
                    <a:pt x="20" y="14"/>
                    <a:pt x="20" y="14"/>
                  </a:cubicBezTo>
                  <a:cubicBezTo>
                    <a:pt x="24" y="18"/>
                    <a:pt x="28" y="24"/>
                    <a:pt x="32" y="32"/>
                  </a:cubicBezTo>
                  <a:cubicBezTo>
                    <a:pt x="28" y="24"/>
                    <a:pt x="24" y="18"/>
                    <a:pt x="20" y="14"/>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84"/>
            <p:cNvSpPr/>
            <p:nvPr/>
          </p:nvSpPr>
          <p:spPr bwMode="auto">
            <a:xfrm>
              <a:off x="5363504" y="2946272"/>
              <a:ext cx="52379" cy="68337"/>
            </a:xfrm>
            <a:custGeom>
              <a:avLst/>
              <a:gdLst>
                <a:gd name="T0" fmla="*/ 3809 w 29"/>
                <a:gd name="T1" fmla="*/ 7079 h 38"/>
                <a:gd name="T2" fmla="*/ 3809 w 29"/>
                <a:gd name="T3" fmla="*/ 7079 h 38"/>
                <a:gd name="T4" fmla="*/ 12108 w 29"/>
                <a:gd name="T5" fmla="*/ 0 h 38"/>
                <a:gd name="T6" fmla="*/ 12501 w 29"/>
                <a:gd name="T7" fmla="*/ 0 h 38"/>
                <a:gd name="T8" fmla="*/ 3809 w 29"/>
                <a:gd name="T9" fmla="*/ 7079 h 38"/>
                <a:gd name="T10" fmla="*/ 3809 w 29"/>
                <a:gd name="T11" fmla="*/ 7079 h 38"/>
                <a:gd name="T12" fmla="*/ 0 w 29"/>
                <a:gd name="T13" fmla="*/ 15864 h 38"/>
                <a:gd name="T14" fmla="*/ 3809 w 29"/>
                <a:gd name="T15" fmla="*/ 7079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8">
                  <a:moveTo>
                    <a:pt x="9" y="17"/>
                  </a:moveTo>
                  <a:cubicBezTo>
                    <a:pt x="9" y="17"/>
                    <a:pt x="9" y="17"/>
                    <a:pt x="9" y="17"/>
                  </a:cubicBezTo>
                  <a:cubicBezTo>
                    <a:pt x="15" y="6"/>
                    <a:pt x="22" y="0"/>
                    <a:pt x="28" y="0"/>
                  </a:cubicBezTo>
                  <a:cubicBezTo>
                    <a:pt x="29" y="0"/>
                    <a:pt x="29" y="0"/>
                    <a:pt x="29" y="0"/>
                  </a:cubicBezTo>
                  <a:cubicBezTo>
                    <a:pt x="22" y="0"/>
                    <a:pt x="16" y="6"/>
                    <a:pt x="9" y="17"/>
                  </a:cubicBezTo>
                  <a:cubicBezTo>
                    <a:pt x="9" y="17"/>
                    <a:pt x="9" y="17"/>
                    <a:pt x="9" y="17"/>
                  </a:cubicBezTo>
                  <a:cubicBezTo>
                    <a:pt x="6" y="23"/>
                    <a:pt x="3" y="30"/>
                    <a:pt x="0" y="38"/>
                  </a:cubicBezTo>
                  <a:cubicBezTo>
                    <a:pt x="3" y="30"/>
                    <a:pt x="6" y="23"/>
                    <a:pt x="9" y="17"/>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85"/>
            <p:cNvSpPr/>
            <p:nvPr/>
          </p:nvSpPr>
          <p:spPr bwMode="auto">
            <a:xfrm>
              <a:off x="5363504" y="2950069"/>
              <a:ext cx="176116" cy="64541"/>
            </a:xfrm>
            <a:custGeom>
              <a:avLst/>
              <a:gdLst>
                <a:gd name="T0" fmla="*/ 11595 w 98"/>
                <a:gd name="T1" fmla="*/ 6897 h 36"/>
                <a:gd name="T2" fmla="*/ 12128 w 98"/>
                <a:gd name="T3" fmla="*/ 6623 h 36"/>
                <a:gd name="T4" fmla="*/ 37466 w 98"/>
                <a:gd name="T5" fmla="*/ 869 h 36"/>
                <a:gd name="T6" fmla="*/ 37852 w 98"/>
                <a:gd name="T7" fmla="*/ 1237 h 36"/>
                <a:gd name="T8" fmla="*/ 40453 w 98"/>
                <a:gd name="T9" fmla="*/ 1237 h 36"/>
                <a:gd name="T10" fmla="*/ 40839 w 98"/>
                <a:gd name="T11" fmla="*/ 1556 h 36"/>
                <a:gd name="T12" fmla="*/ 38384 w 98"/>
                <a:gd name="T13" fmla="*/ 1237 h 36"/>
                <a:gd name="T14" fmla="*/ 37852 w 98"/>
                <a:gd name="T15" fmla="*/ 1237 h 36"/>
                <a:gd name="T16" fmla="*/ 12128 w 98"/>
                <a:gd name="T17" fmla="*/ 6623 h 36"/>
                <a:gd name="T18" fmla="*/ 11595 w 98"/>
                <a:gd name="T19" fmla="*/ 6897 h 36"/>
                <a:gd name="T20" fmla="*/ 0 w 98"/>
                <a:gd name="T21" fmla="*/ 14769 h 36"/>
                <a:gd name="T22" fmla="*/ 11595 w 98"/>
                <a:gd name="T23" fmla="*/ 689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36">
                  <a:moveTo>
                    <a:pt x="28" y="17"/>
                  </a:moveTo>
                  <a:cubicBezTo>
                    <a:pt x="28" y="16"/>
                    <a:pt x="29" y="16"/>
                    <a:pt x="29" y="16"/>
                  </a:cubicBezTo>
                  <a:cubicBezTo>
                    <a:pt x="50" y="5"/>
                    <a:pt x="71" y="0"/>
                    <a:pt x="90" y="2"/>
                  </a:cubicBezTo>
                  <a:cubicBezTo>
                    <a:pt x="91" y="2"/>
                    <a:pt x="91" y="3"/>
                    <a:pt x="91" y="3"/>
                  </a:cubicBezTo>
                  <a:cubicBezTo>
                    <a:pt x="93" y="3"/>
                    <a:pt x="95" y="3"/>
                    <a:pt x="97" y="3"/>
                  </a:cubicBezTo>
                  <a:cubicBezTo>
                    <a:pt x="98" y="4"/>
                    <a:pt x="98" y="4"/>
                    <a:pt x="98" y="4"/>
                  </a:cubicBezTo>
                  <a:cubicBezTo>
                    <a:pt x="96" y="3"/>
                    <a:pt x="94" y="3"/>
                    <a:pt x="92" y="3"/>
                  </a:cubicBezTo>
                  <a:cubicBezTo>
                    <a:pt x="92" y="3"/>
                    <a:pt x="91" y="3"/>
                    <a:pt x="91" y="3"/>
                  </a:cubicBezTo>
                  <a:cubicBezTo>
                    <a:pt x="71" y="0"/>
                    <a:pt x="50" y="5"/>
                    <a:pt x="29" y="16"/>
                  </a:cubicBezTo>
                  <a:cubicBezTo>
                    <a:pt x="29" y="16"/>
                    <a:pt x="28" y="16"/>
                    <a:pt x="28" y="17"/>
                  </a:cubicBezTo>
                  <a:cubicBezTo>
                    <a:pt x="19" y="22"/>
                    <a:pt x="10" y="28"/>
                    <a:pt x="0" y="36"/>
                  </a:cubicBezTo>
                  <a:cubicBezTo>
                    <a:pt x="9" y="28"/>
                    <a:pt x="19" y="22"/>
                    <a:pt x="28" y="17"/>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86"/>
            <p:cNvSpPr/>
            <p:nvPr/>
          </p:nvSpPr>
          <p:spPr bwMode="auto">
            <a:xfrm>
              <a:off x="5363504" y="2971329"/>
              <a:ext cx="349955" cy="46317"/>
            </a:xfrm>
            <a:custGeom>
              <a:avLst/>
              <a:gdLst>
                <a:gd name="T0" fmla="*/ 17270 w 195"/>
                <a:gd name="T1" fmla="*/ 3484 h 26"/>
                <a:gd name="T2" fmla="*/ 18180 w 195"/>
                <a:gd name="T3" fmla="*/ 3484 h 26"/>
                <a:gd name="T4" fmla="*/ 55694 w 195"/>
                <a:gd name="T5" fmla="*/ 2004 h 26"/>
                <a:gd name="T6" fmla="*/ 56197 w 195"/>
                <a:gd name="T7" fmla="*/ 2004 h 26"/>
                <a:gd name="T8" fmla="*/ 79621 w 195"/>
                <a:gd name="T9" fmla="*/ 9814 h 26"/>
                <a:gd name="T10" fmla="*/ 80493 w 195"/>
                <a:gd name="T11" fmla="*/ 10178 h 26"/>
                <a:gd name="T12" fmla="*/ 56566 w 195"/>
                <a:gd name="T13" fmla="*/ 2339 h 26"/>
                <a:gd name="T14" fmla="*/ 56197 w 195"/>
                <a:gd name="T15" fmla="*/ 2004 h 26"/>
                <a:gd name="T16" fmla="*/ 18180 w 195"/>
                <a:gd name="T17" fmla="*/ 3484 h 26"/>
                <a:gd name="T18" fmla="*/ 17270 w 195"/>
                <a:gd name="T19" fmla="*/ 3484 h 26"/>
                <a:gd name="T20" fmla="*/ 0 w 195"/>
                <a:gd name="T21" fmla="*/ 9298 h 26"/>
                <a:gd name="T22" fmla="*/ 17270 w 195"/>
                <a:gd name="T23" fmla="*/ 348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6">
                  <a:moveTo>
                    <a:pt x="42" y="9"/>
                  </a:moveTo>
                  <a:cubicBezTo>
                    <a:pt x="43" y="9"/>
                    <a:pt x="43" y="9"/>
                    <a:pt x="44" y="9"/>
                  </a:cubicBezTo>
                  <a:cubicBezTo>
                    <a:pt x="76" y="1"/>
                    <a:pt x="106" y="0"/>
                    <a:pt x="135" y="5"/>
                  </a:cubicBezTo>
                  <a:cubicBezTo>
                    <a:pt x="136" y="5"/>
                    <a:pt x="136" y="5"/>
                    <a:pt x="136" y="5"/>
                  </a:cubicBezTo>
                  <a:cubicBezTo>
                    <a:pt x="157" y="9"/>
                    <a:pt x="176" y="16"/>
                    <a:pt x="193" y="25"/>
                  </a:cubicBezTo>
                  <a:cubicBezTo>
                    <a:pt x="195" y="26"/>
                    <a:pt x="195" y="26"/>
                    <a:pt x="195" y="26"/>
                  </a:cubicBezTo>
                  <a:cubicBezTo>
                    <a:pt x="177" y="16"/>
                    <a:pt x="158" y="9"/>
                    <a:pt x="137" y="6"/>
                  </a:cubicBezTo>
                  <a:cubicBezTo>
                    <a:pt x="136" y="5"/>
                    <a:pt x="136" y="5"/>
                    <a:pt x="136" y="5"/>
                  </a:cubicBezTo>
                  <a:cubicBezTo>
                    <a:pt x="107" y="0"/>
                    <a:pt x="76" y="1"/>
                    <a:pt x="44" y="9"/>
                  </a:cubicBezTo>
                  <a:cubicBezTo>
                    <a:pt x="43" y="9"/>
                    <a:pt x="43" y="9"/>
                    <a:pt x="42" y="9"/>
                  </a:cubicBezTo>
                  <a:cubicBezTo>
                    <a:pt x="29" y="13"/>
                    <a:pt x="14" y="18"/>
                    <a:pt x="0" y="24"/>
                  </a:cubicBezTo>
                  <a:cubicBezTo>
                    <a:pt x="14" y="18"/>
                    <a:pt x="28" y="13"/>
                    <a:pt x="42" y="9"/>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87"/>
            <p:cNvSpPr/>
            <p:nvPr/>
          </p:nvSpPr>
          <p:spPr bwMode="auto">
            <a:xfrm>
              <a:off x="5363504" y="2996386"/>
              <a:ext cx="590597" cy="267274"/>
            </a:xfrm>
            <a:custGeom>
              <a:avLst/>
              <a:gdLst>
                <a:gd name="T0" fmla="*/ 20639 w 329"/>
                <a:gd name="T1" fmla="*/ 1238 h 149"/>
                <a:gd name="T2" fmla="*/ 21512 w 329"/>
                <a:gd name="T3" fmla="*/ 872 h 149"/>
                <a:gd name="T4" fmla="*/ 66104 w 329"/>
                <a:gd name="T5" fmla="*/ 5738 h 149"/>
                <a:gd name="T6" fmla="*/ 66977 w 329"/>
                <a:gd name="T7" fmla="*/ 5738 h 149"/>
                <a:gd name="T8" fmla="*/ 105073 w 329"/>
                <a:gd name="T9" fmla="*/ 24640 h 149"/>
                <a:gd name="T10" fmla="*/ 105444 w 329"/>
                <a:gd name="T11" fmla="*/ 25013 h 149"/>
                <a:gd name="T12" fmla="*/ 133123 w 329"/>
                <a:gd name="T13" fmla="*/ 55470 h 149"/>
                <a:gd name="T14" fmla="*/ 133123 w 329"/>
                <a:gd name="T15" fmla="*/ 56285 h 149"/>
                <a:gd name="T16" fmla="*/ 135689 w 329"/>
                <a:gd name="T17" fmla="*/ 59963 h 149"/>
                <a:gd name="T18" fmla="*/ 136060 w 329"/>
                <a:gd name="T19" fmla="*/ 61241 h 149"/>
                <a:gd name="T20" fmla="*/ 133627 w 329"/>
                <a:gd name="T21" fmla="*/ 56285 h 149"/>
                <a:gd name="T22" fmla="*/ 133123 w 329"/>
                <a:gd name="T23" fmla="*/ 55781 h 149"/>
                <a:gd name="T24" fmla="*/ 105444 w 329"/>
                <a:gd name="T25" fmla="*/ 25013 h 149"/>
                <a:gd name="T26" fmla="*/ 105073 w 329"/>
                <a:gd name="T27" fmla="*/ 25013 h 149"/>
                <a:gd name="T28" fmla="*/ 66977 w 329"/>
                <a:gd name="T29" fmla="*/ 6104 h 149"/>
                <a:gd name="T30" fmla="*/ 66634 w 329"/>
                <a:gd name="T31" fmla="*/ 5738 h 149"/>
                <a:gd name="T32" fmla="*/ 21512 w 329"/>
                <a:gd name="T33" fmla="*/ 1238 h 149"/>
                <a:gd name="T34" fmla="*/ 20639 w 329"/>
                <a:gd name="T35" fmla="*/ 1238 h 149"/>
                <a:gd name="T36" fmla="*/ 0 w 329"/>
                <a:gd name="T37" fmla="*/ 4207 h 149"/>
                <a:gd name="T38" fmla="*/ 0 w 329"/>
                <a:gd name="T39" fmla="*/ 4207 h 149"/>
                <a:gd name="T40" fmla="*/ 20639 w 329"/>
                <a:gd name="T41" fmla="*/ 1238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 h="149">
                  <a:moveTo>
                    <a:pt x="50" y="3"/>
                  </a:moveTo>
                  <a:cubicBezTo>
                    <a:pt x="51" y="3"/>
                    <a:pt x="52" y="3"/>
                    <a:pt x="52" y="2"/>
                  </a:cubicBezTo>
                  <a:cubicBezTo>
                    <a:pt x="90" y="0"/>
                    <a:pt x="127" y="4"/>
                    <a:pt x="160" y="14"/>
                  </a:cubicBezTo>
                  <a:cubicBezTo>
                    <a:pt x="161" y="14"/>
                    <a:pt x="161" y="14"/>
                    <a:pt x="162" y="14"/>
                  </a:cubicBezTo>
                  <a:cubicBezTo>
                    <a:pt x="196" y="24"/>
                    <a:pt x="227" y="40"/>
                    <a:pt x="254" y="60"/>
                  </a:cubicBezTo>
                  <a:cubicBezTo>
                    <a:pt x="254" y="60"/>
                    <a:pt x="255" y="61"/>
                    <a:pt x="255" y="61"/>
                  </a:cubicBezTo>
                  <a:cubicBezTo>
                    <a:pt x="282" y="81"/>
                    <a:pt x="304" y="106"/>
                    <a:pt x="322" y="135"/>
                  </a:cubicBezTo>
                  <a:cubicBezTo>
                    <a:pt x="322" y="136"/>
                    <a:pt x="322" y="136"/>
                    <a:pt x="322" y="137"/>
                  </a:cubicBezTo>
                  <a:cubicBezTo>
                    <a:pt x="324" y="140"/>
                    <a:pt x="326" y="143"/>
                    <a:pt x="328" y="146"/>
                  </a:cubicBezTo>
                  <a:cubicBezTo>
                    <a:pt x="329" y="149"/>
                    <a:pt x="329" y="149"/>
                    <a:pt x="329" y="149"/>
                  </a:cubicBezTo>
                  <a:cubicBezTo>
                    <a:pt x="327" y="145"/>
                    <a:pt x="325" y="141"/>
                    <a:pt x="323" y="137"/>
                  </a:cubicBezTo>
                  <a:cubicBezTo>
                    <a:pt x="323" y="137"/>
                    <a:pt x="322" y="136"/>
                    <a:pt x="322" y="136"/>
                  </a:cubicBezTo>
                  <a:cubicBezTo>
                    <a:pt x="305" y="107"/>
                    <a:pt x="282" y="82"/>
                    <a:pt x="255" y="61"/>
                  </a:cubicBezTo>
                  <a:cubicBezTo>
                    <a:pt x="255" y="61"/>
                    <a:pt x="254" y="61"/>
                    <a:pt x="254" y="61"/>
                  </a:cubicBezTo>
                  <a:cubicBezTo>
                    <a:pt x="227" y="40"/>
                    <a:pt x="196" y="25"/>
                    <a:pt x="162" y="15"/>
                  </a:cubicBezTo>
                  <a:cubicBezTo>
                    <a:pt x="162" y="15"/>
                    <a:pt x="161" y="14"/>
                    <a:pt x="161" y="14"/>
                  </a:cubicBezTo>
                  <a:cubicBezTo>
                    <a:pt x="127" y="5"/>
                    <a:pt x="90" y="0"/>
                    <a:pt x="52" y="3"/>
                  </a:cubicBezTo>
                  <a:cubicBezTo>
                    <a:pt x="52" y="3"/>
                    <a:pt x="51" y="3"/>
                    <a:pt x="50" y="3"/>
                  </a:cubicBezTo>
                  <a:cubicBezTo>
                    <a:pt x="34" y="4"/>
                    <a:pt x="17" y="6"/>
                    <a:pt x="0" y="10"/>
                  </a:cubicBezTo>
                  <a:cubicBezTo>
                    <a:pt x="0" y="10"/>
                    <a:pt x="0" y="10"/>
                    <a:pt x="0" y="10"/>
                  </a:cubicBezTo>
                  <a:cubicBezTo>
                    <a:pt x="17" y="6"/>
                    <a:pt x="34" y="4"/>
                    <a:pt x="50" y="3"/>
                  </a:cubicBezTo>
                  <a:close/>
                </a:path>
              </a:pathLst>
            </a:custGeom>
            <a:solidFill>
              <a:srgbClr val="F5EEE4"/>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 name="组合 1"/>
          <p:cNvGrpSpPr/>
          <p:nvPr/>
        </p:nvGrpSpPr>
        <p:grpSpPr>
          <a:xfrm>
            <a:off x="0" y="448418"/>
            <a:ext cx="3238936" cy="1048857"/>
            <a:chOff x="0" y="448418"/>
            <a:chExt cx="3238936" cy="1048857"/>
          </a:xfrm>
        </p:grpSpPr>
        <p:sp>
          <p:nvSpPr>
            <p:cNvPr id="110" name="矩形 109"/>
            <p:cNvSpPr/>
            <p:nvPr/>
          </p:nvSpPr>
          <p:spPr>
            <a:xfrm>
              <a:off x="0" y="448418"/>
              <a:ext cx="3238936" cy="1048857"/>
            </a:xfrm>
            <a:prstGeom prst="rect">
              <a:avLst/>
            </a:prstGeom>
            <a:pattFill prst="pct75">
              <a:fgClr>
                <a:schemeClr val="accent1"/>
              </a:fgClr>
              <a:bgClr>
                <a:srgbClr val="8D001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1" name="文本框 110"/>
            <p:cNvSpPr txBox="1"/>
            <p:nvPr/>
          </p:nvSpPr>
          <p:spPr>
            <a:xfrm>
              <a:off x="301431" y="604419"/>
              <a:ext cx="2646878" cy="830997"/>
            </a:xfrm>
            <a:prstGeom prst="rect">
              <a:avLst/>
            </a:prstGeom>
            <a:noFill/>
          </p:spPr>
          <p:txBody>
            <a:bodyPr wrap="none" rtlCol="0">
              <a:spAutoFit/>
            </a:bodyPr>
            <a:lstStyle/>
            <a:p>
              <a:r>
                <a:rPr lang="zh-CN" altLang="en-US" sz="4800" b="1" dirty="0">
                  <a:solidFill>
                    <a:schemeClr val="bg1"/>
                  </a:solidFill>
                  <a:effectLst>
                    <a:outerShdw blurRad="50800" dist="38100" dir="5400000" algn="t"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培训大纲</a:t>
              </a:r>
            </a:p>
          </p:txBody>
        </p:sp>
      </p:gr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randombar(horizontal)">
                                      <p:cBhvr>
                                        <p:cTn id="13" dur="500"/>
                                        <p:tgtEl>
                                          <p:spTgt spid="81"/>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randombar(horizontal)">
                                      <p:cBhvr>
                                        <p:cTn id="17" dur="500"/>
                                        <p:tgtEl>
                                          <p:spTgt spid="8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left)">
                                      <p:cBhvr>
                                        <p:cTn id="21" dur="500"/>
                                        <p:tgtEl>
                                          <p:spTgt spid="80"/>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left)">
                                      <p:cBhvr>
                                        <p:cTn id="25" dur="500"/>
                                        <p:tgtEl>
                                          <p:spTgt spid="69"/>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left)">
                                      <p:cBhvr>
                                        <p:cTn id="29" dur="500"/>
                                        <p:tgtEl>
                                          <p:spTgt spid="70"/>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left)">
                                      <p:cBhvr>
                                        <p:cTn id="33" dur="500"/>
                                        <p:tgtEl>
                                          <p:spTgt spid="71"/>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left)">
                                      <p:cBhvr>
                                        <p:cTn id="37" dur="500"/>
                                        <p:tgtEl>
                                          <p:spTgt spid="74"/>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500"/>
                                        <p:tgtEl>
                                          <p:spTgt spid="61"/>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left)">
                                      <p:cBhvr>
                                        <p:cTn id="49" dur="500"/>
                                        <p:tgtEl>
                                          <p:spTgt spid="58"/>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500"/>
                                        <p:tgtEl>
                                          <p:spTgt spid="64"/>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left)">
                                      <p:cBhvr>
                                        <p:cTn id="5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64" grpId="0"/>
      <p:bldP spid="67" grpId="0"/>
      <p:bldP spid="69" grpId="0" animBg="1"/>
      <p:bldP spid="70" grpId="0" animBg="1"/>
      <p:bldP spid="71" grpId="0" animBg="1"/>
      <p:bldP spid="80" grpId="0" animBg="1"/>
      <p:bldP spid="8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339147"/>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爆炸物</a:t>
            </a:r>
          </a:p>
        </p:txBody>
      </p:sp>
      <p:sp>
        <p:nvSpPr>
          <p:cNvPr id="11" name="矩形 10"/>
          <p:cNvSpPr/>
          <p:nvPr/>
        </p:nvSpPr>
        <p:spPr>
          <a:xfrm>
            <a:off x="611387" y="2186090"/>
            <a:ext cx="7707661" cy="2677656"/>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在外界作用下（如受热、受压、撞击）能发生剧烈的化学反应，瞬时产生大量气体和热量发生爆炸的物品</a:t>
            </a:r>
          </a:p>
          <a:p>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一般结构为：</a:t>
            </a:r>
            <a:endPar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r>
              <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O—O</a:t>
            </a: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O—Cl</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（氯酸或高氯酸）；</a:t>
            </a:r>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N-X</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（氮的卤化物）；</a:t>
            </a:r>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N=O</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硝基或亚硝基化合物）等。</a:t>
            </a:r>
          </a:p>
        </p:txBody>
      </p:sp>
      <p:pic>
        <p:nvPicPr>
          <p:cNvPr id="2" name="图片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1340" b="7567"/>
          <a:stretch>
            <a:fillRect/>
          </a:stretch>
        </p:blipFill>
        <p:spPr>
          <a:xfrm>
            <a:off x="5867400" y="2851558"/>
            <a:ext cx="5689600" cy="346485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339147"/>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气体</a:t>
            </a:r>
          </a:p>
        </p:txBody>
      </p:sp>
      <p:sp>
        <p:nvSpPr>
          <p:cNvPr id="11" name="矩形 10"/>
          <p:cNvSpPr/>
          <p:nvPr/>
        </p:nvSpPr>
        <p:spPr>
          <a:xfrm>
            <a:off x="611387" y="2186090"/>
            <a:ext cx="7592813" cy="3077766"/>
          </a:xfrm>
          <a:prstGeom prst="rect">
            <a:avLst/>
          </a:prstGeom>
        </p:spPr>
        <p:txBody>
          <a:bodyPr wrap="square">
            <a:spAutoFit/>
          </a:bodyPr>
          <a:lstStyle/>
          <a:p>
            <a:pPr marL="342900" indent="-342900">
              <a:spcBef>
                <a:spcPts val="1200"/>
              </a:spcBef>
              <a:buFont typeface="Wingdings" panose="05000000000000000000" pitchFamily="2" charset="2"/>
              <a:buChar char="u"/>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易燃气体</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p>
          <a:p>
            <a:pPr>
              <a:spcBef>
                <a:spcPts val="1200"/>
              </a:spcBef>
            </a:pP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例如氢气、天然气、乙炔、液化石油气。</a:t>
            </a:r>
          </a:p>
          <a:p>
            <a:pPr marL="342900" indent="-342900">
              <a:spcBef>
                <a:spcPts val="1200"/>
              </a:spcBef>
              <a:buFont typeface="Wingdings" panose="05000000000000000000" pitchFamily="2" charset="2"/>
              <a:buChar char="u"/>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非易燃、非毒性气体有窒息性    </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如氮气、二氧化碳有氧化性如氧气。</a:t>
            </a:r>
          </a:p>
          <a:p>
            <a:pPr marL="342900" indent="-342900">
              <a:spcBef>
                <a:spcPts val="1200"/>
              </a:spcBef>
              <a:buFont typeface="Wingdings" panose="05000000000000000000" pitchFamily="2" charset="2"/>
              <a:buChar char="u"/>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毒性气体半数致死浓度小于</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5000ppm</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者</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     </a:t>
            </a:r>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例如：氯气、氨气。</a:t>
            </a:r>
          </a:p>
        </p:txBody>
      </p:sp>
      <p:pic>
        <p:nvPicPr>
          <p:cNvPr id="2" name="图片 1"/>
          <p:cNvPicPr>
            <a:picLocks noChangeAspect="1"/>
          </p:cNvPicPr>
          <p:nvPr/>
        </p:nvPicPr>
        <p:blipFill>
          <a:blip r:embed="rId3" cstate="print">
            <a:clrChange>
              <a:clrFrom>
                <a:srgbClr val="FFFFFB"/>
              </a:clrFrom>
              <a:clrTo>
                <a:srgbClr val="FFFFFB">
                  <a:alpha val="0"/>
                </a:srgbClr>
              </a:clrTo>
            </a:clrChange>
            <a:extLst>
              <a:ext uri="{28A0092B-C50C-407E-A947-70E740481C1C}">
                <a14:useLocalDpi xmlns:a14="http://schemas.microsoft.com/office/drawing/2010/main" xmlns="" val="0"/>
              </a:ext>
            </a:extLst>
          </a:blip>
          <a:stretch>
            <a:fillRect/>
          </a:stretch>
        </p:blipFill>
        <p:spPr>
          <a:xfrm>
            <a:off x="6404486" y="514352"/>
            <a:ext cx="4390514" cy="58311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339147"/>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易燃液体</a:t>
            </a:r>
          </a:p>
        </p:txBody>
      </p:sp>
      <p:sp>
        <p:nvSpPr>
          <p:cNvPr id="11" name="矩形 10"/>
          <p:cNvSpPr/>
          <p:nvPr/>
        </p:nvSpPr>
        <p:spPr>
          <a:xfrm>
            <a:off x="611387" y="2224190"/>
            <a:ext cx="6005313" cy="3016210"/>
          </a:xfrm>
          <a:prstGeom prst="rect">
            <a:avLst/>
          </a:prstGeom>
        </p:spPr>
        <p:txBody>
          <a:bodyPr wrap="square">
            <a:spAutoFit/>
          </a:bodyPr>
          <a:lstStyle/>
          <a:p>
            <a:pPr>
              <a:lnSpc>
                <a:spcPct val="150000"/>
              </a:lnSpc>
              <a:spcBef>
                <a:spcPts val="1200"/>
              </a:spcBef>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常温下以液体状态存在，遇火容易引起燃烧，其闪点在</a:t>
            </a:r>
            <a:r>
              <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45°C</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以下的物质叫易燃物质。</a:t>
            </a:r>
            <a:endParaRPr kumimoji="0" lang="en-US" altLang="zh-CN" sz="24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1200"/>
              </a:spcBef>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其特性有</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：蒸汽易燃易爆性，受热膨胀性，易聚集静电，高度的流动扩展性，与氧化性强酸及氧化剂作用，具有不同程度的毒性等。</a:t>
            </a:r>
          </a:p>
        </p:txBody>
      </p:sp>
      <p:pic>
        <p:nvPicPr>
          <p:cNvPr id="2" name="图片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10550"/>
          <a:stretch>
            <a:fillRect/>
          </a:stretch>
        </p:blipFill>
        <p:spPr>
          <a:xfrm>
            <a:off x="6616700" y="2451099"/>
            <a:ext cx="5177356" cy="377020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243288"/>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易燃固体及自燃物品和遇湿易燃物品</a:t>
            </a:r>
          </a:p>
        </p:txBody>
      </p:sp>
      <p:sp>
        <p:nvSpPr>
          <p:cNvPr id="11" name="矩形 10"/>
          <p:cNvSpPr/>
          <p:nvPr/>
        </p:nvSpPr>
        <p:spPr>
          <a:xfrm>
            <a:off x="611387" y="1970190"/>
            <a:ext cx="7923013" cy="4524315"/>
          </a:xfrm>
          <a:prstGeom prst="rect">
            <a:avLst/>
          </a:prstGeom>
        </p:spPr>
        <p:txBody>
          <a:bodyPr wrap="square">
            <a:spAutoFit/>
          </a:bodyPr>
          <a:lstStyle/>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易燃固体</a:t>
            </a: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摩擦或遇热易与燃烧之固体，例如：红磷</a:t>
            </a:r>
          </a:p>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自燃物质</a:t>
            </a: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与空气接触发热著火，或易与自燃发热者，如白磷、镁粉末及其他金属粉末。</a:t>
            </a:r>
          </a:p>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禁水性物质</a:t>
            </a: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  与水接触反应产生易燃气体者，如：金属钾、金属钠、碳化钙等物质、具有与水接触能放出易燃的气体。</a:t>
            </a:r>
          </a:p>
        </p:txBody>
      </p:sp>
      <p:pic>
        <p:nvPicPr>
          <p:cNvPr id="5" name="图片 4"/>
          <p:cNvPicPr>
            <a:picLocks noChangeAspect="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xmlns="" val="0"/>
              </a:ext>
            </a:extLst>
          </a:blip>
          <a:stretch>
            <a:fillRect/>
          </a:stretch>
        </p:blipFill>
        <p:spPr>
          <a:xfrm>
            <a:off x="6794500" y="514352"/>
            <a:ext cx="5016500" cy="33443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243288"/>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氧化剂和有机过氧化物</a:t>
            </a:r>
          </a:p>
        </p:txBody>
      </p:sp>
      <p:sp>
        <p:nvSpPr>
          <p:cNvPr id="11" name="矩形 10"/>
          <p:cNvSpPr/>
          <p:nvPr/>
        </p:nvSpPr>
        <p:spPr>
          <a:xfrm>
            <a:off x="611387" y="1970190"/>
            <a:ext cx="6411713" cy="3416320"/>
          </a:xfrm>
          <a:prstGeom prst="rect">
            <a:avLst/>
          </a:prstGeom>
        </p:spPr>
        <p:txBody>
          <a:bodyPr wrap="square">
            <a:spAutoFit/>
          </a:bodyPr>
          <a:lstStyle/>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氧化性物质</a:t>
            </a: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能释放出氧，帮助还原性物质燃燃者，如亚硝酸钠、重铬酸钾、硝酸银、高氯酸、硝酸钾</a:t>
            </a:r>
          </a:p>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有机过氧化物</a:t>
            </a:r>
          </a:p>
          <a:p>
            <a:pPr>
              <a:lnSpc>
                <a:spcPct val="150000"/>
              </a:lnSpc>
            </a:pPr>
            <a:r>
              <a:rPr lang="zh-CN" altLang="en-US" sz="2400" dirty="0">
                <a:latin typeface="Arial" panose="020B0604020202020204" pitchFamily="34" charset="0"/>
                <a:ea typeface="微软雅黑" panose="020B0503020204020204" pitchFamily="34" charset="-122"/>
                <a:sym typeface="Arial" panose="020B0604020202020204" pitchFamily="34" charset="0"/>
              </a:rPr>
              <a:t>有机物含有过氧分子结构，易分解爆炸、燃烧或与其他物质发生反应者。例如：过氧化氢</a:t>
            </a:r>
          </a:p>
        </p:txBody>
      </p:sp>
      <p:pic>
        <p:nvPicPr>
          <p:cNvPr id="5" name="图片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561859" y="3048000"/>
            <a:ext cx="6223741" cy="355306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243288"/>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毒性物质</a:t>
            </a:r>
          </a:p>
        </p:txBody>
      </p:sp>
      <p:sp>
        <p:nvSpPr>
          <p:cNvPr id="11" name="矩形 10"/>
          <p:cNvSpPr/>
          <p:nvPr/>
        </p:nvSpPr>
        <p:spPr>
          <a:xfrm>
            <a:off x="611387" y="1970190"/>
            <a:ext cx="6437113" cy="4524315"/>
          </a:xfrm>
          <a:prstGeom prst="rect">
            <a:avLst/>
          </a:prstGeom>
        </p:spPr>
        <p:txBody>
          <a:bodyPr wrap="square">
            <a:spAutoFit/>
          </a:bodyPr>
          <a:lstStyle/>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由于吞食、吸入或与皮肤接触，有致人于死、严重者伤害或有害健康者。</a:t>
            </a: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例如：如</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CO</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HCN</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CI2</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 </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NH3</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SO2</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SO3</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；有毒药品：</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N-1</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奈基乙二胺盐酸盐，四氯化碳、三氯甲烷、甲醇（吸入可损坏神经、肝和肾）水银（剧毒可产生蒸汽）、汞（剧毒可产生蒸汽）、红色碘化汞（剧毒可产生蒸汽）铬酸钾、重铬酸钾等</a:t>
            </a:r>
          </a:p>
        </p:txBody>
      </p:sp>
      <p:pic>
        <p:nvPicPr>
          <p:cNvPr id="5" name="图片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048500" y="3074325"/>
            <a:ext cx="4834097" cy="355306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243288"/>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放射性物质</a:t>
            </a:r>
          </a:p>
        </p:txBody>
      </p:sp>
      <p:sp>
        <p:nvSpPr>
          <p:cNvPr id="11" name="矩形 10"/>
          <p:cNvSpPr/>
          <p:nvPr/>
        </p:nvSpPr>
        <p:spPr>
          <a:xfrm>
            <a:off x="611387" y="1970190"/>
            <a:ext cx="6437113" cy="3970318"/>
          </a:xfrm>
          <a:prstGeom prst="rect">
            <a:avLst/>
          </a:prstGeom>
        </p:spPr>
        <p:txBody>
          <a:bodyPr wrap="square">
            <a:spAutoFit/>
          </a:bodyPr>
          <a:lstStyle/>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某些物质的原子核能发生衰变，放出我们肉眼看不见也感觉不到，只能用专门的仪器才能探测到的射线，物质的这种性质叫作放射性</a:t>
            </a:r>
            <a:endPar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一般都是原子质量很高的金属，像钚 ，铀，等。放射性物质放出的射线主要有</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α</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射线、</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β</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射线、</a:t>
            </a:r>
            <a:r>
              <a:rPr kumimoji="0" lang="en-US" altLang="zh-CN" sz="2400" dirty="0">
                <a:latin typeface="Arial" panose="020B0604020202020204" pitchFamily="34" charset="0"/>
                <a:ea typeface="微软雅黑" panose="020B0503020204020204" pitchFamily="34" charset="-122"/>
                <a:sym typeface="Arial" panose="020B0604020202020204" pitchFamily="34" charset="0"/>
              </a:rPr>
              <a:t>γ</a:t>
            </a:r>
            <a:r>
              <a:rPr kumimoji="0" lang="zh-CN" altLang="en-US" sz="2400" dirty="0">
                <a:latin typeface="Arial" panose="020B0604020202020204" pitchFamily="34" charset="0"/>
                <a:ea typeface="微软雅黑" panose="020B0503020204020204" pitchFamily="34" charset="-122"/>
                <a:sym typeface="Arial" panose="020B0604020202020204" pitchFamily="34" charset="0"/>
              </a:rPr>
              <a:t>射线、正电子、质子、中子、中微子等其他粒子。</a:t>
            </a:r>
          </a:p>
        </p:txBody>
      </p:sp>
      <p:pic>
        <p:nvPicPr>
          <p:cNvPr id="5" name="图片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9972" r="33360"/>
          <a:stretch>
            <a:fillRect/>
          </a:stretch>
        </p:blipFill>
        <p:spPr>
          <a:xfrm>
            <a:off x="6591300" y="831852"/>
            <a:ext cx="4673600" cy="582438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11387" y="1243288"/>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腐蝕性物质</a:t>
            </a:r>
          </a:p>
        </p:txBody>
      </p:sp>
      <p:sp>
        <p:nvSpPr>
          <p:cNvPr id="11" name="矩形 10"/>
          <p:cNvSpPr/>
          <p:nvPr/>
        </p:nvSpPr>
        <p:spPr>
          <a:xfrm>
            <a:off x="611387" y="1970190"/>
            <a:ext cx="6437113" cy="1145057"/>
          </a:xfrm>
          <a:prstGeom prst="rect">
            <a:avLst/>
          </a:prstGeom>
        </p:spPr>
        <p:txBody>
          <a:bodyPr wrap="square">
            <a:spAutoFit/>
          </a:bodyPr>
          <a:lstStyle/>
          <a:p>
            <a:pPr>
              <a:lnSpc>
                <a:spcPct val="150000"/>
              </a:lnSpc>
            </a:pPr>
            <a:r>
              <a:rPr kumimoji="0"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接触这些物质会灼伤皮肤，会侵蚀物品。</a:t>
            </a:r>
            <a:endParaRPr kumimoji="0"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0" lang="zh-CN" altLang="en-US" sz="2400" dirty="0">
                <a:latin typeface="Arial" panose="020B0604020202020204" pitchFamily="34" charset="0"/>
                <a:ea typeface="微软雅黑" panose="020B0503020204020204" pitchFamily="34" charset="-122"/>
                <a:sym typeface="Arial" panose="020B0604020202020204" pitchFamily="34" charset="0"/>
              </a:rPr>
              <a:t>例如：硫酸、盐酸、硝酸、氢氧化钠。</a:t>
            </a:r>
          </a:p>
        </p:txBody>
      </p:sp>
      <p:pic>
        <p:nvPicPr>
          <p:cNvPr id="5" name="图片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500937" y="2618918"/>
            <a:ext cx="5713163" cy="40144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grpSp>
        <p:nvGrpSpPr>
          <p:cNvPr id="35" name="组合 34"/>
          <p:cNvGrpSpPr/>
          <p:nvPr/>
        </p:nvGrpSpPr>
        <p:grpSpPr>
          <a:xfrm>
            <a:off x="552180" y="1032392"/>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使用药品防毒注意事项</a:t>
              </a:r>
            </a:p>
          </p:txBody>
        </p:sp>
      </p:grpSp>
      <p:sp>
        <p:nvSpPr>
          <p:cNvPr id="39" name="矩形 38"/>
          <p:cNvSpPr/>
          <p:nvPr/>
        </p:nvSpPr>
        <p:spPr>
          <a:xfrm>
            <a:off x="649487" y="1753466"/>
            <a:ext cx="10805913" cy="4154984"/>
          </a:xfrm>
          <a:prstGeom prst="rect">
            <a:avLst/>
          </a:prstGeom>
        </p:spPr>
        <p:txBody>
          <a:bodyPr wrap="square">
            <a:spAutoFit/>
          </a:bodyPr>
          <a:lstStyle/>
          <a:p>
            <a:pPr marL="342900" indent="-342900">
              <a:lnSpc>
                <a:spcPct val="150000"/>
              </a:lnSpc>
              <a:buClr>
                <a:srgbClr val="5B1473"/>
              </a:buClr>
              <a:buFont typeface="Wingdings" panose="05000000000000000000" pitchFamily="2" charset="2"/>
              <a:buChar char="u"/>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 实验前应了解所用药品的毒性、性能和防护措施；</a:t>
            </a:r>
          </a:p>
          <a:p>
            <a:pPr marL="342900" indent="-342900">
              <a:lnSpc>
                <a:spcPct val="150000"/>
              </a:lnSpc>
              <a:buClr>
                <a:srgbClr val="5B1473"/>
              </a:buClr>
              <a:buFont typeface="Wingdings" panose="05000000000000000000" pitchFamily="2" charset="2"/>
              <a:buChar char="u"/>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使用有毒气体（如</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H2S, Cl2, Br2, NO2, </a:t>
            </a:r>
            <a:r>
              <a:rPr lang="en-US" altLang="zh-CN" sz="2400" b="1" dirty="0" err="1">
                <a:solidFill>
                  <a:srgbClr val="8D001A"/>
                </a:solidFill>
                <a:latin typeface="Arial" panose="020B0604020202020204" pitchFamily="34" charset="0"/>
                <a:ea typeface="微软雅黑" panose="020B0503020204020204" pitchFamily="34" charset="-122"/>
                <a:sym typeface="Arial" panose="020B0604020202020204" pitchFamily="34" charset="0"/>
              </a:rPr>
              <a:t>HCl</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 HF)</a:t>
            </a: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应在通风橱中进行操作；</a:t>
            </a:r>
          </a:p>
          <a:p>
            <a:pPr lvl="1">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苯、四氯化碳、乙醚、硝基苯等蒸汽经常久吸会使人嗅觉减弱，烃、醇、醚等有机物对人体有不同程度的麻醉作用，必须高度警惕，操作时戴防护口罩；</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lvl="1">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如 </a:t>
            </a:r>
            <a:r>
              <a:rPr lang="en-US" altLang="zh-CN" sz="2000" dirty="0">
                <a:latin typeface="Arial" panose="020B0604020202020204" pitchFamily="34" charset="0"/>
                <a:ea typeface="微软雅黑" panose="020B0503020204020204" pitchFamily="34" charset="-122"/>
                <a:sym typeface="Arial" panose="020B0604020202020204" pitchFamily="34" charset="0"/>
              </a:rPr>
              <a:t>HF </a:t>
            </a:r>
            <a:r>
              <a:rPr lang="zh-CN" altLang="en-US" sz="2000" dirty="0">
                <a:latin typeface="Arial" panose="020B0604020202020204" pitchFamily="34" charset="0"/>
                <a:ea typeface="微软雅黑" panose="020B0503020204020204" pitchFamily="34" charset="-122"/>
                <a:sym typeface="Arial" panose="020B0604020202020204" pitchFamily="34" charset="0"/>
              </a:rPr>
              <a:t>侵入人体，将会损伤牙齿、骨骼、造血和神经系统；</a:t>
            </a:r>
          </a:p>
          <a:p>
            <a:pPr lvl="1">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三氧化二砷、氰化物、氯化高汞等是剧毒品，吸入少量会致死。</a:t>
            </a:r>
          </a:p>
          <a:p>
            <a:pPr marL="342900" indent="-342900">
              <a:lnSpc>
                <a:spcPct val="150000"/>
              </a:lnSpc>
              <a:buClr>
                <a:srgbClr val="5B1473"/>
              </a:buClr>
              <a:buFont typeface="Wingdings" panose="05000000000000000000" pitchFamily="2" charset="2"/>
              <a:buChar char="u"/>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有机溶剂能穿过皮肤进入人体，应避免直接与皮肤接触；</a:t>
            </a:r>
          </a:p>
          <a:p>
            <a:pPr marL="342900" indent="-342900">
              <a:lnSpc>
                <a:spcPct val="150000"/>
              </a:lnSpc>
              <a:buClr>
                <a:srgbClr val="5B1473"/>
              </a:buClr>
              <a:buFont typeface="Wingdings" panose="05000000000000000000" pitchFamily="2" charset="2"/>
              <a:buChar char="u"/>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剧毒药品如汞盐、镉盐、铅盐等应妥善保管；</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使用药品防火、防爆注意事项</a:t>
              </a:r>
            </a:p>
          </p:txBody>
        </p:sp>
      </p:grpSp>
      <p:sp>
        <p:nvSpPr>
          <p:cNvPr id="39" name="矩形 38"/>
          <p:cNvSpPr/>
          <p:nvPr/>
        </p:nvSpPr>
        <p:spPr>
          <a:xfrm>
            <a:off x="452538" y="1901375"/>
            <a:ext cx="10990509" cy="3939540"/>
          </a:xfrm>
          <a:prstGeom prst="rect">
            <a:avLst/>
          </a:prstGeom>
        </p:spPr>
        <p:txBody>
          <a:bodyPr wrap="square">
            <a:spAutoFit/>
          </a:bodyPr>
          <a:lstStyle/>
          <a:p>
            <a:pPr marL="342900" indent="-342900">
              <a:lnSpc>
                <a:spcPct val="150000"/>
              </a:lnSpc>
              <a:spcBef>
                <a:spcPts val="1200"/>
              </a:spcBef>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乙醚、酒精、丙酮、二硫化碳、苯等有机溶剂易燃，要远离明火和电火花，实验室不得存放过多，切不可倒入下水道，以免集聚引起火灾；</a:t>
            </a:r>
          </a:p>
          <a:p>
            <a:pPr marL="342900" indent="-342900">
              <a:lnSpc>
                <a:spcPct val="150000"/>
              </a:lnSpc>
              <a:spcBef>
                <a:spcPts val="1200"/>
              </a:spcBef>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金属钠、钾、铝粉、电石、黄磷以及金属氢化物要注意使用和存放，尤其不宜与水直接接触；</a:t>
            </a:r>
          </a:p>
          <a:p>
            <a:pPr marL="342900" indent="-342900">
              <a:lnSpc>
                <a:spcPct val="150000"/>
              </a:lnSpc>
              <a:spcBef>
                <a:spcPts val="1200"/>
              </a:spcBef>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氢、乙烯、乙炔、苯、乙醇、乙醚、丙酮、乙酸乙酯、一氧化碳、水煤气和氨气等可燃性气体与空气混合至爆炸极限，一旦有一热源诱发，极易发生支链爆炸；</a:t>
            </a:r>
          </a:p>
          <a:p>
            <a:pPr marL="342900" indent="-342900">
              <a:lnSpc>
                <a:spcPct val="150000"/>
              </a:lnSpc>
              <a:spcBef>
                <a:spcPts val="1200"/>
              </a:spcBef>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过氧化物、高氯酸盐、叠氮铅、乙炔铜、三硝基甲苯等易爆物质，受震或受热可能发生热爆炸。</a:t>
            </a:r>
          </a:p>
          <a:p>
            <a:pPr marL="342900" indent="-342900">
              <a:lnSpc>
                <a:spcPct val="150000"/>
              </a:lnSpc>
              <a:spcBef>
                <a:spcPts val="1200"/>
              </a:spcBef>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对于预防热爆炸，强氧化剂和强还原剂必须分开存放，使用时轻拿轻放，远离热源。</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dirty="0">
                <a:latin typeface="Arial" panose="020B0604020202020204" pitchFamily="34" charset="0"/>
                <a:sym typeface="Arial" panose="020B0604020202020204" pitchFamily="34" charset="0"/>
              </a:rPr>
              <a:t>01</a:t>
            </a:r>
            <a:endParaRPr lang="zh-CN" altLang="en-US" dirty="0">
              <a:latin typeface="Arial" panose="020B0604020202020204" pitchFamily="34" charset="0"/>
              <a:sym typeface="Arial" panose="020B0604020202020204" pitchFamily="34" charset="0"/>
            </a:endParaRPr>
          </a:p>
        </p:txBody>
      </p:sp>
      <p:sp>
        <p:nvSpPr>
          <p:cNvPr id="5" name="文本占位符 4"/>
          <p:cNvSpPr>
            <a:spLocks noGrp="1"/>
          </p:cNvSpPr>
          <p:nvPr>
            <p:ph type="body" sz="quarter" idx="11"/>
          </p:nvPr>
        </p:nvSpPr>
        <p:spPr/>
        <p:txBody>
          <a:bodyPr>
            <a:normAutofit fontScale="92500" lnSpcReduction="10000"/>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汞的安全使用</a:t>
              </a:r>
            </a:p>
          </p:txBody>
        </p:sp>
      </p:grpSp>
      <p:sp>
        <p:nvSpPr>
          <p:cNvPr id="39" name="矩形 38"/>
          <p:cNvSpPr/>
          <p:nvPr/>
        </p:nvSpPr>
        <p:spPr>
          <a:xfrm>
            <a:off x="452538" y="1901375"/>
            <a:ext cx="11142562" cy="3877985"/>
          </a:xfrm>
          <a:prstGeom prst="rect">
            <a:avLst/>
          </a:prstGeom>
        </p:spPr>
        <p:txBody>
          <a:bodyPr wrap="square">
            <a:spAutoFit/>
          </a:bodyPr>
          <a:lstStyle/>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汞是化学实验室的常用物质，毒性很大，且进入体内不易排出，形成积累性中毒；</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汞不能直接露于空气中，其上应加水或其他液体覆盖；</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任何剩余量的汞均不能倒入下水槽中；</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储汞容器必须是结实的厚壁器皿，且器皿应放在瓷盘上；</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装汞的容器应远离热源；</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万一汞掉在地上、台面或水槽中，应尽可能用吸管将汞珠       收集起来，再用能形成汞齐的金属片（</a:t>
            </a:r>
            <a:r>
              <a:rPr lang="en-US" altLang="zh-CN" sz="2000" dirty="0" err="1">
                <a:latin typeface="Arial" panose="020B0604020202020204" pitchFamily="34" charset="0"/>
                <a:ea typeface="微软雅黑" panose="020B0503020204020204" pitchFamily="34" charset="-122"/>
                <a:sym typeface="Arial" panose="020B0604020202020204" pitchFamily="34" charset="0"/>
              </a:rPr>
              <a:t>Zn,Cu</a:t>
            </a:r>
            <a:r>
              <a:rPr lang="en-US" altLang="zh-CN" sz="2000" dirty="0">
                <a:latin typeface="Arial" panose="020B0604020202020204" pitchFamily="34" charset="0"/>
                <a:ea typeface="微软雅黑" panose="020B0503020204020204" pitchFamily="34" charset="-122"/>
                <a:sym typeface="Arial" panose="020B0604020202020204" pitchFamily="34" charset="0"/>
              </a:rPr>
              <a:t>, Sn</a:t>
            </a:r>
            <a:r>
              <a:rPr lang="zh-CN" altLang="en-US" sz="2000" dirty="0">
                <a:latin typeface="Arial" panose="020B0604020202020204" pitchFamily="34" charset="0"/>
                <a:ea typeface="微软雅黑" panose="020B0503020204020204" pitchFamily="34" charset="-122"/>
                <a:sym typeface="Arial" panose="020B0604020202020204" pitchFamily="34" charset="0"/>
              </a:rPr>
              <a:t>等）在汞溅处多次扫过，最后用硫磺粉覆盖；</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实验室要通风良好；手上有伤口，切勿接触汞。</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危险化学品的使用和防护</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气瓶的安全使用</a:t>
              </a:r>
            </a:p>
          </p:txBody>
        </p:sp>
      </p:grpSp>
      <p:sp>
        <p:nvSpPr>
          <p:cNvPr id="39" name="矩形 38"/>
          <p:cNvSpPr/>
          <p:nvPr/>
        </p:nvSpPr>
        <p:spPr>
          <a:xfrm>
            <a:off x="452538" y="1901375"/>
            <a:ext cx="11142562" cy="3199765"/>
          </a:xfrm>
          <a:prstGeom prst="rect">
            <a:avLst/>
          </a:prstGeom>
        </p:spPr>
        <p:txBody>
          <a:bodyPr wrap="square">
            <a:spAutoFit/>
          </a:bodyPr>
          <a:lstStyle/>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化学实验常用到高压储气钢瓶和一般受压的玻璃仪器，使用不当，会导致爆炸，</a:t>
            </a:r>
          </a:p>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气体钢瓶的识别（颜色相同的要看气体名称）</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氧气瓶 天蓝色；      氢气瓶深绿色； </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氮气瓶 黑色；        纯氩气瓶 灰色；</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氦气瓶  棕色；       压缩空气 黑色；</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氨气瓶 黄色；        二氧化碳气瓶黑色。</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气瓶的安全使用</a:t>
              </a:r>
            </a:p>
          </p:txBody>
        </p:sp>
      </p:grpSp>
      <p:sp>
        <p:nvSpPr>
          <p:cNvPr id="39" name="矩形 38"/>
          <p:cNvSpPr/>
          <p:nvPr/>
        </p:nvSpPr>
        <p:spPr>
          <a:xfrm>
            <a:off x="549845" y="1913966"/>
            <a:ext cx="11142562" cy="3570208"/>
          </a:xfrm>
          <a:prstGeom prst="rect">
            <a:avLst/>
          </a:prstGeom>
        </p:spPr>
        <p:txBody>
          <a:bodyPr wrap="square">
            <a:spAutoFit/>
          </a:bodyPr>
          <a:lstStyle/>
          <a:p>
            <a:pPr>
              <a:lnSpc>
                <a:spcPct val="150000"/>
              </a:lnSpc>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气瓶的使用注意事项：</a:t>
            </a:r>
            <a:endPar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1200"/>
              </a:spcBef>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气瓶应专瓶专用，不能随意改装；</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气瓶应存放在阴凉、干燥、远离热源的地方，易燃气体气瓶与明火距离不小于 </a:t>
            </a:r>
            <a:r>
              <a:rPr lang="en-US" altLang="zh-CN" sz="2000" dirty="0">
                <a:latin typeface="Arial" panose="020B0604020202020204" pitchFamily="34" charset="0"/>
                <a:ea typeface="微软雅黑" panose="020B0503020204020204" pitchFamily="34" charset="-122"/>
                <a:sym typeface="Arial" panose="020B0604020202020204" pitchFamily="34" charset="0"/>
              </a:rPr>
              <a:t>5 </a:t>
            </a:r>
            <a:r>
              <a:rPr lang="zh-CN" altLang="en-US" sz="2000" dirty="0">
                <a:latin typeface="Arial" panose="020B0604020202020204" pitchFamily="34" charset="0"/>
                <a:ea typeface="微软雅黑" panose="020B0503020204020204" pitchFamily="34" charset="-122"/>
                <a:sym typeface="Arial" panose="020B0604020202020204" pitchFamily="34" charset="0"/>
              </a:rPr>
              <a:t>米；</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氢气瓶最好隔离；</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气瓶搬运要轻要稳，放置要牢靠；</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各种气压表一般不得混用；氧气瓶严禁油污，注意手、扳手或衣服上的油污；</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开启气门时应站在气压表的一侧，不准将头或身体对准气瓶总阀，以防阀门或气压表冲出伤人。</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Arial" panose="020B0604020202020204" pitchFamily="34" charset="0"/>
                <a:sym typeface="Arial" panose="020B0604020202020204" pitchFamily="34" charset="0"/>
              </a:rPr>
              <a:t>03</a:t>
            </a:r>
            <a:endParaRPr lang="zh-CN" altLang="en-US" dirty="0">
              <a:latin typeface="Arial" panose="020B0604020202020204" pitchFamily="34" charset="0"/>
              <a:sym typeface="Arial" panose="020B0604020202020204" pitchFamily="34" charset="0"/>
            </a:endParaRPr>
          </a:p>
        </p:txBody>
      </p:sp>
      <p:sp>
        <p:nvSpPr>
          <p:cNvPr id="4" name="文本占位符 3"/>
          <p:cNvSpPr>
            <a:spLocks noGrp="1"/>
          </p:cNvSpPr>
          <p:nvPr>
            <p:ph type="body" sz="quarter" idx="11"/>
          </p:nvPr>
        </p:nvSpPr>
        <p:spPr/>
        <p:txBody>
          <a:bodyPr>
            <a:normAutofit fontScale="92500" lnSpcReduction="10000"/>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认识实验室的危险</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认识实验室的危险</a:t>
            </a:r>
          </a:p>
        </p:txBody>
      </p:sp>
      <p:grpSp>
        <p:nvGrpSpPr>
          <p:cNvPr id="35" name="组合 34"/>
          <p:cNvGrpSpPr/>
          <p:nvPr/>
        </p:nvGrpSpPr>
        <p:grpSpPr>
          <a:xfrm>
            <a:off x="3233838" y="8922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化验室危险源辩识与分析</a:t>
              </a:r>
            </a:p>
          </p:txBody>
        </p:sp>
      </p:grpSp>
      <p:graphicFrame>
        <p:nvGraphicFramePr>
          <p:cNvPr id="2" name="表格 1"/>
          <p:cNvGraphicFramePr>
            <a:graphicFrameLocks noGrp="1"/>
          </p:cNvGraphicFramePr>
          <p:nvPr>
            <p:extLst>
              <p:ext uri="{D42A27DB-BD31-4B8C-83A1-F6EECF244321}">
                <p14:modId xmlns:p14="http://schemas.microsoft.com/office/powerpoint/2010/main" xmlns="" val="4007964817"/>
              </p:ext>
            </p:extLst>
          </p:nvPr>
        </p:nvGraphicFramePr>
        <p:xfrm>
          <a:off x="841376" y="1685366"/>
          <a:ext cx="10474324" cy="4961012"/>
        </p:xfrm>
        <a:graphic>
          <a:graphicData uri="http://schemas.openxmlformats.org/drawingml/2006/table">
            <a:tbl>
              <a:tblPr/>
              <a:tblGrid>
                <a:gridCol w="565824">
                  <a:extLst>
                    <a:ext uri="{9D8B030D-6E8A-4147-A177-3AD203B41FA5}">
                      <a16:colId xmlns:a16="http://schemas.microsoft.com/office/drawing/2014/main" xmlns="" val="20000"/>
                    </a:ext>
                  </a:extLst>
                </a:gridCol>
                <a:gridCol w="1577300">
                  <a:extLst>
                    <a:ext uri="{9D8B030D-6E8A-4147-A177-3AD203B41FA5}">
                      <a16:colId xmlns:a16="http://schemas.microsoft.com/office/drawing/2014/main" xmlns="" val="20001"/>
                    </a:ext>
                  </a:extLst>
                </a:gridCol>
                <a:gridCol w="2633956">
                  <a:extLst>
                    <a:ext uri="{9D8B030D-6E8A-4147-A177-3AD203B41FA5}">
                      <a16:colId xmlns:a16="http://schemas.microsoft.com/office/drawing/2014/main" xmlns="" val="20002"/>
                    </a:ext>
                  </a:extLst>
                </a:gridCol>
                <a:gridCol w="4681244">
                  <a:extLst>
                    <a:ext uri="{9D8B030D-6E8A-4147-A177-3AD203B41FA5}">
                      <a16:colId xmlns:a16="http://schemas.microsoft.com/office/drawing/2014/main" xmlns="" val="20003"/>
                    </a:ext>
                  </a:extLst>
                </a:gridCol>
                <a:gridCol w="1016000">
                  <a:extLst>
                    <a:ext uri="{9D8B030D-6E8A-4147-A177-3AD203B41FA5}">
                      <a16:colId xmlns:a16="http://schemas.microsoft.com/office/drawing/2014/main" xmlns="" val="20004"/>
                    </a:ext>
                  </a:extLst>
                </a:gridCol>
              </a:tblGrid>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序号</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活动点</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工序</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部位</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危险源及其风险</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预防及应急措施</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涉及部门</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rowSpan="2">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微生物室紫外线灯杀菌</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紫外线灯开启时，人员直接接触对人体和眼睛造成伤害</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按规定时间开启紫外线杀菌灯，开启时人员不直接接触。更换紫外线灯及放取物品时须将紫外线灯关闭后操作。</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紫外线灯管出现破损对人员造成划伤</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紫外线灯管出现破损时将微生物室的玻璃碎片清理干净。（制作防护罩或与厂家联系定做）</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6271">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3</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硫酸盐酸的储存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硫酸盐酸储存不当易造成火灾及人员皮肤灼伤</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存放化学品的区域贴有醒目标识；避免与易腐蚀性物质接触</a:t>
                      </a:r>
                      <a:r>
                        <a:rPr kumimoji="0"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远离火源</a:t>
                      </a:r>
                      <a:r>
                        <a:rPr kumimoji="0" lang="en-US"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 </a:t>
                      </a:r>
                      <a:r>
                        <a:rPr kumimoji="0" lang="zh-CN" altLang="en-US"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化学品柜专人专柜上锁储存，交接班时对危险化学品领用、使用和结存情况进行交接，确认品名和数量</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5793">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4</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电器设备的操作</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使用不当易造成人员烫伤、烧伤</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贴有醒目标识及操作规程；机器经常维修。</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5</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有毒有害物品的储存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有毒有害物品储存不当易造成人员中毒</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存放化学品的区域贴有醒目标识，化学品柜专人专柜上锁储存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认识实验室的危险</a:t>
            </a:r>
          </a:p>
        </p:txBody>
      </p:sp>
      <p:grpSp>
        <p:nvGrpSpPr>
          <p:cNvPr id="35" name="组合 34"/>
          <p:cNvGrpSpPr/>
          <p:nvPr/>
        </p:nvGrpSpPr>
        <p:grpSpPr>
          <a:xfrm>
            <a:off x="3233838" y="8922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化验室危险源辩识与分析</a:t>
              </a:r>
            </a:p>
          </p:txBody>
        </p:sp>
      </p:grpSp>
      <p:graphicFrame>
        <p:nvGraphicFramePr>
          <p:cNvPr id="2" name="表格 1"/>
          <p:cNvGraphicFramePr>
            <a:graphicFrameLocks noGrp="1"/>
          </p:cNvGraphicFramePr>
          <p:nvPr>
            <p:extLst>
              <p:ext uri="{D42A27DB-BD31-4B8C-83A1-F6EECF244321}">
                <p14:modId xmlns:p14="http://schemas.microsoft.com/office/powerpoint/2010/main" xmlns="" val="2955425695"/>
              </p:ext>
            </p:extLst>
          </p:nvPr>
        </p:nvGraphicFramePr>
        <p:xfrm>
          <a:off x="841376" y="1685366"/>
          <a:ext cx="10474324" cy="4961012"/>
        </p:xfrm>
        <a:graphic>
          <a:graphicData uri="http://schemas.openxmlformats.org/drawingml/2006/table">
            <a:tbl>
              <a:tblPr/>
              <a:tblGrid>
                <a:gridCol w="565824">
                  <a:extLst>
                    <a:ext uri="{9D8B030D-6E8A-4147-A177-3AD203B41FA5}">
                      <a16:colId xmlns:a16="http://schemas.microsoft.com/office/drawing/2014/main" xmlns="" val="20000"/>
                    </a:ext>
                  </a:extLst>
                </a:gridCol>
                <a:gridCol w="1577300">
                  <a:extLst>
                    <a:ext uri="{9D8B030D-6E8A-4147-A177-3AD203B41FA5}">
                      <a16:colId xmlns:a16="http://schemas.microsoft.com/office/drawing/2014/main" xmlns="" val="20001"/>
                    </a:ext>
                  </a:extLst>
                </a:gridCol>
                <a:gridCol w="2633956">
                  <a:extLst>
                    <a:ext uri="{9D8B030D-6E8A-4147-A177-3AD203B41FA5}">
                      <a16:colId xmlns:a16="http://schemas.microsoft.com/office/drawing/2014/main" xmlns="" val="20002"/>
                    </a:ext>
                  </a:extLst>
                </a:gridCol>
                <a:gridCol w="4681244">
                  <a:extLst>
                    <a:ext uri="{9D8B030D-6E8A-4147-A177-3AD203B41FA5}">
                      <a16:colId xmlns:a16="http://schemas.microsoft.com/office/drawing/2014/main" xmlns="" val="20003"/>
                    </a:ext>
                  </a:extLst>
                </a:gridCol>
                <a:gridCol w="1016000">
                  <a:extLst>
                    <a:ext uri="{9D8B030D-6E8A-4147-A177-3AD203B41FA5}">
                      <a16:colId xmlns:a16="http://schemas.microsoft.com/office/drawing/2014/main" xmlns="" val="20004"/>
                    </a:ext>
                  </a:extLst>
                </a:gridCol>
              </a:tblGrid>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序号</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活动点</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工序</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部位</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危险源及其风险</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预防及应急措施</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涉及部门</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6</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易燃易爆物品的储存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易燃易爆物品储存不当易引起火灾造成人员伤亡</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存放化学品的区域贴有醒目标识；远离火源、热源，化学品柜专人专柜上锁储存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7</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玻璃仪器的使用</a:t>
                      </a:r>
                    </a:p>
                  </a:txBody>
                  <a:tcPr anchor="ctr" horzOverflow="overflow">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玻璃仪器使用不当易造成人员划伤</a:t>
                      </a:r>
                    </a:p>
                  </a:txBody>
                  <a:tcPr anchor="ctr" horzOverflow="overflow">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使用时操作得当，注意防护</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26271">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8</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高压蒸汽灭菌器</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有烫伤、触电、爆炸的危险</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定期检定灭菌锅、压力表、安全阀，严格按照操作规程操作，待灭菌锅降温、降压时开启取放灭菌物品。</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5793">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9</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配制检验药品</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有毒有害药品</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建立有毒有害药品使用台帐，专柜储存，双人双锁保管。</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10</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易燃易爆挥发药品</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易燃易爆挥发药品，易发生火灾、爆炸、腐蚀事故。</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远离火源，在阴凉避光处保存，配制使用时在通风橱内进行</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认识实验室的危险</a:t>
            </a:r>
          </a:p>
        </p:txBody>
      </p:sp>
      <p:grpSp>
        <p:nvGrpSpPr>
          <p:cNvPr id="35" name="组合 34"/>
          <p:cNvGrpSpPr/>
          <p:nvPr/>
        </p:nvGrpSpPr>
        <p:grpSpPr>
          <a:xfrm>
            <a:off x="3233838" y="8922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化验室危险源辩识与分析</a:t>
              </a:r>
            </a:p>
          </p:txBody>
        </p:sp>
      </p:grpSp>
      <p:graphicFrame>
        <p:nvGraphicFramePr>
          <p:cNvPr id="2" name="表格 1"/>
          <p:cNvGraphicFramePr>
            <a:graphicFrameLocks noGrp="1"/>
          </p:cNvGraphicFramePr>
          <p:nvPr>
            <p:extLst>
              <p:ext uri="{D42A27DB-BD31-4B8C-83A1-F6EECF244321}">
                <p14:modId xmlns:p14="http://schemas.microsoft.com/office/powerpoint/2010/main" xmlns="" val="3205419227"/>
              </p:ext>
            </p:extLst>
          </p:nvPr>
        </p:nvGraphicFramePr>
        <p:xfrm>
          <a:off x="841376" y="1685366"/>
          <a:ext cx="10474324" cy="4567223"/>
        </p:xfrm>
        <a:graphic>
          <a:graphicData uri="http://schemas.openxmlformats.org/drawingml/2006/table">
            <a:tbl>
              <a:tblPr/>
              <a:tblGrid>
                <a:gridCol w="565824">
                  <a:extLst>
                    <a:ext uri="{9D8B030D-6E8A-4147-A177-3AD203B41FA5}">
                      <a16:colId xmlns:a16="http://schemas.microsoft.com/office/drawing/2014/main" xmlns="" val="20000"/>
                    </a:ext>
                  </a:extLst>
                </a:gridCol>
                <a:gridCol w="1729700">
                  <a:extLst>
                    <a:ext uri="{9D8B030D-6E8A-4147-A177-3AD203B41FA5}">
                      <a16:colId xmlns:a16="http://schemas.microsoft.com/office/drawing/2014/main" xmlns="" val="20001"/>
                    </a:ext>
                  </a:extLst>
                </a:gridCol>
                <a:gridCol w="2679700">
                  <a:extLst>
                    <a:ext uri="{9D8B030D-6E8A-4147-A177-3AD203B41FA5}">
                      <a16:colId xmlns:a16="http://schemas.microsoft.com/office/drawing/2014/main" xmlns="" val="20002"/>
                    </a:ext>
                  </a:extLst>
                </a:gridCol>
                <a:gridCol w="4483100">
                  <a:extLst>
                    <a:ext uri="{9D8B030D-6E8A-4147-A177-3AD203B41FA5}">
                      <a16:colId xmlns:a16="http://schemas.microsoft.com/office/drawing/2014/main" xmlns="" val="20003"/>
                    </a:ext>
                  </a:extLst>
                </a:gridCol>
                <a:gridCol w="1016000">
                  <a:extLst>
                    <a:ext uri="{9D8B030D-6E8A-4147-A177-3AD203B41FA5}">
                      <a16:colId xmlns:a16="http://schemas.microsoft.com/office/drawing/2014/main" xmlns="" val="20004"/>
                    </a:ext>
                  </a:extLst>
                </a:gridCol>
              </a:tblGrid>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序号</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活动点</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工序</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部位</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危险源及其风险</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预防及应急措施</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涉及部门</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11</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强酸强碱药品</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易人体皮服、眼睛造成伤害。</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酸碱药品单独存放，配制时配戴防护眼镜、耐酸碱手套、耐酸碱围裙。发生意外及时用水冲洗，如不小心进入眼内及时用洗眼器进行冲洗。</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1656">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12</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酒精灯</a:t>
                      </a:r>
                    </a:p>
                  </a:txBody>
                  <a:tcPr anchor="ctr" horzOverflow="overflow">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引起火灾</a:t>
                      </a:r>
                    </a:p>
                  </a:txBody>
                  <a:tcPr anchor="ctr" horzOverflow="overflow">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灯内液体汪超过三分之二，熄灭时用盖熄灭。</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84173">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13</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电炉子</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引起火灾、烫伤</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在使用前检查电源线是否破损，电炉子附近不能放置易燃物品，不使用时及时关掉电源，不能用手直接接触高温物品。</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5793">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14</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电热恒温干燥箱、水浴锅</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触电、烫伤</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在使用前检查电源是否有破损，水浴锅炉内不能断水，不能用手直接接触高温物品。</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934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15</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kern="1200" cap="none" normalizeH="0" baseline="0" dirty="0">
                          <a:ln>
                            <a:noFill/>
                          </a:ln>
                          <a:solidFill>
                            <a:srgbClr val="5B1473"/>
                          </a:solidFill>
                          <a:effectLst/>
                          <a:latin typeface="Arial" panose="020B0604020202020204" pitchFamily="34" charset="0"/>
                          <a:ea typeface="微软雅黑" panose="020B0503020204020204" pitchFamily="34" charset="-122"/>
                          <a:cs typeface="+mn-cs"/>
                          <a:sym typeface="Arial" panose="020B0604020202020204" pitchFamily="34" charset="0"/>
                        </a:rPr>
                        <a:t>凯式定氮仪</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烫伤、爆炸</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检查冷凝器不能断水，不能直接接触高温物品。</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认识实验室的危险</a:t>
            </a:r>
          </a:p>
        </p:txBody>
      </p:sp>
      <p:grpSp>
        <p:nvGrpSpPr>
          <p:cNvPr id="35" name="组合 34"/>
          <p:cNvGrpSpPr/>
          <p:nvPr/>
        </p:nvGrpSpPr>
        <p:grpSpPr>
          <a:xfrm>
            <a:off x="3233838" y="8922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化验室危险源辩识与分析</a:t>
              </a:r>
            </a:p>
          </p:txBody>
        </p:sp>
      </p:grpSp>
      <p:graphicFrame>
        <p:nvGraphicFramePr>
          <p:cNvPr id="2" name="表格 1"/>
          <p:cNvGraphicFramePr>
            <a:graphicFrameLocks noGrp="1"/>
          </p:cNvGraphicFramePr>
          <p:nvPr>
            <p:extLst>
              <p:ext uri="{D42A27DB-BD31-4B8C-83A1-F6EECF244321}">
                <p14:modId xmlns:p14="http://schemas.microsoft.com/office/powerpoint/2010/main" xmlns="" val="3286875711"/>
              </p:ext>
            </p:extLst>
          </p:nvPr>
        </p:nvGraphicFramePr>
        <p:xfrm>
          <a:off x="841376" y="1685366"/>
          <a:ext cx="10474324" cy="4423334"/>
        </p:xfrm>
        <a:graphic>
          <a:graphicData uri="http://schemas.openxmlformats.org/drawingml/2006/table">
            <a:tbl>
              <a:tblPr/>
              <a:tblGrid>
                <a:gridCol w="565824">
                  <a:extLst>
                    <a:ext uri="{9D8B030D-6E8A-4147-A177-3AD203B41FA5}">
                      <a16:colId xmlns:a16="http://schemas.microsoft.com/office/drawing/2014/main" xmlns="" val="20000"/>
                    </a:ext>
                  </a:extLst>
                </a:gridCol>
                <a:gridCol w="1729700">
                  <a:extLst>
                    <a:ext uri="{9D8B030D-6E8A-4147-A177-3AD203B41FA5}">
                      <a16:colId xmlns:a16="http://schemas.microsoft.com/office/drawing/2014/main" xmlns="" val="20001"/>
                    </a:ext>
                  </a:extLst>
                </a:gridCol>
                <a:gridCol w="2679700">
                  <a:extLst>
                    <a:ext uri="{9D8B030D-6E8A-4147-A177-3AD203B41FA5}">
                      <a16:colId xmlns:a16="http://schemas.microsoft.com/office/drawing/2014/main" xmlns="" val="20002"/>
                    </a:ext>
                  </a:extLst>
                </a:gridCol>
                <a:gridCol w="4483100">
                  <a:extLst>
                    <a:ext uri="{9D8B030D-6E8A-4147-A177-3AD203B41FA5}">
                      <a16:colId xmlns:a16="http://schemas.microsoft.com/office/drawing/2014/main" xmlns="" val="20003"/>
                    </a:ext>
                  </a:extLst>
                </a:gridCol>
                <a:gridCol w="1016000">
                  <a:extLst>
                    <a:ext uri="{9D8B030D-6E8A-4147-A177-3AD203B41FA5}">
                      <a16:colId xmlns:a16="http://schemas.microsoft.com/office/drawing/2014/main" xmlns="" val="20004"/>
                    </a:ext>
                  </a:extLst>
                </a:gridCol>
              </a:tblGrid>
              <a:tr h="733124">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序号</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活动点</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工序</a:t>
                      </a:r>
                      <a:r>
                        <a:rPr kumimoji="0" lang="en-US"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部位</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危险源及其风险</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预防及应急措施</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400" b="1"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涉及部门</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950241">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16</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无菌操作室</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rgbClr val="000000"/>
                          </a:solidFill>
                          <a:effectLst/>
                          <a:latin typeface="Arial" panose="020B0604020202020204" pitchFamily="34" charset="0"/>
                          <a:ea typeface="微软雅黑" panose="020B0503020204020204" pitchFamily="34" charset="-122"/>
                          <a:sym typeface="Arial" panose="020B0604020202020204" pitchFamily="34" charset="0"/>
                        </a:rPr>
                        <a:t>辐射</a:t>
                      </a:r>
                      <a:endPar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关闭杀菌灯</a:t>
                      </a:r>
                      <a:r>
                        <a:rPr kumimoji="0" lang="en-US"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30</a:t>
                      </a:r>
                      <a:r>
                        <a:rPr kumimoji="0" lang="zh-CN" altLang="en-US"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分钟后，再进入工作。</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50241">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17</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理化检验</a:t>
                      </a:r>
                    </a:p>
                  </a:txBody>
                  <a:tcPr anchor="ctr" horzOverflow="overflow">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检验时需加入一些有刺激性或有毒害的挥发性物质</a:t>
                      </a:r>
                    </a:p>
                  </a:txBody>
                  <a:tcPr anchor="ctr" horzOverflow="overflow">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尽量在通风橱内进行若没有通风橱打开空调做样，戴上口罩或防毒面罩，防毒面罩定期更换发生事故后按化验室危险品应急预案进行处理</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98244">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18</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微生物检验（阪歧肠杆菌）</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微生物培养后的培养基，易污染环境对人体造成伤害</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数皿时戴上口罩，计数过的培养基灭菌后再处理按照公司废弃物处理规定放到指定地点</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91484">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19</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000" b="1" i="0" u="none" strike="noStrike" cap="none" normalizeH="0" baseline="0" dirty="0">
                          <a:ln>
                            <a:noFill/>
                          </a:ln>
                          <a:solidFill>
                            <a:srgbClr val="5B1473"/>
                          </a:solidFill>
                          <a:effectLst/>
                          <a:latin typeface="Arial" panose="020B0604020202020204" pitchFamily="34" charset="0"/>
                          <a:ea typeface="微软雅黑" panose="020B0503020204020204" pitchFamily="34" charset="-122"/>
                          <a:sym typeface="Arial" panose="020B0604020202020204" pitchFamily="34" charset="0"/>
                        </a:rPr>
                        <a:t>高空作业（擦拭灯具）</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高空作业未按要求系安全带，梯子未放好，人员摔落致残。</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两人在场，按要求系好安全带，梯子放平稳。</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化验员</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Arial" panose="020B0604020202020204" pitchFamily="34" charset="0"/>
                <a:sym typeface="Arial" panose="020B0604020202020204" pitchFamily="34" charset="0"/>
              </a:rPr>
              <a:t>04</a:t>
            </a:r>
            <a:endParaRPr lang="zh-CN" altLang="en-US" dirty="0">
              <a:latin typeface="Arial" panose="020B0604020202020204" pitchFamily="34" charset="0"/>
              <a:sym typeface="Arial" panose="020B0604020202020204" pitchFamily="34" charset="0"/>
            </a:endParaRPr>
          </a:p>
        </p:txBody>
      </p:sp>
      <p:sp>
        <p:nvSpPr>
          <p:cNvPr id="4" name="文本占位符 3"/>
          <p:cNvSpPr>
            <a:spLocks noGrp="1"/>
          </p:cNvSpPr>
          <p:nvPr>
            <p:ph type="body" sz="quarter" idx="11"/>
          </p:nvPr>
        </p:nvSpPr>
        <p:spPr>
          <a:xfrm>
            <a:off x="839875" y="3997439"/>
            <a:ext cx="5600699" cy="602553"/>
          </a:xfrm>
        </p:spPr>
        <p:txBody>
          <a:bodyPr>
            <a:normAutofit fontScale="92500" lnSpcReduction="10000"/>
          </a:bodyPr>
          <a:lstStyle/>
          <a:p>
            <a:r>
              <a:rPr lang="zh-CN" altLang="zh-CN"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zh-CN" dirty="0">
                <a:latin typeface="Arial" panose="020B0604020202020204" pitchFamily="34" charset="0"/>
                <a:ea typeface="微软雅黑" panose="020B0503020204020204" pitchFamily="34" charset="-122"/>
                <a:sym typeface="Arial" panose="020B0604020202020204" pitchFamily="34" charset="0"/>
              </a:rPr>
              <a:t>如何做好实验室的安全工作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4" name="组合 103"/>
          <p:cNvGrpSpPr/>
          <p:nvPr/>
        </p:nvGrpSpPr>
        <p:grpSpPr>
          <a:xfrm>
            <a:off x="1686152" y="4945060"/>
            <a:ext cx="5075237" cy="685800"/>
            <a:chOff x="2181452" y="5008563"/>
            <a:chExt cx="5075237" cy="685800"/>
          </a:xfrm>
        </p:grpSpPr>
        <p:sp>
          <p:nvSpPr>
            <p:cNvPr id="87" name="AutoShape 4"/>
            <p:cNvSpPr>
              <a:spLocks noChangeArrowheads="1"/>
            </p:cNvSpPr>
            <p:nvPr/>
          </p:nvSpPr>
          <p:spPr bwMode="auto">
            <a:xfrm>
              <a:off x="2684689" y="5153025"/>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意外发生时的紧急应变程序</a:t>
              </a:r>
            </a:p>
          </p:txBody>
        </p:sp>
        <p:sp>
          <p:nvSpPr>
            <p:cNvPr id="88" name="AutoShape 5"/>
            <p:cNvSpPr>
              <a:spLocks noChangeArrowheads="1"/>
            </p:cNvSpPr>
            <p:nvPr/>
          </p:nvSpPr>
          <p:spPr bwMode="auto">
            <a:xfrm>
              <a:off x="2181452" y="5008563"/>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6</a:t>
              </a:r>
            </a:p>
          </p:txBody>
        </p:sp>
      </p:grpSp>
      <p:grpSp>
        <p:nvGrpSpPr>
          <p:cNvPr id="103" name="组合 102"/>
          <p:cNvGrpSpPr/>
          <p:nvPr/>
        </p:nvGrpSpPr>
        <p:grpSpPr>
          <a:xfrm>
            <a:off x="1686152" y="4187823"/>
            <a:ext cx="4930775" cy="685800"/>
            <a:chOff x="2181452" y="4289425"/>
            <a:chExt cx="4930775" cy="685800"/>
          </a:xfrm>
        </p:grpSpPr>
        <p:sp>
          <p:nvSpPr>
            <p:cNvPr id="89" name="AutoShape 4"/>
            <p:cNvSpPr>
              <a:spLocks noChangeArrowheads="1"/>
            </p:cNvSpPr>
            <p:nvPr/>
          </p:nvSpPr>
          <p:spPr bwMode="auto">
            <a:xfrm>
              <a:off x="2540227" y="4360863"/>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lnSpc>
                  <a:spcPct val="90000"/>
                </a:lnSpc>
                <a:spcBef>
                  <a:spcPct val="20000"/>
                </a:spcBef>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90000"/>
                </a:lnSpc>
                <a:spcBef>
                  <a:spcPct val="20000"/>
                </a:spcBef>
              </a:pP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安全事故的防御措施</a:t>
              </a:r>
            </a:p>
            <a:p>
              <a:pPr algn="ctr">
                <a:lnSpc>
                  <a:spcPct val="90000"/>
                </a:lnSpc>
                <a:spcBef>
                  <a:spcPct val="20000"/>
                </a:spcBef>
              </a:pP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AutoShape 5"/>
            <p:cNvSpPr>
              <a:spLocks noChangeArrowheads="1"/>
            </p:cNvSpPr>
            <p:nvPr/>
          </p:nvSpPr>
          <p:spPr bwMode="auto">
            <a:xfrm>
              <a:off x="2181452" y="4289425"/>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5</a:t>
              </a:r>
            </a:p>
          </p:txBody>
        </p:sp>
      </p:grpSp>
      <p:grpSp>
        <p:nvGrpSpPr>
          <p:cNvPr id="7" name="组合 6"/>
          <p:cNvGrpSpPr/>
          <p:nvPr/>
        </p:nvGrpSpPr>
        <p:grpSpPr>
          <a:xfrm>
            <a:off x="1686152" y="3430586"/>
            <a:ext cx="4930775" cy="685800"/>
            <a:chOff x="2181452" y="3497263"/>
            <a:chExt cx="4930775" cy="685800"/>
          </a:xfrm>
        </p:grpSpPr>
        <p:sp>
          <p:nvSpPr>
            <p:cNvPr id="86" name="AutoShape 4"/>
            <p:cNvSpPr>
              <a:spLocks noChangeArrowheads="1"/>
            </p:cNvSpPr>
            <p:nvPr/>
          </p:nvSpPr>
          <p:spPr bwMode="auto">
            <a:xfrm>
              <a:off x="2540227" y="3568700"/>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严格的安全守则</a:t>
              </a:r>
            </a:p>
          </p:txBody>
        </p:sp>
        <p:sp>
          <p:nvSpPr>
            <p:cNvPr id="91" name="AutoShape 5"/>
            <p:cNvSpPr>
              <a:spLocks noChangeArrowheads="1"/>
            </p:cNvSpPr>
            <p:nvPr/>
          </p:nvSpPr>
          <p:spPr bwMode="auto">
            <a:xfrm>
              <a:off x="2181452" y="3497263"/>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4</a:t>
              </a:r>
            </a:p>
          </p:txBody>
        </p:sp>
      </p:grpSp>
      <p:grpSp>
        <p:nvGrpSpPr>
          <p:cNvPr id="5" name="组合 4"/>
          <p:cNvGrpSpPr/>
          <p:nvPr/>
        </p:nvGrpSpPr>
        <p:grpSpPr>
          <a:xfrm>
            <a:off x="1686152" y="1916112"/>
            <a:ext cx="4930775" cy="685800"/>
            <a:chOff x="2181452" y="1912938"/>
            <a:chExt cx="4930775" cy="685800"/>
          </a:xfrm>
        </p:grpSpPr>
        <p:sp>
          <p:nvSpPr>
            <p:cNvPr id="94" name="AutoShape 4"/>
            <p:cNvSpPr>
              <a:spLocks noChangeArrowheads="1"/>
            </p:cNvSpPr>
            <p:nvPr/>
          </p:nvSpPr>
          <p:spPr bwMode="auto">
            <a:xfrm>
              <a:off x="2540227" y="2057400"/>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检验人员的安全岗位职责</a:t>
              </a:r>
            </a:p>
          </p:txBody>
        </p:sp>
        <p:sp>
          <p:nvSpPr>
            <p:cNvPr id="95" name="AutoShape 5"/>
            <p:cNvSpPr>
              <a:spLocks noChangeArrowheads="1"/>
            </p:cNvSpPr>
            <p:nvPr/>
          </p:nvSpPr>
          <p:spPr bwMode="auto">
            <a:xfrm>
              <a:off x="2181452" y="1912938"/>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2</a:t>
              </a:r>
            </a:p>
          </p:txBody>
        </p:sp>
      </p:grpSp>
      <p:grpSp>
        <p:nvGrpSpPr>
          <p:cNvPr id="3" name="组合 2"/>
          <p:cNvGrpSpPr/>
          <p:nvPr/>
        </p:nvGrpSpPr>
        <p:grpSpPr>
          <a:xfrm>
            <a:off x="1686152" y="1158875"/>
            <a:ext cx="4930775" cy="685800"/>
            <a:chOff x="2181452" y="1120775"/>
            <a:chExt cx="4930775" cy="685800"/>
          </a:xfrm>
        </p:grpSpPr>
        <p:sp>
          <p:nvSpPr>
            <p:cNvPr id="96" name="AutoShape 4"/>
            <p:cNvSpPr>
              <a:spLocks noChangeArrowheads="1"/>
            </p:cNvSpPr>
            <p:nvPr/>
          </p:nvSpPr>
          <p:spPr bwMode="auto">
            <a:xfrm>
              <a:off x="2540227" y="1192213"/>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明确的安全管理制度</a:t>
              </a:r>
            </a:p>
          </p:txBody>
        </p:sp>
        <p:sp>
          <p:nvSpPr>
            <p:cNvPr id="97" name="AutoShape 5"/>
            <p:cNvSpPr>
              <a:spLocks noChangeArrowheads="1"/>
            </p:cNvSpPr>
            <p:nvPr/>
          </p:nvSpPr>
          <p:spPr bwMode="auto">
            <a:xfrm>
              <a:off x="2181452" y="1120775"/>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p>
          </p:txBody>
        </p:sp>
      </p:grpSp>
      <p:grpSp>
        <p:nvGrpSpPr>
          <p:cNvPr id="6" name="组合 5"/>
          <p:cNvGrpSpPr/>
          <p:nvPr/>
        </p:nvGrpSpPr>
        <p:grpSpPr>
          <a:xfrm>
            <a:off x="1686152" y="2673349"/>
            <a:ext cx="4930775" cy="685800"/>
            <a:chOff x="2181452" y="2705100"/>
            <a:chExt cx="4930775" cy="685800"/>
          </a:xfrm>
        </p:grpSpPr>
        <p:sp>
          <p:nvSpPr>
            <p:cNvPr id="93" name="AutoShape 5"/>
            <p:cNvSpPr>
              <a:spLocks noChangeArrowheads="1"/>
            </p:cNvSpPr>
            <p:nvPr/>
          </p:nvSpPr>
          <p:spPr bwMode="auto">
            <a:xfrm>
              <a:off x="2181452" y="2705100"/>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3</a:t>
              </a:r>
            </a:p>
          </p:txBody>
        </p:sp>
        <p:sp>
          <p:nvSpPr>
            <p:cNvPr id="98" name="AutoShape 4"/>
            <p:cNvSpPr>
              <a:spLocks noChangeArrowheads="1"/>
            </p:cNvSpPr>
            <p:nvPr/>
          </p:nvSpPr>
          <p:spPr bwMode="auto">
            <a:xfrm>
              <a:off x="2540227" y="2849563"/>
              <a:ext cx="4572000" cy="540000"/>
            </a:xfrm>
            <a:prstGeom prst="roundRect">
              <a:avLst>
                <a:gd name="adj" fmla="val 16667"/>
              </a:avLst>
            </a:prstGeom>
            <a:solidFill>
              <a:schemeClr val="accent1"/>
            </a:solidFill>
            <a:ln w="28575" cmpd="sng">
              <a:solidFill>
                <a:schemeClr val="bg1"/>
              </a:solidFill>
              <a:round/>
            </a:ln>
            <a:effectLst>
              <a:innerShdw blurRad="63500" dist="50800">
                <a:prstClr val="black">
                  <a:alpha val="50000"/>
                </a:prstClr>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化验室的良好工作环境</a:t>
              </a:r>
            </a:p>
          </p:txBody>
        </p:sp>
        <p:sp>
          <p:nvSpPr>
            <p:cNvPr id="99" name="AutoShape 5"/>
            <p:cNvSpPr>
              <a:spLocks noChangeArrowheads="1"/>
            </p:cNvSpPr>
            <p:nvPr/>
          </p:nvSpPr>
          <p:spPr bwMode="auto">
            <a:xfrm>
              <a:off x="2181452" y="2705100"/>
              <a:ext cx="685800" cy="685800"/>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3</a:t>
              </a:r>
            </a:p>
          </p:txBody>
        </p:sp>
      </p:grpSp>
      <p:grpSp>
        <p:nvGrpSpPr>
          <p:cNvPr id="100" name="Group 30"/>
          <p:cNvGrpSpPr/>
          <p:nvPr/>
        </p:nvGrpSpPr>
        <p:grpSpPr bwMode="auto">
          <a:xfrm>
            <a:off x="1757589" y="5702300"/>
            <a:ext cx="4967292" cy="685800"/>
            <a:chOff x="0" y="0"/>
            <a:chExt cx="3129" cy="432"/>
          </a:xfrm>
        </p:grpSpPr>
        <p:sp>
          <p:nvSpPr>
            <p:cNvPr id="101" name="AutoShape 4"/>
            <p:cNvSpPr>
              <a:spLocks noChangeArrowheads="1"/>
            </p:cNvSpPr>
            <p:nvPr/>
          </p:nvSpPr>
          <p:spPr bwMode="auto">
            <a:xfrm>
              <a:off x="181" y="91"/>
              <a:ext cx="2948" cy="317"/>
            </a:xfrm>
            <a:prstGeom prst="roundRect">
              <a:avLst>
                <a:gd name="adj" fmla="val 16667"/>
              </a:avLst>
            </a:prstGeom>
            <a:solidFill>
              <a:schemeClr val="accent1"/>
            </a:solidFill>
            <a:ln w="28575" cmpd="sng">
              <a:solidFill>
                <a:schemeClr val="bg1"/>
              </a:solidFill>
              <a:round/>
            </a:ln>
            <a:effectLst>
              <a:innerShdw blurRad="114300">
                <a:prstClr val="black"/>
              </a:inn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400" b="1">
                  <a:solidFill>
                    <a:schemeClr val="bg1"/>
                  </a:solidFill>
                  <a:latin typeface="Arial" panose="020B0604020202020204" pitchFamily="34" charset="0"/>
                  <a:ea typeface="微软雅黑" panose="020B0503020204020204" pitchFamily="34" charset="-122"/>
                  <a:sym typeface="Arial" panose="020B0604020202020204" pitchFamily="34" charset="0"/>
                </a:rPr>
                <a:t>微生物室的安全操作</a:t>
              </a:r>
            </a:p>
          </p:txBody>
        </p:sp>
        <p:sp>
          <p:nvSpPr>
            <p:cNvPr id="102" name="AutoShape 5"/>
            <p:cNvSpPr>
              <a:spLocks noChangeArrowheads="1"/>
            </p:cNvSpPr>
            <p:nvPr/>
          </p:nvSpPr>
          <p:spPr bwMode="auto">
            <a:xfrm>
              <a:off x="0" y="0"/>
              <a:ext cx="432" cy="432"/>
            </a:xfrm>
            <a:prstGeom prst="diamond">
              <a:avLst/>
            </a:prstGeom>
            <a:solidFill>
              <a:srgbClr val="8D001A"/>
            </a:solidFill>
            <a:ln w="28575" cmpd="sng">
              <a:solidFill>
                <a:srgbClr val="F2F2F2"/>
              </a:solidFill>
              <a:miter lim="800000"/>
            </a:ln>
            <a:effectLst>
              <a:outerShdw blurRad="88900" dist="75434" dir="2700000" algn="ctr" rotWithShape="0">
                <a:srgbClr val="000000">
                  <a:alpha val="23000"/>
                </a:srgbClr>
              </a:outerShdw>
            </a:effectLst>
          </p:spPr>
          <p:txBody>
            <a:bodyPr wrap="none"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en-US" altLang="zh-CN" sz="2400" b="1">
                  <a:solidFill>
                    <a:schemeClr val="bg1"/>
                  </a:solidFill>
                  <a:latin typeface="Arial" panose="020B0604020202020204" pitchFamily="34" charset="0"/>
                  <a:ea typeface="微软雅黑" panose="020B0503020204020204" pitchFamily="34" charset="-122"/>
                  <a:sym typeface="Arial" panose="020B0604020202020204" pitchFamily="34" charset="0"/>
                </a:rPr>
                <a:t>7</a:t>
              </a:r>
            </a:p>
          </p:txBody>
        </p:sp>
      </p:grpSp>
      <p:pic>
        <p:nvPicPr>
          <p:cNvPr id="105" name="图片 10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88641" y="1300788"/>
            <a:ext cx="4253968" cy="50031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down)">
                                      <p:cBhvr>
                                        <p:cTn id="7" dur="500"/>
                                        <p:tgtEl>
                                          <p:spTgt spid="10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0-#ppt_w/2"/>
                                          </p:val>
                                        </p:tav>
                                        <p:tav tm="100000">
                                          <p:val>
                                            <p:strVal val="#ppt_x"/>
                                          </p:val>
                                        </p:tav>
                                      </p:tavLst>
                                    </p:anim>
                                    <p:anim calcmode="lin" valueType="num">
                                      <p:cBhvr additive="base">
                                        <p:cTn id="32" dur="500" fill="hold"/>
                                        <p:tgtEl>
                                          <p:spTgt spid="10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04"/>
                                        </p:tgtEl>
                                        <p:attrNameLst>
                                          <p:attrName>style.visibility</p:attrName>
                                        </p:attrNameLst>
                                      </p:cBhvr>
                                      <p:to>
                                        <p:strVal val="visible"/>
                                      </p:to>
                                    </p:set>
                                    <p:anim calcmode="lin" valueType="num">
                                      <p:cBhvr additive="base">
                                        <p:cTn id="36" dur="500" fill="hold"/>
                                        <p:tgtEl>
                                          <p:spTgt spid="104"/>
                                        </p:tgtEl>
                                        <p:attrNameLst>
                                          <p:attrName>ppt_x</p:attrName>
                                        </p:attrNameLst>
                                      </p:cBhvr>
                                      <p:tavLst>
                                        <p:tav tm="0">
                                          <p:val>
                                            <p:strVal val="0-#ppt_w/2"/>
                                          </p:val>
                                        </p:tav>
                                        <p:tav tm="100000">
                                          <p:val>
                                            <p:strVal val="#ppt_x"/>
                                          </p:val>
                                        </p:tav>
                                      </p:tavLst>
                                    </p:anim>
                                    <p:anim calcmode="lin" valueType="num">
                                      <p:cBhvr additive="base">
                                        <p:cTn id="37" dur="500" fill="hold"/>
                                        <p:tgtEl>
                                          <p:spTgt spid="104"/>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additive="base">
                                        <p:cTn id="41" dur="500" fill="hold"/>
                                        <p:tgtEl>
                                          <p:spTgt spid="100"/>
                                        </p:tgtEl>
                                        <p:attrNameLst>
                                          <p:attrName>ppt_x</p:attrName>
                                        </p:attrNameLst>
                                      </p:cBhvr>
                                      <p:tavLst>
                                        <p:tav tm="0">
                                          <p:val>
                                            <p:strVal val="0-#ppt_w/2"/>
                                          </p:val>
                                        </p:tav>
                                        <p:tav tm="100000">
                                          <p:val>
                                            <p:strVal val="#ppt_x"/>
                                          </p:val>
                                        </p:tav>
                                      </p:tavLst>
                                    </p:anim>
                                    <p:anim calcmode="lin" valueType="num">
                                      <p:cBhvr additive="base">
                                        <p:cTn id="42"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sp>
        <p:nvSpPr>
          <p:cNvPr id="5" name="AutoShape 4"/>
          <p:cNvSpPr>
            <a:spLocks noChangeAspect="1" noChangeArrowheads="1" noTextEdit="1"/>
          </p:cNvSpPr>
          <p:nvPr/>
        </p:nvSpPr>
        <p:spPr bwMode="auto">
          <a:xfrm>
            <a:off x="3971926" y="1570320"/>
            <a:ext cx="3958817" cy="4194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lIns="68521" tIns="34260" rIns="68521" bIns="34260"/>
          <a:lstStyle/>
          <a:p>
            <a:pPr fontAlgn="base">
              <a:spcBef>
                <a:spcPct val="0"/>
              </a:spcBef>
              <a:spcAft>
                <a:spcPct val="0"/>
              </a:spcAft>
              <a:buFont typeface="Arial" panose="020B0604020202020204" pitchFamily="34" charset="0"/>
              <a:buNone/>
            </a:pPr>
            <a:endParaRPr lang="zh-CN" altLang="zh-CN"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4"/>
          <p:cNvSpPr>
            <a:spLocks noChangeArrowheads="1"/>
          </p:cNvSpPr>
          <p:nvPr/>
        </p:nvSpPr>
        <p:spPr bwMode="auto">
          <a:xfrm>
            <a:off x="8158228" y="2682518"/>
            <a:ext cx="3221548"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实验室中的危险源</a:t>
            </a:r>
          </a:p>
        </p:txBody>
      </p:sp>
      <p:sp>
        <p:nvSpPr>
          <p:cNvPr id="7" name="TextBox 7"/>
          <p:cNvSpPr>
            <a:spLocks noChangeArrowheads="1"/>
          </p:cNvSpPr>
          <p:nvPr/>
        </p:nvSpPr>
        <p:spPr bwMode="auto">
          <a:xfrm>
            <a:off x="6516762" y="1307877"/>
            <a:ext cx="2824185"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重要性的两方面</a:t>
            </a:r>
          </a:p>
        </p:txBody>
      </p:sp>
      <p:sp>
        <p:nvSpPr>
          <p:cNvPr id="8" name="TextBox 11"/>
          <p:cNvSpPr>
            <a:spLocks noChangeArrowheads="1"/>
          </p:cNvSpPr>
          <p:nvPr/>
        </p:nvSpPr>
        <p:spPr bwMode="auto">
          <a:xfrm>
            <a:off x="8310297" y="4479578"/>
            <a:ext cx="2459303"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事故案例分析</a:t>
            </a:r>
          </a:p>
        </p:txBody>
      </p:sp>
      <p:sp>
        <p:nvSpPr>
          <p:cNvPr id="9" name="TextBox 14"/>
          <p:cNvSpPr>
            <a:spLocks noChangeArrowheads="1"/>
          </p:cNvSpPr>
          <p:nvPr/>
        </p:nvSpPr>
        <p:spPr bwMode="auto">
          <a:xfrm>
            <a:off x="4989905" y="6040469"/>
            <a:ext cx="2901981"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事故发生的原因</a:t>
            </a:r>
          </a:p>
        </p:txBody>
      </p:sp>
      <p:sp>
        <p:nvSpPr>
          <p:cNvPr id="10" name="TextBox 17"/>
          <p:cNvSpPr>
            <a:spLocks noChangeArrowheads="1"/>
          </p:cNvSpPr>
          <p:nvPr/>
        </p:nvSpPr>
        <p:spPr bwMode="auto">
          <a:xfrm>
            <a:off x="434252" y="4798176"/>
            <a:ext cx="3816190"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实验室中的不安全环境</a:t>
            </a:r>
          </a:p>
        </p:txBody>
      </p:sp>
      <p:sp>
        <p:nvSpPr>
          <p:cNvPr id="11" name="TextBox 20"/>
          <p:cNvSpPr>
            <a:spLocks noChangeArrowheads="1"/>
          </p:cNvSpPr>
          <p:nvPr/>
        </p:nvSpPr>
        <p:spPr bwMode="auto">
          <a:xfrm>
            <a:off x="509348" y="2003153"/>
            <a:ext cx="3947192" cy="523166"/>
          </a:xfrm>
          <a:prstGeom prst="rect">
            <a:avLst/>
          </a:prstGeom>
          <a:noFill/>
          <a:ln w="9525" cmpd="sng">
            <a:noFill/>
            <a:prstDash val="dash"/>
            <a:bevel/>
          </a:ln>
          <a:extLst>
            <a:ext uri="{909E8E84-426E-40DD-AFC4-6F175D3DCCD1}">
              <a14:hiddenFill xmlns:a14="http://schemas.microsoft.com/office/drawing/2010/main" xmlns="">
                <a:solidFill>
                  <a:srgbClr val="FFFFFF"/>
                </a:solidFill>
              </a14:hiddenFill>
            </a:ext>
          </a:extLst>
        </p:spPr>
        <p:txBody>
          <a:bodyPr wrap="square" lIns="91385" tIns="45693" rIns="91385" bIns="45693">
            <a:spAutoFit/>
          </a:bodyPr>
          <a:lstStyle/>
          <a:p>
            <a:pPr algn="just" fontAlgn="base">
              <a:spcBef>
                <a:spcPct val="0"/>
              </a:spcBef>
              <a:spcAft>
                <a:spcPct val="0"/>
              </a:spcAft>
              <a:buFont typeface="Arial" panose="020B0604020202020204" pitchFamily="34" charset="0"/>
              <a:buNone/>
            </a:pPr>
            <a:r>
              <a:rPr lang="zh-CN" altLang="en-US" sz="2800" b="1" dirty="0">
                <a:latin typeface="Arial" panose="020B0604020202020204" pitchFamily="34" charset="0"/>
                <a:ea typeface="微软雅黑" panose="020B0503020204020204" pitchFamily="34" charset="-122"/>
                <a:cs typeface="+mn-ea"/>
                <a:sym typeface="Arial" panose="020B0604020202020204" pitchFamily="34" charset="0"/>
              </a:rPr>
              <a:t>实验室中的不安全行为</a:t>
            </a:r>
          </a:p>
        </p:txBody>
      </p:sp>
      <p:grpSp>
        <p:nvGrpSpPr>
          <p:cNvPr id="12" name="组合 11"/>
          <p:cNvGrpSpPr/>
          <p:nvPr/>
        </p:nvGrpSpPr>
        <p:grpSpPr>
          <a:xfrm>
            <a:off x="5289645" y="1574095"/>
            <a:ext cx="1321491" cy="2018747"/>
            <a:chOff x="4013742" y="1552576"/>
            <a:chExt cx="834411" cy="1273969"/>
          </a:xfrm>
          <a:effectLst>
            <a:outerShdw blurRad="50800" dist="38100" dir="16200000" rotWithShape="0">
              <a:prstClr val="black">
                <a:alpha val="40000"/>
              </a:prstClr>
            </a:outerShdw>
          </a:effectLst>
        </p:grpSpPr>
        <p:sp>
          <p:nvSpPr>
            <p:cNvPr id="13" name="Freeform 6"/>
            <p:cNvSpPr>
              <a:spLocks noEditPoints="1" noChangeArrowheads="1"/>
            </p:cNvSpPr>
            <p:nvPr/>
          </p:nvSpPr>
          <p:spPr bwMode="auto">
            <a:xfrm>
              <a:off x="4013742" y="1552576"/>
              <a:ext cx="834411" cy="1273969"/>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25"/>
            <p:cNvSpPr>
              <a:spLocks noChangeArrowheads="1"/>
            </p:cNvSpPr>
            <p:nvPr/>
          </p:nvSpPr>
          <p:spPr bwMode="auto">
            <a:xfrm>
              <a:off x="4154174" y="1803944"/>
              <a:ext cx="632313"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5289645" y="3787167"/>
            <a:ext cx="1321491" cy="2018747"/>
            <a:chOff x="4013742" y="2949179"/>
            <a:chExt cx="834411" cy="1273969"/>
          </a:xfrm>
          <a:effectLst>
            <a:outerShdw blurRad="50800" dist="38100" dir="16200000" rotWithShape="0">
              <a:prstClr val="black">
                <a:alpha val="40000"/>
              </a:prstClr>
            </a:outerShdw>
          </a:effectLst>
        </p:grpSpPr>
        <p:sp>
          <p:nvSpPr>
            <p:cNvPr id="17" name="Freeform 7"/>
            <p:cNvSpPr>
              <a:spLocks noEditPoints="1" noChangeArrowheads="1"/>
            </p:cNvSpPr>
            <p:nvPr/>
          </p:nvSpPr>
          <p:spPr bwMode="auto">
            <a:xfrm>
              <a:off x="4013742" y="2949179"/>
              <a:ext cx="834411" cy="1273969"/>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26"/>
            <p:cNvSpPr>
              <a:spLocks noChangeArrowheads="1"/>
            </p:cNvSpPr>
            <p:nvPr/>
          </p:nvSpPr>
          <p:spPr bwMode="auto">
            <a:xfrm>
              <a:off x="4189132" y="3651844"/>
              <a:ext cx="540566"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组合 19"/>
          <p:cNvGrpSpPr/>
          <p:nvPr/>
        </p:nvGrpSpPr>
        <p:grpSpPr>
          <a:xfrm>
            <a:off x="3930451" y="2230658"/>
            <a:ext cx="1941704" cy="1437649"/>
            <a:chOff x="3155525" y="1966912"/>
            <a:chExt cx="1226024" cy="907257"/>
          </a:xfrm>
          <a:effectLst>
            <a:outerShdw blurRad="50800" dist="38100" dir="16200000" rotWithShape="0">
              <a:prstClr val="black">
                <a:alpha val="40000"/>
              </a:prstClr>
            </a:outerShdw>
          </a:effectLst>
        </p:grpSpPr>
        <p:sp>
          <p:nvSpPr>
            <p:cNvPr id="21" name="Freeform 8"/>
            <p:cNvSpPr>
              <a:spLocks noEditPoints="1" noChangeArrowheads="1"/>
            </p:cNvSpPr>
            <p:nvPr/>
          </p:nvSpPr>
          <p:spPr bwMode="auto">
            <a:xfrm>
              <a:off x="3155525" y="1966912"/>
              <a:ext cx="1226024" cy="907257"/>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35"/>
            <p:cNvSpPr>
              <a:spLocks noChangeArrowheads="1"/>
            </p:cNvSpPr>
            <p:nvPr/>
          </p:nvSpPr>
          <p:spPr bwMode="auto">
            <a:xfrm>
              <a:off x="3342174" y="2274433"/>
              <a:ext cx="582786"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06</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组合 23"/>
          <p:cNvGrpSpPr/>
          <p:nvPr/>
        </p:nvGrpSpPr>
        <p:grpSpPr>
          <a:xfrm>
            <a:off x="6028625" y="3745661"/>
            <a:ext cx="1941704" cy="1437649"/>
            <a:chOff x="4480346" y="2922984"/>
            <a:chExt cx="1226024" cy="907257"/>
          </a:xfrm>
          <a:effectLst>
            <a:outerShdw blurRad="50800" dist="38100" dir="16200000" rotWithShape="0">
              <a:prstClr val="black">
                <a:alpha val="40000"/>
              </a:prstClr>
            </a:outerShdw>
          </a:effectLst>
        </p:grpSpPr>
        <p:sp>
          <p:nvSpPr>
            <p:cNvPr id="25" name="Freeform 9"/>
            <p:cNvSpPr>
              <a:spLocks noEditPoints="1" noChangeArrowheads="1"/>
            </p:cNvSpPr>
            <p:nvPr/>
          </p:nvSpPr>
          <p:spPr bwMode="auto">
            <a:xfrm>
              <a:off x="4480346" y="2922984"/>
              <a:ext cx="1226024" cy="907257"/>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31"/>
            <p:cNvSpPr>
              <a:spLocks noChangeArrowheads="1"/>
            </p:cNvSpPr>
            <p:nvPr/>
          </p:nvSpPr>
          <p:spPr bwMode="auto">
            <a:xfrm>
              <a:off x="4934824" y="3173886"/>
              <a:ext cx="585527"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组合 27"/>
          <p:cNvGrpSpPr/>
          <p:nvPr/>
        </p:nvGrpSpPr>
        <p:grpSpPr>
          <a:xfrm>
            <a:off x="6028625" y="2230658"/>
            <a:ext cx="1941704" cy="1437649"/>
            <a:chOff x="4480346" y="1966912"/>
            <a:chExt cx="1226024" cy="907257"/>
          </a:xfrm>
          <a:effectLst>
            <a:outerShdw blurRad="50800" dist="38100" dir="16200000" rotWithShape="0">
              <a:prstClr val="black">
                <a:alpha val="40000"/>
              </a:prstClr>
            </a:outerShdw>
          </a:effectLst>
        </p:grpSpPr>
        <p:sp>
          <p:nvSpPr>
            <p:cNvPr id="29" name="Freeform 11"/>
            <p:cNvSpPr>
              <a:spLocks noEditPoints="1" noChangeArrowheads="1"/>
            </p:cNvSpPr>
            <p:nvPr/>
          </p:nvSpPr>
          <p:spPr bwMode="auto">
            <a:xfrm>
              <a:off x="4480346" y="1966912"/>
              <a:ext cx="1226024" cy="907257"/>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40"/>
            <p:cNvSpPr>
              <a:spLocks noChangeArrowheads="1"/>
            </p:cNvSpPr>
            <p:nvPr/>
          </p:nvSpPr>
          <p:spPr bwMode="auto">
            <a:xfrm>
              <a:off x="4946951" y="2274433"/>
              <a:ext cx="622128"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3930451" y="3745661"/>
            <a:ext cx="1941704" cy="1437649"/>
            <a:chOff x="3155525" y="2922984"/>
            <a:chExt cx="1226024" cy="907257"/>
          </a:xfrm>
          <a:effectLst>
            <a:outerShdw blurRad="50800" dist="38100" dir="16200000" rotWithShape="0">
              <a:prstClr val="black">
                <a:alpha val="40000"/>
              </a:prstClr>
            </a:outerShdw>
          </a:effectLst>
        </p:grpSpPr>
        <p:sp>
          <p:nvSpPr>
            <p:cNvPr id="33" name="Freeform 10"/>
            <p:cNvSpPr>
              <a:spLocks noEditPoints="1" noChangeArrowheads="1"/>
            </p:cNvSpPr>
            <p:nvPr/>
          </p:nvSpPr>
          <p:spPr bwMode="auto">
            <a:xfrm>
              <a:off x="3155525" y="2922984"/>
              <a:ext cx="1226024" cy="907257"/>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8D001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40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a:spLocks noChangeArrowheads="1"/>
            </p:cNvSpPr>
            <p:nvPr/>
          </p:nvSpPr>
          <p:spPr bwMode="auto">
            <a:xfrm>
              <a:off x="3370769" y="3192138"/>
              <a:ext cx="553790" cy="3689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05</a:t>
              </a:r>
              <a:endParaRPr lang="zh-CN" altLang="en-US" sz="4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250" fill="hold"/>
                                        <p:tgtEl>
                                          <p:spTgt spid="28"/>
                                        </p:tgtEl>
                                        <p:attrNameLst>
                                          <p:attrName>ppt_x</p:attrName>
                                        </p:attrNameLst>
                                      </p:cBhvr>
                                      <p:tavLst>
                                        <p:tav tm="0">
                                          <p:val>
                                            <p:strVal val="1+#ppt_w/2"/>
                                          </p:val>
                                        </p:tav>
                                        <p:tav tm="100000">
                                          <p:val>
                                            <p:strVal val="#ppt_x"/>
                                          </p:val>
                                        </p:tav>
                                      </p:tavLst>
                                    </p:anim>
                                    <p:anim calcmode="lin" valueType="num">
                                      <p:cBhvr additive="base">
                                        <p:cTn id="13" dur="250" fill="hold"/>
                                        <p:tgtEl>
                                          <p:spTgt spid="2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1+#ppt_w/2"/>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50" fill="hold"/>
                                        <p:tgtEl>
                                          <p:spTgt spid="16"/>
                                        </p:tgtEl>
                                        <p:attrNameLst>
                                          <p:attrName>ppt_x</p:attrName>
                                        </p:attrNameLst>
                                      </p:cBhvr>
                                      <p:tavLst>
                                        <p:tav tm="0">
                                          <p:val>
                                            <p:strVal val="#ppt_x"/>
                                          </p:val>
                                        </p:tav>
                                        <p:tav tm="100000">
                                          <p:val>
                                            <p:strVal val="#ppt_x"/>
                                          </p:val>
                                        </p:tav>
                                      </p:tavLst>
                                    </p:anim>
                                    <p:anim calcmode="lin" valueType="num">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50" fill="hold"/>
                                        <p:tgtEl>
                                          <p:spTgt spid="32"/>
                                        </p:tgtEl>
                                        <p:attrNameLst>
                                          <p:attrName>ppt_x</p:attrName>
                                        </p:attrNameLst>
                                      </p:cBhvr>
                                      <p:tavLst>
                                        <p:tav tm="0">
                                          <p:val>
                                            <p:strVal val="0-#ppt_w/2"/>
                                          </p:val>
                                        </p:tav>
                                        <p:tav tm="100000">
                                          <p:val>
                                            <p:strVal val="#ppt_x"/>
                                          </p:val>
                                        </p:tav>
                                      </p:tavLst>
                                    </p:anim>
                                    <p:anim calcmode="lin" valueType="num">
                                      <p:cBhvr additive="base">
                                        <p:cTn id="28" dur="25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9"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0-#ppt_w/2"/>
                                          </p:val>
                                        </p:tav>
                                        <p:tav tm="100000">
                                          <p:val>
                                            <p:strVal val="#ppt_x"/>
                                          </p:val>
                                        </p:tav>
                                      </p:tavLst>
                                    </p:anim>
                                    <p:anim calcmode="lin" valueType="num">
                                      <p:cBhvr additive="base">
                                        <p:cTn id="33" dur="250" fill="hold"/>
                                        <p:tgtEl>
                                          <p:spTgt spid="2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Scale>
                                      <p:cBhvr>
                                        <p:cTn id="3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7"/>
                                        </p:tgtEl>
                                        <p:attrNameLst>
                                          <p:attrName>ppt_x</p:attrName>
                                          <p:attrName>ppt_y</p:attrName>
                                        </p:attrNameLst>
                                      </p:cBhvr>
                                    </p:animMotion>
                                    <p:animEffect transition="in" filter="fade">
                                      <p:cBhvr>
                                        <p:cTn id="39" dur="1000"/>
                                        <p:tgtEl>
                                          <p:spTgt spid="7"/>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Scale>
                                      <p:cBhvr>
                                        <p:cTn id="4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gtEl>
                                        <p:attrNameLst>
                                          <p:attrName>ppt_x</p:attrName>
                                          <p:attrName>ppt_y</p:attrName>
                                        </p:attrNameLst>
                                      </p:cBhvr>
                                    </p:animMotion>
                                    <p:animEffect transition="in" filter="fade">
                                      <p:cBhvr>
                                        <p:cTn id="44" dur="1000"/>
                                        <p:tgtEl>
                                          <p:spTgt spid="6"/>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Scale>
                                      <p:cBhvr>
                                        <p:cTn id="4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8"/>
                                        </p:tgtEl>
                                        <p:attrNameLst>
                                          <p:attrName>ppt_x</p:attrName>
                                          <p:attrName>ppt_y</p:attrName>
                                        </p:attrNameLst>
                                      </p:cBhvr>
                                    </p:animMotion>
                                    <p:animEffect transition="in" filter="fade">
                                      <p:cBhvr>
                                        <p:cTn id="49" dur="1000"/>
                                        <p:tgtEl>
                                          <p:spTgt spid="8"/>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Scale>
                                      <p:cBhvr>
                                        <p:cTn id="5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9"/>
                                        </p:tgtEl>
                                        <p:attrNameLst>
                                          <p:attrName>ppt_x</p:attrName>
                                          <p:attrName>ppt_y</p:attrName>
                                        </p:attrNameLst>
                                      </p:cBhvr>
                                    </p:animMotion>
                                    <p:animEffect transition="in" filter="fade">
                                      <p:cBhvr>
                                        <p:cTn id="54" dur="1000"/>
                                        <p:tgtEl>
                                          <p:spTgt spid="9"/>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Scale>
                                      <p:cBhvr>
                                        <p:cTn id="5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0"/>
                                        </p:tgtEl>
                                        <p:attrNameLst>
                                          <p:attrName>ppt_x</p:attrName>
                                          <p:attrName>ppt_y</p:attrName>
                                        </p:attrNameLst>
                                      </p:cBhvr>
                                    </p:animMotion>
                                    <p:animEffect transition="in" filter="fade">
                                      <p:cBhvr>
                                        <p:cTn id="59" dur="1000"/>
                                        <p:tgtEl>
                                          <p:spTgt spid="10"/>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Scale>
                                      <p:cBhvr>
                                        <p:cTn id="6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1"/>
                                        </p:tgtEl>
                                        <p:attrNameLst>
                                          <p:attrName>ppt_x</p:attrName>
                                          <p:attrName>ppt_y</p:attrName>
                                        </p:attrNameLst>
                                      </p:cBhvr>
                                    </p:animMotion>
                                    <p:animEffect transition="in" filter="fade">
                                      <p:cBhvr>
                                        <p:cTn id="6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、明确的安全管理制度</a:t>
              </a:r>
            </a:p>
          </p:txBody>
        </p:sp>
      </p:grpSp>
      <p:sp>
        <p:nvSpPr>
          <p:cNvPr id="39" name="矩形 38"/>
          <p:cNvSpPr/>
          <p:nvPr/>
        </p:nvSpPr>
        <p:spPr>
          <a:xfrm>
            <a:off x="596553" y="1810267"/>
            <a:ext cx="10079685" cy="1908215"/>
          </a:xfrm>
          <a:prstGeom prst="rect">
            <a:avLst/>
          </a:prstGeom>
        </p:spPr>
        <p:txBody>
          <a:bodyPr wrap="square">
            <a:spAutoFit/>
          </a:bodyPr>
          <a:lstStyle/>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化验室必制定与安全有关的管理制度，同时要求每位员工必须遵守！</a:t>
            </a:r>
            <a:endPar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如</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安全管理手册</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，包括</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一般安全守则</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危险化学品管理制度</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微生物实验室安全与操作规程</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等等。</a:t>
            </a:r>
          </a:p>
        </p:txBody>
      </p:sp>
      <p:sp>
        <p:nvSpPr>
          <p:cNvPr id="8" name="矩形 7"/>
          <p:cNvSpPr/>
          <p:nvPr/>
        </p:nvSpPr>
        <p:spPr>
          <a:xfrm>
            <a:off x="596553" y="3818240"/>
            <a:ext cx="10190896" cy="2462213"/>
          </a:xfrm>
          <a:prstGeom prst="rect">
            <a:avLst/>
          </a:prstGeom>
        </p:spPr>
        <p:txBody>
          <a:bodyPr wrap="square">
            <a:spAutoFit/>
          </a:bodyPr>
          <a:lstStyle/>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化验室必须配备相应的安全检查记录</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以记录各环节的安全运行情况</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a:t>
            </a:r>
          </a:p>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如</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设备使用记录</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设备维护记录</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危险化学品领用记录</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有毒品领用记录</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干燥箱及高温炉监控记录</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等</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实验人员必须认真填写和监控</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latin typeface="Arial" panose="020B0604020202020204" pitchFamily="34" charset="0"/>
                <a:ea typeface="微软雅黑" panose="020B0503020204020204" pitchFamily="34" charset="-122"/>
                <a:sym typeface="Arial" panose="020B0604020202020204" pitchFamily="34" charset="0"/>
              </a:rPr>
              <a:t>以防止仪器失准或安全事故发生</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2</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、检验人员的岗位职责</a:t>
              </a:r>
            </a:p>
          </p:txBody>
        </p:sp>
      </p:grpSp>
      <p:sp>
        <p:nvSpPr>
          <p:cNvPr id="39" name="矩形 38"/>
          <p:cNvSpPr/>
          <p:nvPr/>
        </p:nvSpPr>
        <p:spPr>
          <a:xfrm>
            <a:off x="596553" y="1810267"/>
            <a:ext cx="10367538" cy="3877985"/>
          </a:xfrm>
          <a:prstGeom prst="rect">
            <a:avLst/>
          </a:prstGeom>
        </p:spPr>
        <p:txBody>
          <a:bodyPr wrap="square">
            <a:spAutoFit/>
          </a:bodyPr>
          <a:lstStyle/>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检验人员必须熟悉业务，熟悉仪器的使用及性能，熟悉有关化学试剂尤其是危险化学品的性能。</a:t>
            </a:r>
          </a:p>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实验前后必须对所用仪器的电源、水源进行检查，确认一切正常后才可进行工作，实验完毕后关闭水电方可离开！</a:t>
            </a:r>
          </a:p>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化验室重点的安全隐患是：电！水！火！药！</a:t>
            </a:r>
          </a:p>
          <a:p>
            <a:pPr marL="342900" indent="-342900">
              <a:lnSpc>
                <a:spcPct val="150000"/>
              </a:lnSpc>
              <a:spcBef>
                <a:spcPts val="1200"/>
              </a:spcBef>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化验员切记不要在实验过程中饮食，以防误饮化学溶液！或沾染化学试剂！</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、化验室的良好工作环境</a:t>
              </a:r>
            </a:p>
          </p:txBody>
        </p:sp>
      </p:grpSp>
      <p:sp>
        <p:nvSpPr>
          <p:cNvPr id="39" name="矩形 38"/>
          <p:cNvSpPr/>
          <p:nvPr/>
        </p:nvSpPr>
        <p:spPr>
          <a:xfrm>
            <a:off x="596553" y="1727625"/>
            <a:ext cx="10367538" cy="3046988"/>
          </a:xfrm>
          <a:prstGeom prst="rect">
            <a:avLst/>
          </a:prstGeom>
        </p:spPr>
        <p:txBody>
          <a:bodyPr wrap="square">
            <a:spAutoFit/>
          </a:bodyPr>
          <a:lstStyle/>
          <a:p>
            <a:pPr>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必要的安全应急设备设施</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消防器材如：灭火器（二氧化碳），消防栓，砂袋等。并熟悉每种灭火器材的使用方法及最佳的灭火效果！</a:t>
            </a: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化验员在实验过程中应经常检查电器设备的插头、插座、电线、接触器是否完好。</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防止漏电！并准确知道实验室水、电总闸和分闸的位置，切记排风橱内不要用电源！</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备有工作服，化验员在实验过程中必须穿工作服</a:t>
            </a:r>
            <a:r>
              <a:rPr lang="zh-CN" altLang="en-US" sz="2400" dirty="0">
                <a:latin typeface="Arial" panose="020B0604020202020204" pitchFamily="34" charset="0"/>
                <a:ea typeface="微软雅黑" panose="020B0503020204020204" pitchFamily="34" charset="-122"/>
                <a:sym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、化验室的良好工作环境</a:t>
              </a:r>
            </a:p>
          </p:txBody>
        </p:sp>
      </p:grpSp>
      <p:sp>
        <p:nvSpPr>
          <p:cNvPr id="39" name="矩形 38"/>
          <p:cNvSpPr/>
          <p:nvPr/>
        </p:nvSpPr>
        <p:spPr>
          <a:xfrm>
            <a:off x="596553" y="1727625"/>
            <a:ext cx="10367538" cy="2954655"/>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检验员要保持整洁的工作环境</a:t>
            </a: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试剂、仪器要摆放有序；及时清理废弃物品！</a:t>
            </a: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盛化学药品的瓶子和仪器用完后应及时盖好，防止药品挥发或洒出！</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药品洒出后，酸液用碳酸氢钠中和，碱液用硼酸中和！  水银洒出后应用滤纸吸或洒上硫黄粉后再进行清理！</a:t>
            </a: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切记不要用水银温度计当作搅拌棒，因为来自一小滴的水银蒸汽都是剧毒的！</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、化验室的良好工作环境</a:t>
              </a:r>
            </a:p>
          </p:txBody>
        </p:sp>
      </p:grpSp>
      <p:sp>
        <p:nvSpPr>
          <p:cNvPr id="39" name="矩形 38"/>
          <p:cNvSpPr/>
          <p:nvPr/>
        </p:nvSpPr>
        <p:spPr>
          <a:xfrm>
            <a:off x="596553" y="1727625"/>
            <a:ext cx="10367538" cy="2492990"/>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对废弃物的排放</a:t>
            </a: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实验时，取用药品要适量，避免产生过多的废气、废液和废渣。</a:t>
            </a: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有害废气应用适当的试剂予以吸收。</a:t>
            </a: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一般酸碱液可经过大比例稀释以后直接 排放。</a:t>
            </a: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剧毒化学品的废弃物应专门收集，加帖标识送环保公司进行处理。</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4</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、严格的安全守则</a:t>
              </a:r>
            </a:p>
          </p:txBody>
        </p:sp>
      </p:grpSp>
      <p:sp>
        <p:nvSpPr>
          <p:cNvPr id="39" name="矩形 38"/>
          <p:cNvSpPr/>
          <p:nvPr/>
        </p:nvSpPr>
        <p:spPr>
          <a:xfrm>
            <a:off x="596553" y="1727625"/>
            <a:ext cx="10367538" cy="2031325"/>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药品取用时的安全操作：</a:t>
            </a: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取用过程中必须保证每种试剂的标识完整！</a:t>
            </a: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易燃易挥发品必须在排风橱中取用！取用数量尽可能少！</a:t>
            </a:r>
          </a:p>
          <a:p>
            <a:pPr marL="342900" lvl="0"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有毒品取用时切记触及伤口或误入口中！</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4</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、严格的安全守则</a:t>
              </a:r>
            </a:p>
          </p:txBody>
        </p:sp>
      </p:grpSp>
      <p:sp>
        <p:nvSpPr>
          <p:cNvPr id="39" name="矩形 38"/>
          <p:cNvSpPr/>
          <p:nvPr/>
        </p:nvSpPr>
        <p:spPr>
          <a:xfrm>
            <a:off x="452538" y="1727625"/>
            <a:ext cx="11386442" cy="4616648"/>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化验过程中的安全操作：</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强酸溶液配制时必须是酸注入水中（不能相反）并不断搅拌，待溶液冷却到室温后再倒入试剂瓶中！</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有机试剂在实验过程中一定要远离明火！</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不得把含有大量易燃易暴的溶剂或物品放入高温炉。</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使用酒精灯时，注意不要将酒精灯装满，应不超过容量的</a:t>
            </a:r>
            <a:r>
              <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rPr>
              <a:t>2/3</a:t>
            </a: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，灯内酒精不足</a:t>
            </a:r>
            <a:r>
              <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rPr>
              <a:t>1/4</a:t>
            </a: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时应灭灯进行填充。</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a:lnSpc>
                <a:spcPct val="115000"/>
              </a:lnSpc>
              <a:buClr>
                <a:srgbClr val="5B1473"/>
              </a:buClr>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sym typeface="Arial" panose="020B0604020202020204" pitchFamily="34" charset="0"/>
              </a:rPr>
              <a:t>易燃液体的废液应倒入专用的容器进行收集，不得倒入下水道，以免引起爆炸事故</a:t>
            </a:r>
          </a:p>
          <a:p>
            <a:pPr>
              <a:lnSpc>
                <a:spcPct val="115000"/>
              </a:lnSpc>
              <a:buClr>
                <a:srgbClr val="5B1473"/>
              </a:buClr>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sym typeface="Arial" panose="020B0604020202020204" pitchFamily="34" charset="0"/>
              </a:rPr>
              <a:t>电炉、电烘箱周围严禁放置可燃、易燃物及挥发性液体</a:t>
            </a:r>
          </a:p>
          <a:p>
            <a:pPr>
              <a:lnSpc>
                <a:spcPct val="115000"/>
              </a:lnSpc>
              <a:buClr>
                <a:srgbClr val="5B1473"/>
              </a:buClr>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sym typeface="Arial" panose="020B0604020202020204" pitchFamily="34" charset="0"/>
              </a:rPr>
              <a:t>身上、手上沾有易燃物时应立即洗净并远离火源。</a:t>
            </a:r>
          </a:p>
          <a:p>
            <a:pPr>
              <a:lnSpc>
                <a:spcPct val="115000"/>
              </a:lnSpc>
              <a:buClr>
                <a:srgbClr val="5B1473"/>
              </a:buClr>
              <a:buFont typeface="Wingdings" panose="05000000000000000000" pitchFamily="2" charset="2"/>
              <a:buChar char="u"/>
            </a:pPr>
            <a:r>
              <a:rPr lang="zh-CN" altLang="en-US" sz="2000" dirty="0">
                <a:latin typeface="Arial" panose="020B0604020202020204" pitchFamily="34" charset="0"/>
                <a:ea typeface="微软雅黑" panose="020B0503020204020204" pitchFamily="34" charset="-122"/>
                <a:sym typeface="Arial" panose="020B0604020202020204" pitchFamily="34" charset="0"/>
              </a:rPr>
              <a:t>倾倒易燃液体时一定远离火源，瓶盖打不开时应避免加热或敲打。夏季高温时应先用水冷却再开启。</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开关电源时切记不要用湿手，必要时要戴绝缘手套！</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、安全事故的防御措施</a:t>
              </a:r>
            </a:p>
          </p:txBody>
        </p:sp>
      </p:grpSp>
      <p:sp>
        <p:nvSpPr>
          <p:cNvPr id="39" name="矩形 38"/>
          <p:cNvSpPr/>
          <p:nvPr/>
        </p:nvSpPr>
        <p:spPr>
          <a:xfrm>
            <a:off x="596553" y="1727625"/>
            <a:ext cx="11386442" cy="4603633"/>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实验室出入口的净空与灭火器的设置</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实验室出入口要保持净空，避免拌倒或成为危害发生疏散时的阻碍。</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实验室的地板也要保持干燥，以避免进出实验室的人员发生滑倒、跌倒等意外事故。</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熟知实验室灭火器位置，并学会操作方法，以便火灾发生时进行紧急应变处置。</a:t>
            </a: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熟读化学实验注意事项</a:t>
            </a:r>
            <a:endPar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indent="-342900">
              <a:lnSpc>
                <a:spcPct val="150000"/>
              </a:lnSpc>
              <a:spcBef>
                <a:spcPts val="1200"/>
              </a:spcBef>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了解并遵守实验室的各项安全规定。</a:t>
            </a:r>
          </a:p>
          <a:p>
            <a:pPr indent="-342900">
              <a:lnSpc>
                <a:spcPct val="150000"/>
              </a:lnSpc>
              <a:spcBef>
                <a:spcPts val="1200"/>
              </a:spcBef>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减少因不安全的行为而造成的危害</a:t>
            </a:r>
          </a:p>
          <a:p>
            <a:pPr lvl="0">
              <a:lnSpc>
                <a:spcPct val="150000"/>
              </a:lnSpc>
              <a:spcBef>
                <a:spcPts val="1200"/>
              </a:spcBef>
              <a:buClr>
                <a:srgbClr val="5B1473"/>
              </a:buClr>
              <a:defRPr/>
            </a:pPr>
            <a:endPar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、安全事故的防御措施</a:t>
              </a:r>
            </a:p>
          </p:txBody>
        </p:sp>
      </p:grpSp>
      <p:sp>
        <p:nvSpPr>
          <p:cNvPr id="39" name="矩形 38"/>
          <p:cNvSpPr/>
          <p:nvPr/>
        </p:nvSpPr>
        <p:spPr>
          <a:xfrm>
            <a:off x="596553" y="1727625"/>
            <a:ext cx="10755393" cy="3662541"/>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熟悉实验室避难方向</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清楚了解实验室中的避难方向，以便于如：火灾、地震等，造成实验室危害发生时，镇定且迅速的离开现场。</a:t>
            </a: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 注意实验室內空气流通</a:t>
            </a:r>
          </a:p>
          <a:p>
            <a:pPr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刚进入实验室时要先将窗户打开，让室內空气与户外新鲜空气有流通，避免缺氧身体不适的症状发生。</a:t>
            </a:r>
          </a:p>
          <a:p>
            <a:pPr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一般的废气会经由门窗排出实验室，故实验室应注意通风气流，污染的废气应迅速排除室外。</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、安全事故的防御措施</a:t>
              </a:r>
            </a:p>
          </p:txBody>
        </p:sp>
      </p:grpSp>
      <p:sp>
        <p:nvSpPr>
          <p:cNvPr id="39" name="矩形 38"/>
          <p:cNvSpPr/>
          <p:nvPr/>
        </p:nvSpPr>
        <p:spPr>
          <a:xfrm>
            <a:off x="596553" y="1727625"/>
            <a:ext cx="9335897" cy="4370427"/>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个人防护装备的使用</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工作服</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进行化学实验时，身上应穿著工作服，以防止化学药品喷溅所造成的危害。</a:t>
            </a: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个人防护装备的使用</a:t>
            </a:r>
            <a:r>
              <a:rPr lang="en-US" altLang="zh-CN"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防护眼镜</a:t>
            </a:r>
          </a:p>
          <a:p>
            <a:pPr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未戴眼镜的同志应该借由防护眼镜的使用来保护双眼</a:t>
            </a:r>
          </a:p>
          <a:p>
            <a:pPr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正确使用防护眼镜，可以避免因化学物质的喷溅对眼睛造成的化学性伤害。</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玻璃废弃物的处理</a:t>
            </a:r>
          </a:p>
          <a:p>
            <a:pPr indent="-34290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玻璃废弃物可能割伤或刺伤人体而造成危害，故应以较大型的容器集中盛装，以免玻璃器皿突出伤。</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pic>
        <p:nvPicPr>
          <p:cNvPr id="31" name="图片 3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5512" t="6354" r="21549" b="10894"/>
          <a:stretch>
            <a:fillRect/>
          </a:stretch>
        </p:blipFill>
        <p:spPr>
          <a:xfrm>
            <a:off x="1041400" y="1163474"/>
            <a:ext cx="3517900" cy="5499100"/>
          </a:xfrm>
          <a:prstGeom prst="rect">
            <a:avLst/>
          </a:prstGeom>
        </p:spPr>
      </p:pic>
      <p:grpSp>
        <p:nvGrpSpPr>
          <p:cNvPr id="35" name="组合 34"/>
          <p:cNvGrpSpPr/>
          <p:nvPr/>
        </p:nvGrpSpPr>
        <p:grpSpPr>
          <a:xfrm>
            <a:off x="4120880" y="113288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2" y="1380307"/>
              <a:ext cx="3237171" cy="677769"/>
            </a:xfrm>
            <a:prstGeom prst="rect">
              <a:avLst/>
            </a:prstGeom>
            <a:noFill/>
          </p:spPr>
          <p:txBody>
            <a:bodyPr wrap="square" lIns="68615" tIns="34308" rIns="68615" bIns="34308" rtlCol="0" anchor="ctr">
              <a:spAutoFit/>
            </a:bodyPr>
            <a:lstStyle/>
            <a:p>
              <a:pPr algn="ctr">
                <a:lnSpc>
                  <a:spcPct val="150000"/>
                </a:lnSpc>
                <a:buClr>
                  <a:srgbClr val="5B1473"/>
                </a:buClr>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实验室安全的重要性</a:t>
              </a:r>
            </a:p>
          </p:txBody>
        </p:sp>
      </p:grpSp>
      <p:sp>
        <p:nvSpPr>
          <p:cNvPr id="39" name="矩形 38"/>
          <p:cNvSpPr/>
          <p:nvPr/>
        </p:nvSpPr>
        <p:spPr>
          <a:xfrm>
            <a:off x="4218188" y="2204864"/>
            <a:ext cx="6952369" cy="3416320"/>
          </a:xfrm>
          <a:prstGeom prst="rect">
            <a:avLst/>
          </a:prstGeom>
        </p:spPr>
        <p:txBody>
          <a:bodyPr wrap="square">
            <a:spAutoFit/>
          </a:bodyPr>
          <a:lstStyle/>
          <a:p>
            <a:pPr marL="342900" indent="-342900" fontAlgn="auto">
              <a:lnSpc>
                <a:spcPct val="150000"/>
              </a:lnSpc>
              <a:spcAft>
                <a:spcPts val="0"/>
              </a:spcAft>
              <a:buClr>
                <a:srgbClr val="5B1473"/>
              </a:buClr>
              <a:buFont typeface="Wingdings" panose="05000000000000000000" pitchFamily="2" charset="2"/>
              <a:buChar char="u"/>
              <a:defRPr/>
            </a:pPr>
            <a:r>
              <a:rPr lang="zh-CN" altLang="en-US" sz="2400" b="0" dirty="0">
                <a:latin typeface="Arial" panose="020B0604020202020204" pitchFamily="34" charset="0"/>
                <a:ea typeface="微软雅黑" panose="020B0503020204020204" pitchFamily="34" charset="-122"/>
                <a:sym typeface="Arial" panose="020B0604020202020204" pitchFamily="34" charset="0"/>
              </a:rPr>
              <a:t>实验室的环境管理是关系实验室工作人员和周围群众的安全和健康的一项系统工程，它是一门设计知识面广泛的科学。</a:t>
            </a:r>
            <a:endParaRPr lang="en-US" altLang="zh-CN" sz="2400" b="0" dirty="0">
              <a:latin typeface="Arial" panose="020B0604020202020204" pitchFamily="34" charset="0"/>
              <a:ea typeface="微软雅黑" panose="020B0503020204020204" pitchFamily="34" charset="-122"/>
              <a:sym typeface="Arial" panose="020B0604020202020204" pitchFamily="34" charset="0"/>
            </a:endParaRPr>
          </a:p>
          <a:p>
            <a:pPr marL="342900" indent="-342900" fontAlgn="auto">
              <a:lnSpc>
                <a:spcPct val="150000"/>
              </a:lnSpc>
              <a:spcAft>
                <a:spcPts val="0"/>
              </a:spcAft>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为了保护实验室人员的安全和健康，防止环境污染，保证实验室工作安全而有效的进行是实验室管理工作的重要内容</a:t>
            </a:r>
            <a:endParaRPr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8" y="1006551"/>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、安全事故的防御措施</a:t>
              </a:r>
            </a:p>
          </p:txBody>
        </p:sp>
      </p:grpSp>
      <p:sp>
        <p:nvSpPr>
          <p:cNvPr id="39" name="矩形 38"/>
          <p:cNvSpPr/>
          <p:nvPr/>
        </p:nvSpPr>
        <p:spPr>
          <a:xfrm>
            <a:off x="596553" y="1727625"/>
            <a:ext cx="10659600" cy="2739211"/>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废液的处理</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一般实验室的废液可以区分为有机废液与无机废液两大类，因此处理的重点首要在分类储存。</a:t>
            </a:r>
          </a:p>
          <a:p>
            <a:pPr lvl="0">
              <a:lnSpc>
                <a:spcPct val="150000"/>
              </a:lnSpc>
              <a:buClr>
                <a:srgbClr val="5B1473"/>
              </a:buClr>
              <a:buFont typeface="Wingdings" panose="05000000000000000000" pitchFamily="2" charset="2"/>
              <a:buChar char="u"/>
              <a:defRPr/>
            </a:pP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回收时应避免废液混合后化学物之不相容性而发生爆炸或起火燃烧等化学性的危害发生。</a:t>
            </a:r>
          </a:p>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抽气柜装置</a:t>
            </a:r>
          </a:p>
          <a:p>
            <a:pPr indent="-342900">
              <a:lnSpc>
                <a:spcPct val="150000"/>
              </a:lnSpc>
              <a:buClr>
                <a:srgbClr val="5B1473"/>
              </a:buClr>
              <a:buFont typeface="Wingdings" panose="05000000000000000000" pitchFamily="2" charset="2"/>
              <a:buChar char="u"/>
              <a:defRPr/>
            </a:pPr>
            <a:r>
              <a:rPr lang="zh-CN" altLang="zh-CN" sz="2000" dirty="0">
                <a:latin typeface="Arial" panose="020B0604020202020204" pitchFamily="34" charset="0"/>
                <a:ea typeface="微软雅黑" panose="020B0503020204020204" pitchFamily="34" charset="-122"/>
                <a:sym typeface="Arial" panose="020B0604020202020204" pitchFamily="34" charset="0"/>
              </a:rPr>
              <a:t>如果化学药品会产生高浓度有害废气时，则注意应该在抽气柜中操作或取用</a:t>
            </a: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grpSp>
        <p:nvGrpSpPr>
          <p:cNvPr id="35" name="组合 34"/>
          <p:cNvGrpSpPr/>
          <p:nvPr/>
        </p:nvGrpSpPr>
        <p:grpSpPr>
          <a:xfrm>
            <a:off x="452537" y="1006550"/>
            <a:ext cx="6757887"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7346"/>
              <a:ext cx="3365388" cy="663691"/>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、实验室意外发生时的紧急的紧急应变程序</a:t>
              </a:r>
            </a:p>
          </p:txBody>
        </p:sp>
      </p:grpSp>
      <p:sp>
        <p:nvSpPr>
          <p:cNvPr id="39" name="矩形 38"/>
          <p:cNvSpPr/>
          <p:nvPr/>
        </p:nvSpPr>
        <p:spPr>
          <a:xfrm>
            <a:off x="783849" y="3946950"/>
            <a:ext cx="10659600" cy="507896"/>
          </a:xfrm>
          <a:prstGeom prst="rect">
            <a:avLst/>
          </a:prstGeom>
        </p:spPr>
        <p:txBody>
          <a:bodyPr wrap="square">
            <a:spAutoFit/>
          </a:bodyPr>
          <a:lstStyle/>
          <a:p>
            <a:pPr indent="-342900">
              <a:lnSpc>
                <a:spcPct val="150000"/>
              </a:lnSpc>
              <a:buClr>
                <a:srgbClr val="5B1473"/>
              </a:buClr>
              <a:buFont typeface="Wingdings" panose="05000000000000000000" pitchFamily="2" charset="2"/>
              <a:buChar char="u"/>
              <a:defRPr/>
            </a:pPr>
            <a:r>
              <a:rPr lang="zh-CN" altLang="zh-CN" sz="2000" dirty="0">
                <a:latin typeface="Arial" panose="020B0604020202020204" pitchFamily="34" charset="0"/>
                <a:ea typeface="微软雅黑" panose="020B0503020204020204" pitchFamily="34" charset="-122"/>
                <a:sym typeface="Arial" panose="020B0604020202020204" pitchFamily="34" charset="0"/>
              </a:rPr>
              <a:t>如果化学药品会产生高浓度有害废气时，则注意应该在抽气柜中操作或取用</a:t>
            </a:r>
            <a:r>
              <a:rPr lang="zh-CN" altLang="en-US" sz="2000" dirty="0">
                <a:solidFill>
                  <a:prstClr val="black"/>
                </a:solidFill>
                <a:latin typeface="Arial" panose="020B0604020202020204" pitchFamily="34" charset="0"/>
                <a:ea typeface="微软雅黑" panose="020B0503020204020204" pitchFamily="34" charset="-122"/>
                <a:sym typeface="Arial" panose="020B0604020202020204" pitchFamily="34" charset="0"/>
              </a:rPr>
              <a:t>。</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661425" y="1885462"/>
            <a:ext cx="10659600" cy="1569660"/>
          </a:xfrm>
          <a:prstGeom prst="rect">
            <a:avLst/>
          </a:prstGeom>
        </p:spPr>
        <p:txBody>
          <a:bodyPr wrap="square">
            <a:spAutoFit/>
          </a:bodyPr>
          <a:lstStyle/>
          <a:p>
            <a:pPr lvl="0">
              <a:lnSpc>
                <a:spcPct val="150000"/>
              </a:lnSpc>
              <a:spcBef>
                <a:spcPts val="1200"/>
              </a:spcBef>
              <a:buClr>
                <a:srgbClr val="5B1473"/>
              </a:buClr>
              <a:defRPr/>
            </a:pPr>
            <a:r>
              <a:rPr lang="zh-CN" altLang="en-US" sz="2400" b="1" dirty="0">
                <a:solidFill>
                  <a:srgbClr val="8D001A"/>
                </a:solidFill>
                <a:latin typeface="Arial" panose="020B0604020202020204" pitchFamily="34" charset="0"/>
                <a:ea typeface="微软雅黑" panose="020B0503020204020204" pitchFamily="34" charset="-122"/>
                <a:sym typeface="Arial" panose="020B0604020202020204" pitchFamily="34" charset="0"/>
              </a:rPr>
              <a:t>进行实验时，若遇到天灾，例如：地震、火灾时：</a:t>
            </a:r>
          </a:p>
          <a:p>
            <a:pPr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要镇定不要慌张。</a:t>
            </a:r>
          </a:p>
          <a:p>
            <a:pPr indent="-342900">
              <a:lnSpc>
                <a:spcPct val="150000"/>
              </a:lnSpc>
              <a:buClr>
                <a:srgbClr val="5B1473"/>
              </a:buClr>
              <a:buFont typeface="Wingdings" panose="05000000000000000000" pitchFamily="2" charset="2"/>
              <a:buChar char="u"/>
              <a:defRPr/>
            </a:pPr>
            <a:r>
              <a:rPr lang="zh-CN" altLang="en-US" sz="2000" dirty="0">
                <a:latin typeface="Arial" panose="020B0604020202020204" pitchFamily="34" charset="0"/>
                <a:ea typeface="微软雅黑" panose="020B0503020204020204" pitchFamily="34" charset="-122"/>
                <a:sym typeface="Arial" panose="020B0604020202020204" pitchFamily="34" charset="0"/>
              </a:rPr>
              <a:t>依照紧急逃难之程序，确保做好疏散避难之动作，以减少人员的伤亡</a:t>
            </a:r>
            <a:endParaRPr lang="en-US" altLang="zh-CN" sz="20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500"/>
                                        <p:tgtEl>
                                          <p:spTgt spid="39"/>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、火灾发生时的应变程序</a:t>
            </a:r>
          </a:p>
        </p:txBody>
      </p:sp>
      <p:sp>
        <p:nvSpPr>
          <p:cNvPr id="11" name="矩形 10"/>
          <p:cNvSpPr/>
          <p:nvPr/>
        </p:nvSpPr>
        <p:spPr>
          <a:xfrm>
            <a:off x="603252" y="1713014"/>
            <a:ext cx="10864848" cy="4801314"/>
          </a:xfrm>
          <a:prstGeom prst="rect">
            <a:avLst/>
          </a:prstGeom>
        </p:spPr>
        <p:txBody>
          <a:bodyPr wrap="square">
            <a:spAutoFit/>
          </a:bodyPr>
          <a:lstStyle/>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一旦发生火灾，化验人员应冷静沉着，临危不惧，根据火灾性质进行灭火处理！</a:t>
            </a:r>
          </a:p>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根据燃烧物的性质火灾可分为：</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B</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D</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四类。</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 </a:t>
            </a:r>
            <a:r>
              <a:rPr lang="en-US" altLang="zh-CN"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A </a:t>
            </a: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类火灾：</a:t>
            </a:r>
            <a:r>
              <a:rPr lang="zh-CN" altLang="en-US" sz="2000" dirty="0">
                <a:latin typeface="Arial" panose="020B0604020202020204" pitchFamily="34" charset="0"/>
                <a:ea typeface="微软雅黑" panose="020B0503020204020204" pitchFamily="34" charset="-122"/>
                <a:sym typeface="Arial" panose="020B0604020202020204" pitchFamily="34" charset="0"/>
              </a:rPr>
              <a:t>指木材、纸张、棉布等固体物质着火；最有效的灭火方式是水。 </a:t>
            </a:r>
          </a:p>
          <a:p>
            <a:pPr>
              <a:lnSpc>
                <a:spcPct val="150000"/>
              </a:lnSpc>
              <a:buFontTx/>
              <a:buNone/>
            </a:pP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 </a:t>
            </a:r>
            <a:r>
              <a:rPr lang="en-US" altLang="zh-CN"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B </a:t>
            </a: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类火灾：</a:t>
            </a:r>
            <a:r>
              <a:rPr lang="zh-CN" altLang="en-US" sz="2000" dirty="0">
                <a:latin typeface="Arial" panose="020B0604020202020204" pitchFamily="34" charset="0"/>
                <a:ea typeface="微软雅黑" panose="020B0503020204020204" pitchFamily="34" charset="-122"/>
                <a:sym typeface="Arial" panose="020B0604020202020204" pitchFamily="34" charset="0"/>
              </a:rPr>
              <a:t>指可燃性液体（石油化工产品、食用油、涂料稀释液）着火。最有效的灭火方式是二氧化碳灭火器。</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Tx/>
              <a:buNone/>
            </a:pPr>
            <a:r>
              <a:rPr lang="en-US" altLang="zh-CN"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C </a:t>
            </a: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类火灾：</a:t>
            </a:r>
            <a:r>
              <a:rPr lang="zh-CN" altLang="en-US" sz="2000" dirty="0">
                <a:latin typeface="Arial" panose="020B0604020202020204" pitchFamily="34" charset="0"/>
                <a:ea typeface="微软雅黑" panose="020B0503020204020204" pitchFamily="34" charset="-122"/>
                <a:sym typeface="Arial" panose="020B0604020202020204" pitchFamily="34" charset="0"/>
              </a:rPr>
              <a:t>指可燃性气体（天然气、煤气、液化石油气）着火。最有效的灭火器为</a:t>
            </a:r>
            <a:r>
              <a:rPr lang="en-US" altLang="zh-CN" sz="2000" dirty="0">
                <a:latin typeface="Arial" panose="020B0604020202020204" pitchFamily="34" charset="0"/>
                <a:ea typeface="微软雅黑" panose="020B0503020204020204" pitchFamily="34" charset="-122"/>
                <a:sym typeface="Arial" panose="020B0604020202020204" pitchFamily="34" charset="0"/>
              </a:rPr>
              <a:t>1211</a:t>
            </a:r>
            <a:r>
              <a:rPr lang="zh-CN" altLang="en-US" sz="2000" dirty="0">
                <a:latin typeface="Arial" panose="020B0604020202020204" pitchFamily="34" charset="0"/>
                <a:ea typeface="微软雅黑" panose="020B0503020204020204" pitchFamily="34" charset="-122"/>
                <a:sym typeface="Arial" panose="020B0604020202020204" pitchFamily="34" charset="0"/>
              </a:rPr>
              <a:t>和干粉灭火器。 </a:t>
            </a:r>
          </a:p>
          <a:p>
            <a:pPr>
              <a:lnSpc>
                <a:spcPct val="150000"/>
              </a:lnSpc>
              <a:buFontTx/>
              <a:buNone/>
            </a:pPr>
            <a:r>
              <a:rPr lang="en-US" altLang="zh-CN"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D </a:t>
            </a:r>
            <a:r>
              <a:rPr lang="zh-CN" altLang="en-US" sz="2400" b="1" u="sng" dirty="0">
                <a:solidFill>
                  <a:srgbClr val="8D001A"/>
                </a:solidFill>
                <a:latin typeface="Arial" panose="020B0604020202020204" pitchFamily="34" charset="0"/>
                <a:ea typeface="微软雅黑" panose="020B0503020204020204" pitchFamily="34" charset="-122"/>
                <a:sym typeface="Arial" panose="020B0604020202020204" pitchFamily="34" charset="0"/>
              </a:rPr>
              <a:t>类火灾：</a:t>
            </a:r>
            <a:r>
              <a:rPr lang="zh-CN" altLang="en-US" sz="2000" dirty="0">
                <a:latin typeface="Arial" panose="020B0604020202020204" pitchFamily="34" charset="0"/>
                <a:ea typeface="微软雅黑" panose="020B0503020204020204" pitchFamily="34" charset="-122"/>
                <a:sym typeface="Arial" panose="020B0604020202020204" pitchFamily="34" charset="0"/>
              </a:rPr>
              <a:t>指可燃性金属（钾、钙、钠、镁、铝等）着火。最有效的灭火方式是砂土阻燃，切记不要用水、酸碱灭火器。</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、火灾发生时的应变程序</a:t>
            </a:r>
          </a:p>
        </p:txBody>
      </p:sp>
      <p:sp>
        <p:nvSpPr>
          <p:cNvPr id="11" name="矩形 10"/>
          <p:cNvSpPr/>
          <p:nvPr/>
        </p:nvSpPr>
        <p:spPr>
          <a:xfrm>
            <a:off x="603252" y="1713014"/>
            <a:ext cx="9321798" cy="2677656"/>
          </a:xfrm>
          <a:prstGeom prst="rect">
            <a:avLst/>
          </a:prstGeom>
        </p:spPr>
        <p:txBody>
          <a:bodyPr wrap="square">
            <a:spAutoFit/>
          </a:bodyPr>
          <a:lstStyle/>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燃烧必须具备的</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个要素：</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着火源、可燃物、助燃剂（</a:t>
            </a:r>
            <a:r>
              <a:rPr lang="en-US" altLang="zh-CN" sz="2000" dirty="0">
                <a:latin typeface="Arial" panose="020B0604020202020204" pitchFamily="34" charset="0"/>
                <a:ea typeface="微软雅黑" panose="020B0503020204020204" pitchFamily="34" charset="-122"/>
                <a:sym typeface="Arial" panose="020B0604020202020204" pitchFamily="34" charset="0"/>
              </a:rPr>
              <a:t>O2</a:t>
            </a:r>
            <a:r>
              <a:rPr lang="zh-CN" altLang="en-US" sz="2000" dirty="0">
                <a:latin typeface="Arial" panose="020B0604020202020204" pitchFamily="34" charset="0"/>
                <a:ea typeface="微软雅黑" panose="020B0503020204020204" pitchFamily="34" charset="-122"/>
                <a:sym typeface="Arial" panose="020B0604020202020204" pitchFamily="34" charset="0"/>
              </a:rPr>
              <a:t>），灭火就是去掉其中一个因素。</a:t>
            </a:r>
          </a:p>
          <a:p>
            <a:pPr>
              <a:lnSpc>
                <a:spcPct val="150000"/>
              </a:lnSpc>
            </a:pP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注意！</a:t>
            </a:r>
            <a:r>
              <a:rPr lang="zh-CN" altLang="en-US" sz="2000" dirty="0">
                <a:latin typeface="Arial" panose="020B0604020202020204" pitchFamily="34" charset="0"/>
                <a:ea typeface="微软雅黑" panose="020B0503020204020204" pitchFamily="34" charset="-122"/>
                <a:sym typeface="Arial" panose="020B0604020202020204" pitchFamily="34" charset="0"/>
              </a:rPr>
              <a:t>电线路或设备起火时，应立即切断电源，用二氧化碳灭火器进行灭火。 </a:t>
            </a:r>
          </a:p>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通知专业人员进行维修，一定不要用水灭火！</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3239394" y="900387"/>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、火灾发生时的应变程序</a:t>
            </a:r>
          </a:p>
        </p:txBody>
      </p:sp>
      <p:graphicFrame>
        <p:nvGraphicFramePr>
          <p:cNvPr id="5" name="Group 3"/>
          <p:cNvGraphicFramePr/>
          <p:nvPr>
            <p:extLst>
              <p:ext uri="{D42A27DB-BD31-4B8C-83A1-F6EECF244321}">
                <p14:modId xmlns:p14="http://schemas.microsoft.com/office/powerpoint/2010/main" xmlns="" val="165034330"/>
              </p:ext>
            </p:extLst>
          </p:nvPr>
        </p:nvGraphicFramePr>
        <p:xfrm>
          <a:off x="1981200" y="1661367"/>
          <a:ext cx="8229600" cy="4706937"/>
        </p:xfrm>
        <a:graphic>
          <a:graphicData uri="http://schemas.openxmlformats.org/drawingml/2006/table">
            <a:tbl>
              <a:tblPr/>
              <a:tblGrid>
                <a:gridCol w="2098675">
                  <a:extLst>
                    <a:ext uri="{9D8B030D-6E8A-4147-A177-3AD203B41FA5}">
                      <a16:colId xmlns:a16="http://schemas.microsoft.com/office/drawing/2014/main" xmlns="" val="20000"/>
                    </a:ext>
                  </a:extLst>
                </a:gridCol>
                <a:gridCol w="3009900">
                  <a:extLst>
                    <a:ext uri="{9D8B030D-6E8A-4147-A177-3AD203B41FA5}">
                      <a16:colId xmlns:a16="http://schemas.microsoft.com/office/drawing/2014/main" xmlns="" val="20001"/>
                    </a:ext>
                  </a:extLst>
                </a:gridCol>
                <a:gridCol w="3121025">
                  <a:extLst>
                    <a:ext uri="{9D8B030D-6E8A-4147-A177-3AD203B41FA5}">
                      <a16:colId xmlns:a16="http://schemas.microsoft.com/office/drawing/2014/main" xmlns="" val="20002"/>
                    </a:ext>
                  </a:extLst>
                </a:gridCol>
              </a:tblGrid>
              <a:tr h="551028">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类型</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solidFill>
                      <a:srgbClr val="8D001A"/>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药液成分</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solidFill>
                      <a:srgbClr val="8D001A"/>
                    </a:solid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bg1"/>
                          </a:solidFill>
                          <a:effectLst/>
                          <a:latin typeface="Arial" panose="020B0604020202020204" pitchFamily="34" charset="0"/>
                          <a:ea typeface="微软雅黑" panose="020B0503020204020204" pitchFamily="34" charset="-122"/>
                          <a:sym typeface="Arial" panose="020B0604020202020204" pitchFamily="34" charset="0"/>
                        </a:rPr>
                        <a:t>适用范围</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solidFill>
                      <a:srgbClr val="8D001A"/>
                    </a:solidFill>
                  </a:tcPr>
                </a:tc>
                <a:extLst>
                  <a:ext uri="{0D108BD9-81ED-4DB2-BD59-A6C34878D82A}">
                    <a16:rowId xmlns:a16="http://schemas.microsoft.com/office/drawing/2014/main" xmlns="" val="10000"/>
                  </a:ext>
                </a:extLst>
              </a:tr>
              <a:tr h="37991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酸碱式</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硫酸、碳酸氢钠</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电器着火</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79919">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泡沫式</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三硫化二铝、碳酸氢钠</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油类着火</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25202">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二氧化碳式</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液体二氧化碳</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电器着火（气态的清洁灭火剂）</a:t>
                      </a:r>
                    </a:p>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30837">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四氯化碳</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液体四氯化碳</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电器着火</a:t>
                      </a:r>
                    </a:p>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74284">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干粉灭火（以氮气驱动气体</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碳酸钠等盐类物质并加入防潮剂</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油类、可燃气体、电器、精密仪器等</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965748">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1211</a:t>
                      </a:r>
                      <a:r>
                        <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（二氟一氯</a:t>
                      </a: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t>
                      </a:r>
                      <a:r>
                        <a:rPr kumimoji="0" lang="zh-CN" altLang="en-US"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溴甲烷）</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CF</a:t>
                      </a:r>
                      <a:r>
                        <a:rPr kumimoji="0" lang="en-US" altLang="zh-CN" sz="1800" b="0" i="0" u="none" strike="noStrike" cap="none" normalizeH="0" baseline="-2500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2</a:t>
                      </a:r>
                      <a:r>
                        <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CIBr</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宋体" panose="02010600030101010101" pitchFamily="2" charset="-122"/>
                        </a:defRPr>
                      </a:lvl1pPr>
                      <a:lvl2pPr>
                        <a:spcBef>
                          <a:spcPct val="20000"/>
                        </a:spcBef>
                        <a:defRPr>
                          <a:solidFill>
                            <a:schemeClr val="tx1"/>
                          </a:solidFill>
                          <a:latin typeface="Arial" panose="020B0604020202020204" pitchFamily="34" charset="0"/>
                          <a:ea typeface="宋体" panose="02010600030101010101" pitchFamily="2" charset="-122"/>
                        </a:defRPr>
                      </a:lvl2pPr>
                      <a:lvl3pPr>
                        <a:spcBef>
                          <a:spcPct val="20000"/>
                        </a:spcBef>
                        <a:defRPr sz="1600">
                          <a:solidFill>
                            <a:schemeClr val="tx1"/>
                          </a:solidFill>
                          <a:latin typeface="Arial" panose="020B0604020202020204" pitchFamily="34" charset="0"/>
                          <a:ea typeface="宋体" panose="02010600030101010101" pitchFamily="2" charset="-122"/>
                        </a:defRPr>
                      </a:lvl3pPr>
                      <a:lvl4pPr>
                        <a:spcBef>
                          <a:spcPct val="20000"/>
                        </a:spcBef>
                        <a:defRPr sz="1400">
                          <a:solidFill>
                            <a:schemeClr val="tx1"/>
                          </a:solidFill>
                          <a:latin typeface="Arial" panose="020B0604020202020204" pitchFamily="34" charset="0"/>
                          <a:ea typeface="宋体" panose="02010600030101010101" pitchFamily="2" charset="-122"/>
                        </a:defRPr>
                      </a:lvl4pPr>
                      <a:lvl5pPr>
                        <a:spcBef>
                          <a:spcPct val="20000"/>
                        </a:spcBef>
                        <a:defRPr sz="1400">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sz="14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油类、有机溶剂、高压电器、精密仪器（化学抑制）</a:t>
                      </a:r>
                    </a:p>
                  </a:txBody>
                  <a:tcPr anchor="ctr" horzOverflow="overflow">
                    <a:lnL w="12700" cap="flat" cmpd="sng" algn="ctr">
                      <a:solidFill>
                        <a:srgbClr val="8D001A"/>
                      </a:solidFill>
                      <a:prstDash val="solid"/>
                      <a:round/>
                      <a:headEnd type="none" w="med" len="med"/>
                      <a:tailEnd type="none" w="med" len="med"/>
                    </a:lnL>
                    <a:lnR w="12700" cap="flat" cmpd="sng" algn="ctr">
                      <a:solidFill>
                        <a:srgbClr val="8D001A"/>
                      </a:solidFill>
                      <a:prstDash val="solid"/>
                      <a:round/>
                      <a:headEnd type="none" w="med" len="med"/>
                      <a:tailEnd type="none" w="med" len="med"/>
                    </a:lnR>
                    <a:lnT w="12700" cap="flat" cmpd="sng" algn="ctr">
                      <a:solidFill>
                        <a:srgbClr val="8D001A"/>
                      </a:solidFill>
                      <a:prstDash val="solid"/>
                      <a:round/>
                      <a:headEnd type="none" w="med" len="med"/>
                      <a:tailEnd type="none" w="med" len="med"/>
                    </a:lnT>
                    <a:lnB w="12700" cap="flat" cmpd="sng" algn="ctr">
                      <a:solidFill>
                        <a:srgbClr val="8D001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、火灾发生时的应变程序</a:t>
            </a:r>
          </a:p>
        </p:txBody>
      </p:sp>
      <p:sp>
        <p:nvSpPr>
          <p:cNvPr id="11" name="矩形 10"/>
          <p:cNvSpPr/>
          <p:nvPr/>
        </p:nvSpPr>
        <p:spPr>
          <a:xfrm>
            <a:off x="677169" y="1713014"/>
            <a:ext cx="10381356" cy="1569660"/>
          </a:xfrm>
          <a:prstGeom prst="rect">
            <a:avLst/>
          </a:prstGeom>
        </p:spPr>
        <p:txBody>
          <a:bodyPr wrap="square">
            <a:spAutoFit/>
          </a:bodyPr>
          <a:lstStyle/>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如何报警</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发现火情要立即拨打“</a:t>
            </a:r>
            <a:r>
              <a:rPr lang="en-US" altLang="zh-CN" sz="2000" dirty="0">
                <a:latin typeface="Arial" panose="020B0604020202020204" pitchFamily="34" charset="0"/>
                <a:ea typeface="微软雅黑" panose="020B0503020204020204" pitchFamily="34" charset="-122"/>
                <a:sym typeface="Arial" panose="020B0604020202020204" pitchFamily="34" charset="0"/>
              </a:rPr>
              <a:t>119”</a:t>
            </a:r>
            <a:r>
              <a:rPr lang="zh-CN" altLang="en-US" sz="2000" dirty="0">
                <a:latin typeface="Arial" panose="020B0604020202020204" pitchFamily="34" charset="0"/>
                <a:ea typeface="微软雅黑" panose="020B0503020204020204" pitchFamily="34" charset="-122"/>
                <a:sym typeface="Arial" panose="020B0604020202020204" pitchFamily="34" charset="0"/>
              </a:rPr>
              <a:t>火警电话报警，讲明起火的详细地址，火势情况，留下报警人的电话号码和姓名。派人到路口接应消防车进入火场，也可采用敲锣、吹哨、呼喊等方法报警。</a:t>
            </a:r>
          </a:p>
        </p:txBody>
      </p:sp>
      <p:sp>
        <p:nvSpPr>
          <p:cNvPr id="5" name="矩形 4"/>
          <p:cNvSpPr/>
          <p:nvPr/>
        </p:nvSpPr>
        <p:spPr>
          <a:xfrm>
            <a:off x="677169" y="3744339"/>
            <a:ext cx="10381356" cy="1569660"/>
          </a:xfrm>
          <a:prstGeom prst="rect">
            <a:avLst/>
          </a:prstGeom>
        </p:spPr>
        <p:txBody>
          <a:bodyPr wrap="square">
            <a:spAutoFit/>
          </a:bodyPr>
          <a:lstStyle/>
          <a:p>
            <a:pPr>
              <a:lnSpc>
                <a:spcPct val="150000"/>
              </a:lnSpc>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如何使用灭火器</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将灭火器提手（压手）旁的铁销子拉环稍微转动或拔出，然后将橡胶软管的喷嘴或喷筒对准火源，人站在上风或侧上风方向，用手压住提手（压手），灭火剂即可喷出灭火。</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、火灾发生时的应变程序</a:t>
            </a:r>
          </a:p>
        </p:txBody>
      </p:sp>
      <p:sp>
        <p:nvSpPr>
          <p:cNvPr id="11" name="矩形 10"/>
          <p:cNvSpPr/>
          <p:nvPr/>
        </p:nvSpPr>
        <p:spPr>
          <a:xfrm>
            <a:off x="677169" y="1713014"/>
            <a:ext cx="10533756" cy="3877985"/>
          </a:xfrm>
          <a:prstGeom prst="rect">
            <a:avLst/>
          </a:prstGeom>
        </p:spPr>
        <p:txBody>
          <a:bodyPr wrap="square">
            <a:spAutoFit/>
          </a:bodyPr>
          <a:lstStyle/>
          <a:p>
            <a:pPr>
              <a:lnSpc>
                <a:spcPct val="150000"/>
              </a:lnSpc>
              <a:buClr>
                <a:srgbClr val="5B1473"/>
              </a:buClr>
            </a:pP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火灾的扑救</a:t>
            </a:r>
            <a:endPar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电器起火时，首先要切断电源，用干粉或气体灭火器、湿毛毯等将火扑灭，不可用水扑救。</a:t>
            </a:r>
            <a:br>
              <a:rPr lang="zh-CN" altLang="en-US" sz="2000" dirty="0">
                <a:latin typeface="Arial" panose="020B0604020202020204" pitchFamily="34" charset="0"/>
                <a:ea typeface="微软雅黑" panose="020B0503020204020204" pitchFamily="34" charset="-122"/>
                <a:sym typeface="Arial" panose="020B0604020202020204" pitchFamily="34" charset="0"/>
              </a:rPr>
            </a:br>
            <a:r>
              <a:rPr lang="zh-CN" altLang="en-US" sz="2000" dirty="0">
                <a:latin typeface="Arial" panose="020B0604020202020204" pitchFamily="34" charset="0"/>
                <a:ea typeface="微软雅黑" panose="020B0503020204020204" pitchFamily="34" charset="-122"/>
                <a:sym typeface="Arial" panose="020B0604020202020204" pitchFamily="34" charset="0"/>
              </a:rPr>
              <a:t>衣服、织物及小件家具着火时，将着火物拿到室外或卫生间等安全处用水浇灭，不要在家里扑打，以免引燃可燃物。</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密闭房间着火时，注意不要急于开启门窗，以防止空气进入加大火势。</a:t>
            </a:r>
            <a:br>
              <a:rPr lang="zh-CN" altLang="en-US" sz="2000" dirty="0">
                <a:latin typeface="Arial" panose="020B0604020202020204" pitchFamily="34" charset="0"/>
                <a:ea typeface="微软雅黑" panose="020B0503020204020204" pitchFamily="34" charset="-122"/>
                <a:sym typeface="Arial" panose="020B0604020202020204" pitchFamily="34" charset="0"/>
              </a:rPr>
            </a:br>
            <a:r>
              <a:rPr lang="zh-CN" altLang="en-US" sz="2000" dirty="0">
                <a:latin typeface="Arial" panose="020B0604020202020204" pitchFamily="34" charset="0"/>
                <a:ea typeface="微软雅黑" panose="020B0503020204020204" pitchFamily="34" charset="-122"/>
                <a:sym typeface="Arial" panose="020B0604020202020204" pitchFamily="34" charset="0"/>
              </a:rPr>
              <a:t>将着火处附近的易燃易爆物放置到安全地方。</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电线冒火花时，不能靠近，防止触电事故。关闭电源总开关或通知供电部门断电后扑救。</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汽油、煤油、酒精等易燃物着火时，不要用水浇，只能用灭火器、细砂、湿毛毯等扑救。</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、触电发生时的应变程序</a:t>
            </a:r>
          </a:p>
        </p:txBody>
      </p:sp>
      <p:sp>
        <p:nvSpPr>
          <p:cNvPr id="11" name="矩形 10"/>
          <p:cNvSpPr/>
          <p:nvPr/>
        </p:nvSpPr>
        <p:spPr>
          <a:xfrm>
            <a:off x="677169" y="1760639"/>
            <a:ext cx="10533756" cy="1938992"/>
          </a:xfrm>
          <a:prstGeom prst="rect">
            <a:avLst/>
          </a:prstGeom>
        </p:spPr>
        <p:txBody>
          <a:bodyPr wrap="square">
            <a:spAutoFit/>
          </a:bodyPr>
          <a:lstStyle/>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人身安全防护（人体的安全电压是</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36V</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p>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实验室常用电为频率 </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50 Hz, 200 V </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的交流电。人体通过 </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1 mA</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的电流，便有发麻或针刺的感觉，</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10 mA </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以上人体肌肉会强烈收缩，</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25 mA</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以上则呼吸困难，就有生命危险；直流电对人体也有类似的危险。</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、触电发生时的应变程序</a:t>
            </a:r>
          </a:p>
        </p:txBody>
      </p:sp>
      <p:sp>
        <p:nvSpPr>
          <p:cNvPr id="11" name="矩形 10"/>
          <p:cNvSpPr/>
          <p:nvPr/>
        </p:nvSpPr>
        <p:spPr>
          <a:xfrm>
            <a:off x="677169" y="1760639"/>
            <a:ext cx="10533756" cy="4708981"/>
          </a:xfrm>
          <a:prstGeom prst="rect">
            <a:avLst/>
          </a:prstGeom>
        </p:spPr>
        <p:txBody>
          <a:bodyPr wrap="square">
            <a:spAutoFit/>
          </a:bodyPr>
          <a:lstStyle/>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为防止触电，应做到：</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  使用新电器设备之前，首先了解使用方法及注意事项，不要盲目接     电。</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  在没有电工在场时，不可以私自接线！</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  使用长时间不用的设备应预先检查其绝缘情况，发现有损坏的地方，应及时修理，不能勉强使用。</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湿手不可触电，擦拭电器设备时应先断电，严禁用湿抹布擦电门或插座，也不允许把电器导线置于潮湿的地方，否则容易触电！</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一切仪器应按说明书装接适当的电源，需要接地的一定要接地；</a:t>
            </a:r>
          </a:p>
          <a:p>
            <a:pPr marL="342900" indent="-342900">
              <a:lnSpc>
                <a:spcPct val="150000"/>
              </a:lnSpc>
              <a:buClr>
                <a:srgbClr val="5B1473"/>
              </a:buClr>
              <a:buFont typeface="Wingdings" panose="05000000000000000000" pitchFamily="2" charset="2"/>
              <a:buChar char="ü"/>
            </a:pP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pPr>
            <a:endParaRPr lang="zh-CN" altLang="en-US" sz="2000" dirty="0">
              <a:solidFill>
                <a:srgbClr val="5B1473"/>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、触电发生时的应变程序</a:t>
            </a:r>
          </a:p>
        </p:txBody>
      </p:sp>
      <p:sp>
        <p:nvSpPr>
          <p:cNvPr id="11" name="矩形 10"/>
          <p:cNvSpPr/>
          <p:nvPr/>
        </p:nvSpPr>
        <p:spPr>
          <a:xfrm>
            <a:off x="677169" y="1760639"/>
            <a:ext cx="10533756" cy="5170646"/>
          </a:xfrm>
          <a:prstGeom prst="rect">
            <a:avLst/>
          </a:prstGeom>
        </p:spPr>
        <p:txBody>
          <a:bodyPr wrap="square">
            <a:spAutoFit/>
          </a:bodyPr>
          <a:lstStyle/>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为防止触电，应做到：</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若是直流电器设备，应注意电源的正负极，不要接错；若电源为三相，则三相电源的中性点要接地，这样万一触电时可降低接触电压；接三相电动机时要注意正转方向是否符合，否则，要切断电源，对调相线；</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接好电路后应仔细检查无误后，方可通电使用；</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仪器发生故障时应及时切断电源；</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遇到触电，首先应使触电者迅速脱离电源，并用绝缘物拉下电源，不能徒手去拉触电者，以免自己被电流击倒！</a:t>
            </a:r>
          </a:p>
          <a:p>
            <a:pPr marL="342900" indent="-342900">
              <a:lnSpc>
                <a:spcPct val="150000"/>
              </a:lnSpc>
              <a:buClr>
                <a:srgbClr val="5B1473"/>
              </a:buClr>
              <a:buFont typeface="Wingdings" panose="05000000000000000000" pitchFamily="2" charset="2"/>
              <a:buChar char="ü"/>
            </a:pPr>
            <a:r>
              <a:rPr lang="zh-CN" altLang="en-US" sz="2000" dirty="0">
                <a:latin typeface="Arial" panose="020B0604020202020204" pitchFamily="34" charset="0"/>
                <a:ea typeface="微软雅黑" panose="020B0503020204020204" pitchFamily="34" charset="-122"/>
                <a:sym typeface="Arial" panose="020B0604020202020204" pitchFamily="34" charset="0"/>
              </a:rPr>
              <a:t>触电者应及时抬倒室外做抢救处理。</a:t>
            </a:r>
          </a:p>
          <a:p>
            <a:pPr marL="342900" indent="-342900">
              <a:lnSpc>
                <a:spcPct val="150000"/>
              </a:lnSpc>
              <a:buClr>
                <a:srgbClr val="5B1473"/>
              </a:buClr>
              <a:buFont typeface="Wingdings" panose="05000000000000000000" pitchFamily="2" charset="2"/>
              <a:buChar char="ü"/>
            </a:pP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pPr>
            <a:endParaRPr lang="zh-CN" altLang="en-US" sz="2000" dirty="0">
              <a:solidFill>
                <a:srgbClr val="5B1473"/>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pic>
        <p:nvPicPr>
          <p:cNvPr id="31" name="图片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51859" y="1219664"/>
            <a:ext cx="3479822" cy="5499100"/>
          </a:xfrm>
          <a:prstGeom prst="rect">
            <a:avLst/>
          </a:prstGeom>
        </p:spPr>
      </p:pic>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、实验室安全的重要性的两个方面</a:t>
              </a:r>
            </a:p>
          </p:txBody>
        </p:sp>
      </p:grpSp>
      <p:sp>
        <p:nvSpPr>
          <p:cNvPr id="39" name="矩形 38"/>
          <p:cNvSpPr/>
          <p:nvPr/>
        </p:nvSpPr>
        <p:spPr>
          <a:xfrm>
            <a:off x="674888" y="2291647"/>
            <a:ext cx="6952369" cy="2862322"/>
          </a:xfrm>
          <a:prstGeom prst="rect">
            <a:avLst/>
          </a:prstGeom>
        </p:spPr>
        <p:txBody>
          <a:bodyPr wrap="square">
            <a:spAutoFit/>
          </a:bodyPr>
          <a:lstStyle/>
          <a:p>
            <a:pPr marL="342900" indent="-342900" fontAlgn="auto">
              <a:lnSpc>
                <a:spcPct val="150000"/>
              </a:lnSpc>
              <a:spcAft>
                <a:spcPts val="0"/>
              </a:spcAft>
              <a:buClr>
                <a:srgbClr val="5B1473"/>
              </a:buClr>
              <a:buFont typeface="Wingdings" panose="05000000000000000000" pitchFamily="2" charset="2"/>
              <a:buChar char="u"/>
              <a:defRPr/>
            </a:pPr>
            <a:r>
              <a:rPr lang="zh-CN" altLang="en-US" sz="2400" b="0" dirty="0">
                <a:latin typeface="Arial" panose="020B0604020202020204" pitchFamily="34" charset="0"/>
                <a:ea typeface="微软雅黑" panose="020B0503020204020204" pitchFamily="34" charset="-122"/>
                <a:sym typeface="Arial" panose="020B0604020202020204" pitchFamily="34" charset="0"/>
              </a:rPr>
              <a:t>防止实验室意外师哥发生，保障实验室人员人身安全及健康，并减少因事故造成的财产和人员损失</a:t>
            </a:r>
            <a:endParaRPr lang="en-US" altLang="zh-CN" sz="2400" b="0" dirty="0">
              <a:latin typeface="Arial" panose="020B0604020202020204" pitchFamily="34" charset="0"/>
              <a:ea typeface="微软雅黑" panose="020B0503020204020204" pitchFamily="34" charset="-122"/>
              <a:sym typeface="Arial" panose="020B0604020202020204" pitchFamily="34" charset="0"/>
            </a:endParaRPr>
          </a:p>
          <a:p>
            <a:pPr marL="342900" indent="-342900" fontAlgn="auto">
              <a:lnSpc>
                <a:spcPct val="150000"/>
              </a:lnSpc>
              <a:spcAft>
                <a:spcPts val="0"/>
              </a:spcAft>
              <a:buClr>
                <a:srgbClr val="5B1473"/>
              </a:buClr>
              <a:buFont typeface="Wingdings" panose="05000000000000000000" pitchFamily="2" charset="2"/>
              <a:buChar char="u"/>
              <a:defRPr/>
            </a:pPr>
            <a:r>
              <a:rPr lang="zh-CN" altLang="en-US" sz="2400" dirty="0">
                <a:latin typeface="Arial" panose="020B0604020202020204" pitchFamily="34" charset="0"/>
                <a:ea typeface="微软雅黑" panose="020B0503020204020204" pitchFamily="34" charset="-122"/>
                <a:sym typeface="Arial" panose="020B0604020202020204" pitchFamily="34" charset="0"/>
              </a:rPr>
              <a:t>建立个人安全意识，主动学习知识以及注意安全行为</a:t>
            </a:r>
            <a:endParaRPr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、外伤处理</a:t>
            </a:r>
          </a:p>
        </p:txBody>
      </p:sp>
      <p:sp>
        <p:nvSpPr>
          <p:cNvPr id="11" name="矩形 10"/>
          <p:cNvSpPr/>
          <p:nvPr/>
        </p:nvSpPr>
        <p:spPr>
          <a:xfrm>
            <a:off x="677169" y="1760639"/>
            <a:ext cx="10533756" cy="953466"/>
          </a:xfrm>
          <a:prstGeom prst="rect">
            <a:avLst/>
          </a:prstGeom>
        </p:spPr>
        <p:txBody>
          <a:bodyPr wrap="square">
            <a:spAutoFit/>
          </a:bodyPr>
          <a:lstStyle/>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被玻璃划伤后应及时检查有无玻璃碎屑，作好清理工作后涂沫红药水，进行止痛和消毒处理</a:t>
            </a:r>
          </a:p>
          <a:p>
            <a:pPr>
              <a:lnSpc>
                <a:spcPct val="150000"/>
              </a:lnSpc>
              <a:buClr>
                <a:srgbClr val="5B1473"/>
              </a:buClr>
            </a:pPr>
            <a:endParaRPr lang="zh-CN" altLang="en-US" sz="2000" dirty="0">
              <a:solidFill>
                <a:srgbClr val="5B1473"/>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圆角矩形 4"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2714105"/>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、烧伤处理</a:t>
            </a:r>
          </a:p>
        </p:txBody>
      </p:sp>
      <p:sp>
        <p:nvSpPr>
          <p:cNvPr id="6" name="矩形 5"/>
          <p:cNvSpPr/>
          <p:nvPr/>
        </p:nvSpPr>
        <p:spPr>
          <a:xfrm>
            <a:off x="677169" y="3469582"/>
            <a:ext cx="10533756" cy="2338461"/>
          </a:xfrm>
          <a:prstGeom prst="rect">
            <a:avLst/>
          </a:prstGeom>
        </p:spPr>
        <p:txBody>
          <a:bodyPr wrap="square">
            <a:spAutoFit/>
          </a:bodyPr>
          <a:lstStyle/>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烧伤包括烫伤和火伤，急救的主要目的避免伤口化脓感染。处理办法为用无菌生理盐水洗后，再用</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2000</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新洁尔灭冲洗，擦干伤口后用纱布进行包扎！</a:t>
            </a:r>
          </a:p>
          <a:p>
            <a:pPr>
              <a:lnSpc>
                <a:spcPct val="150000"/>
              </a:lnSpc>
              <a:buClr>
                <a:srgbClr val="5B1473"/>
              </a:buClr>
            </a:pPr>
            <a:endPar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电炉（汽）烫伤可用</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新制丹宁溶液，用纱布浸湿包扎或涂以獾油</a:t>
            </a:r>
          </a:p>
          <a:p>
            <a:pPr>
              <a:lnSpc>
                <a:spcPct val="150000"/>
              </a:lnSpc>
              <a:buClr>
                <a:srgbClr val="5B1473"/>
              </a:buClr>
            </a:pP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5"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、化学灼伤时的应变程序</a:t>
            </a:r>
          </a:p>
        </p:txBody>
      </p:sp>
      <p:sp>
        <p:nvSpPr>
          <p:cNvPr id="11" name="矩形 10"/>
          <p:cNvSpPr/>
          <p:nvPr/>
        </p:nvSpPr>
        <p:spPr>
          <a:xfrm>
            <a:off x="677169" y="1760639"/>
            <a:ext cx="10533756" cy="3739550"/>
          </a:xfrm>
          <a:prstGeom prst="rect">
            <a:avLst/>
          </a:prstGeom>
        </p:spPr>
        <p:txBody>
          <a:bodyPr wrap="square">
            <a:spAutoFit/>
          </a:bodyPr>
          <a:lstStyle/>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应迅速清理皮肤上的化学药品，并用大量的水洗净，再用特殊溶剂进行处理。</a:t>
            </a:r>
            <a:endPar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碱类物质烫伤</a:t>
            </a:r>
            <a:r>
              <a:rPr lang="zh-CN" altLang="en-US" sz="2000" dirty="0">
                <a:latin typeface="Arial" panose="020B0604020202020204" pitchFamily="34" charset="0"/>
                <a:ea typeface="微软雅黑" panose="020B0503020204020204" pitchFamily="34" charset="-122"/>
                <a:sym typeface="Arial" panose="020B0604020202020204" pitchFamily="34" charset="0"/>
              </a:rPr>
              <a:t>应先用抹布擦掉碱液再用大量的水冲洗，然后用</a:t>
            </a:r>
            <a:r>
              <a:rPr lang="en-US" altLang="zh-CN" sz="2000" dirty="0">
                <a:latin typeface="Arial" panose="020B0604020202020204" pitchFamily="34" charset="0"/>
                <a:ea typeface="微软雅黑" panose="020B0503020204020204" pitchFamily="34" charset="-122"/>
                <a:sym typeface="Arial" panose="020B0604020202020204" pitchFamily="34" charset="0"/>
              </a:rPr>
              <a:t>20g/l</a:t>
            </a:r>
            <a:r>
              <a:rPr lang="zh-CN" altLang="en-US" sz="2000" dirty="0">
                <a:latin typeface="Arial" panose="020B0604020202020204" pitchFamily="34" charset="0"/>
                <a:ea typeface="微软雅黑" panose="020B0503020204020204" pitchFamily="34" charset="-122"/>
                <a:sym typeface="Arial" panose="020B0604020202020204" pitchFamily="34" charset="0"/>
              </a:rPr>
              <a:t>醋酸溶液清洗或直接扑以硼酸粉；</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酸液烧伤</a:t>
            </a:r>
            <a:r>
              <a:rPr lang="zh-CN" altLang="en-US" sz="2000" dirty="0">
                <a:latin typeface="Arial" panose="020B0604020202020204" pitchFamily="34" charset="0"/>
                <a:ea typeface="微软雅黑" panose="020B0503020204020204" pitchFamily="34" charset="-122"/>
                <a:sym typeface="Arial" panose="020B0604020202020204" pitchFamily="34" charset="0"/>
              </a:rPr>
              <a:t>，先擦去大量的酸液，再用水冲洗，然后用饱和碳酸氢钠溶液进行冲洗；</a:t>
            </a: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眼睛受到化学灼伤时。</a:t>
            </a:r>
            <a:r>
              <a:rPr lang="zh-CN" altLang="en-US" sz="2000" dirty="0">
                <a:latin typeface="Arial" panose="020B0604020202020204" pitchFamily="34" charset="0"/>
                <a:ea typeface="微软雅黑" panose="020B0503020204020204" pitchFamily="34" charset="-122"/>
                <a:sym typeface="Arial" panose="020B0604020202020204" pitchFamily="34" charset="0"/>
              </a:rPr>
              <a:t>最好用洗涤器的水流进行洗涤，但要避免水流直射眼球，更不要揉眼睛。如果是碱灼伤可用</a:t>
            </a:r>
            <a:r>
              <a:rPr lang="en-US" altLang="zh-CN" sz="2000" dirty="0">
                <a:latin typeface="Arial" panose="020B0604020202020204" pitchFamily="34" charset="0"/>
                <a:ea typeface="微软雅黑" panose="020B0503020204020204" pitchFamily="34" charset="-122"/>
                <a:sym typeface="Arial" panose="020B0604020202020204" pitchFamily="34" charset="0"/>
              </a:rPr>
              <a:t>2%</a:t>
            </a:r>
            <a:r>
              <a:rPr lang="zh-CN" altLang="en-US" sz="2000" dirty="0">
                <a:latin typeface="Arial" panose="020B0604020202020204" pitchFamily="34" charset="0"/>
                <a:ea typeface="微软雅黑" panose="020B0503020204020204" pitchFamily="34" charset="-122"/>
                <a:sym typeface="Arial" panose="020B0604020202020204" pitchFamily="34" charset="0"/>
              </a:rPr>
              <a:t>硼酸洗；如果是酸灼伤，则用</a:t>
            </a:r>
            <a:r>
              <a:rPr lang="en-US" altLang="zh-CN" sz="2000" dirty="0">
                <a:latin typeface="Arial" panose="020B0604020202020204" pitchFamily="34" charset="0"/>
                <a:ea typeface="微软雅黑" panose="020B0503020204020204" pitchFamily="34" charset="-122"/>
                <a:sym typeface="Arial" panose="020B0604020202020204" pitchFamily="34" charset="0"/>
              </a:rPr>
              <a:t>2%</a:t>
            </a:r>
            <a:r>
              <a:rPr lang="zh-CN" altLang="en-US" sz="2000" dirty="0">
                <a:latin typeface="Arial" panose="020B0604020202020204" pitchFamily="34" charset="0"/>
                <a:ea typeface="微软雅黑" panose="020B0503020204020204" pitchFamily="34" charset="-122"/>
                <a:sym typeface="Arial" panose="020B0604020202020204" pitchFamily="34" charset="0"/>
              </a:rPr>
              <a:t>碳酸氢钠溶液淋洗。</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6</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、中毒时的应变程序</a:t>
            </a:r>
          </a:p>
        </p:txBody>
      </p:sp>
      <p:sp>
        <p:nvSpPr>
          <p:cNvPr id="11" name="矩形 10"/>
          <p:cNvSpPr/>
          <p:nvPr/>
        </p:nvSpPr>
        <p:spPr>
          <a:xfrm>
            <a:off x="677169" y="1760639"/>
            <a:ext cx="10533756" cy="2246769"/>
          </a:xfrm>
          <a:prstGeom prst="rect">
            <a:avLst/>
          </a:prstGeom>
        </p:spPr>
        <p:txBody>
          <a:bodyPr wrap="square">
            <a:spAutoFit/>
          </a:bodyPr>
          <a:lstStyle/>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化验室内接触到的有毒品气体有：</a:t>
            </a:r>
            <a:r>
              <a:rPr lang="en-US" altLang="zh-CN" sz="2000" dirty="0">
                <a:latin typeface="Arial" panose="020B0604020202020204" pitchFamily="34" charset="0"/>
                <a:ea typeface="微软雅黑" panose="020B0503020204020204" pitchFamily="34" charset="-122"/>
                <a:sym typeface="Arial" panose="020B0604020202020204" pitchFamily="34" charset="0"/>
              </a:rPr>
              <a:t>CO</a:t>
            </a:r>
            <a:r>
              <a:rPr lang="zh-CN" altLang="en-US" sz="2000" dirty="0">
                <a:latin typeface="Arial" panose="020B0604020202020204" pitchFamily="34" charset="0"/>
                <a:ea typeface="微软雅黑" panose="020B0503020204020204" pitchFamily="34" charset="-122"/>
                <a:sym typeface="Arial" panose="020B0604020202020204" pitchFamily="34" charset="0"/>
              </a:rPr>
              <a:t>、</a:t>
            </a:r>
            <a:r>
              <a:rPr lang="en-US" altLang="zh-CN" sz="2000" dirty="0">
                <a:latin typeface="Arial" panose="020B0604020202020204" pitchFamily="34" charset="0"/>
                <a:ea typeface="微软雅黑" panose="020B0503020204020204" pitchFamily="34" charset="-122"/>
                <a:sym typeface="Arial" panose="020B0604020202020204" pitchFamily="34" charset="0"/>
              </a:rPr>
              <a:t>HCN</a:t>
            </a:r>
            <a:r>
              <a:rPr lang="zh-CN" altLang="en-US" sz="2000" dirty="0">
                <a:latin typeface="Arial" panose="020B0604020202020204" pitchFamily="34" charset="0"/>
                <a:ea typeface="微软雅黑" panose="020B0503020204020204" pitchFamily="34" charset="-122"/>
                <a:sym typeface="Arial" panose="020B0604020202020204" pitchFamily="34" charset="0"/>
              </a:rPr>
              <a:t>、</a:t>
            </a:r>
            <a:r>
              <a:rPr lang="en-US" altLang="zh-CN" sz="2000" dirty="0">
                <a:latin typeface="Arial" panose="020B0604020202020204" pitchFamily="34" charset="0"/>
                <a:ea typeface="微软雅黑" panose="020B0503020204020204" pitchFamily="34" charset="-122"/>
                <a:sym typeface="Arial" panose="020B0604020202020204" pitchFamily="34" charset="0"/>
              </a:rPr>
              <a:t>CI2</a:t>
            </a:r>
            <a:r>
              <a:rPr lang="zh-CN" altLang="en-US" sz="2000" dirty="0">
                <a:latin typeface="Arial" panose="020B0604020202020204" pitchFamily="34" charset="0"/>
                <a:ea typeface="微软雅黑" panose="020B0503020204020204" pitchFamily="34" charset="-122"/>
                <a:sym typeface="Arial" panose="020B0604020202020204" pitchFamily="34" charset="0"/>
              </a:rPr>
              <a:t>、 </a:t>
            </a:r>
            <a:r>
              <a:rPr lang="en-US" altLang="zh-CN" sz="2000" dirty="0">
                <a:latin typeface="Arial" panose="020B0604020202020204" pitchFamily="34" charset="0"/>
                <a:ea typeface="微软雅黑" panose="020B0503020204020204" pitchFamily="34" charset="-122"/>
                <a:sym typeface="Arial" panose="020B0604020202020204" pitchFamily="34" charset="0"/>
              </a:rPr>
              <a:t>NH3</a:t>
            </a:r>
            <a:r>
              <a:rPr lang="zh-CN" altLang="en-US" sz="2000" dirty="0">
                <a:latin typeface="Arial" panose="020B0604020202020204" pitchFamily="34" charset="0"/>
                <a:ea typeface="微软雅黑" panose="020B0503020204020204" pitchFamily="34" charset="-122"/>
                <a:sym typeface="Arial" panose="020B0604020202020204" pitchFamily="34" charset="0"/>
              </a:rPr>
              <a:t>、</a:t>
            </a:r>
            <a:r>
              <a:rPr lang="en-US" altLang="zh-CN" sz="2000" dirty="0">
                <a:latin typeface="Arial" panose="020B0604020202020204" pitchFamily="34" charset="0"/>
                <a:ea typeface="微软雅黑" panose="020B0503020204020204" pitchFamily="34" charset="-122"/>
                <a:sym typeface="Arial" panose="020B0604020202020204" pitchFamily="34" charset="0"/>
              </a:rPr>
              <a:t>SO2</a:t>
            </a:r>
            <a:r>
              <a:rPr lang="zh-CN" altLang="en-US" sz="2000" dirty="0">
                <a:latin typeface="Arial" panose="020B0604020202020204" pitchFamily="34" charset="0"/>
                <a:ea typeface="微软雅黑" panose="020B0503020204020204" pitchFamily="34" charset="-122"/>
                <a:sym typeface="Arial" panose="020B0604020202020204" pitchFamily="34" charset="0"/>
              </a:rPr>
              <a:t>、</a:t>
            </a:r>
            <a:r>
              <a:rPr lang="en-US" altLang="zh-CN" sz="2000" dirty="0">
                <a:latin typeface="Arial" panose="020B0604020202020204" pitchFamily="34" charset="0"/>
                <a:ea typeface="微软雅黑" panose="020B0503020204020204" pitchFamily="34" charset="-122"/>
                <a:sym typeface="Arial" panose="020B0604020202020204" pitchFamily="34" charset="0"/>
              </a:rPr>
              <a:t>SO3</a:t>
            </a:r>
            <a:r>
              <a:rPr lang="zh-CN" altLang="en-US" sz="2000" dirty="0">
                <a:latin typeface="Arial" panose="020B0604020202020204" pitchFamily="34" charset="0"/>
                <a:ea typeface="微软雅黑" panose="020B0503020204020204" pitchFamily="34" charset="-122"/>
                <a:sym typeface="Arial" panose="020B0604020202020204" pitchFamily="34" charset="0"/>
              </a:rPr>
              <a:t>；</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有毒药品：</a:t>
            </a:r>
            <a:r>
              <a:rPr lang="en-US" altLang="zh-CN" sz="2000" dirty="0">
                <a:latin typeface="Arial" panose="020B0604020202020204" pitchFamily="34" charset="0"/>
                <a:ea typeface="微软雅黑" panose="020B0503020204020204" pitchFamily="34" charset="-122"/>
                <a:sym typeface="Arial" panose="020B0604020202020204" pitchFamily="34" charset="0"/>
              </a:rPr>
              <a:t>N-1</a:t>
            </a:r>
            <a:r>
              <a:rPr lang="zh-CN" altLang="en-US" sz="2000" dirty="0">
                <a:latin typeface="Arial" panose="020B0604020202020204" pitchFamily="34" charset="0"/>
                <a:ea typeface="微软雅黑" panose="020B0503020204020204" pitchFamily="34" charset="-122"/>
                <a:sym typeface="Arial" panose="020B0604020202020204" pitchFamily="34" charset="0"/>
              </a:rPr>
              <a:t>奈基乙二胺盐酸盐，四氯化碳、三氯甲烷、甲醇（吸入可损坏神经、肝和肾）水银（剧毒可产生蒸汽）、汞（剧毒可产生蒸汽）、红色碘化汞（剧毒可产生蒸汽）铬酸钾、重铬酸钾</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6</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、中毒时的应变程序</a:t>
            </a:r>
          </a:p>
        </p:txBody>
      </p:sp>
      <p:sp>
        <p:nvSpPr>
          <p:cNvPr id="11" name="矩形 10"/>
          <p:cNvSpPr/>
          <p:nvPr/>
        </p:nvSpPr>
        <p:spPr>
          <a:xfrm>
            <a:off x="677169" y="1760639"/>
            <a:ext cx="10533756" cy="3016210"/>
          </a:xfrm>
          <a:prstGeom prst="rect">
            <a:avLst/>
          </a:prstGeom>
        </p:spPr>
        <p:txBody>
          <a:bodyPr wrap="square">
            <a:spAutoFit/>
          </a:bodyPr>
          <a:lstStyle/>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对上述药品中毒人员，应立即送到室外，毒物沾到皮肤上时应立即用大量的水进行清洗，误服者应先用肥皂水进行催吐，再服用牛奶、鸡蛋等进行缓和。</a:t>
            </a:r>
            <a:endPar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严重者应立即送往医院。</a:t>
            </a:r>
            <a:endPar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2400"/>
              </a:spcBef>
              <a:buClr>
                <a:srgbClr val="5B1473"/>
              </a:buClr>
            </a:pPr>
            <a:r>
              <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汞、水银、红色碘化汞、铬酸钾、重铬酸钾中毒</a:t>
            </a:r>
            <a:r>
              <a:rPr lang="zh-CN" altLang="en-US" sz="2000" dirty="0">
                <a:latin typeface="Arial" panose="020B0604020202020204" pitchFamily="34" charset="0"/>
                <a:ea typeface="微软雅黑" panose="020B0503020204020204" pitchFamily="34" charset="-122"/>
                <a:sym typeface="Arial" panose="020B0604020202020204" pitchFamily="34" charset="0"/>
              </a:rPr>
              <a:t>应先用大量水清洗再用</a:t>
            </a:r>
            <a:r>
              <a:rPr lang="en-US" altLang="zh-CN" sz="2000" dirty="0">
                <a:latin typeface="Arial" panose="020B0604020202020204" pitchFamily="34" charset="0"/>
                <a:ea typeface="微软雅黑" panose="020B0503020204020204" pitchFamily="34" charset="-122"/>
                <a:sym typeface="Arial" panose="020B0604020202020204" pitchFamily="34" charset="0"/>
              </a:rPr>
              <a:t>3%-5%</a:t>
            </a:r>
            <a:r>
              <a:rPr lang="zh-CN" altLang="en-US" sz="2000" dirty="0">
                <a:latin typeface="Arial" panose="020B0604020202020204" pitchFamily="34" charset="0"/>
                <a:ea typeface="微软雅黑" panose="020B0503020204020204" pitchFamily="34" charset="-122"/>
                <a:sym typeface="Arial" panose="020B0604020202020204" pitchFamily="34" charset="0"/>
              </a:rPr>
              <a:t>硫代硫酸钠进行清洗</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如何做好实验室的安全工作</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7169" y="1005162"/>
            <a:ext cx="5484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7</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、微生物室安全操作</a:t>
            </a:r>
          </a:p>
        </p:txBody>
      </p:sp>
      <p:sp>
        <p:nvSpPr>
          <p:cNvPr id="11" name="矩形 10"/>
          <p:cNvSpPr/>
          <p:nvPr/>
        </p:nvSpPr>
        <p:spPr>
          <a:xfrm>
            <a:off x="677169" y="1599182"/>
            <a:ext cx="11324332" cy="5304016"/>
          </a:xfrm>
          <a:prstGeom prst="rect">
            <a:avLst/>
          </a:prstGeom>
        </p:spPr>
        <p:txBody>
          <a:bodyPr wrap="square">
            <a:spAutoFit/>
          </a:bodyPr>
          <a:lstStyle/>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无菌室的门要随手关闭！以防止外界微生物进入</a:t>
            </a: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进入无菌室要更换洁净干净的衣服</a:t>
            </a: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无菌室内要经常备有消毒液如</a:t>
            </a:r>
            <a:r>
              <a:rPr lang="en-US" altLang="zh-CN" dirty="0">
                <a:latin typeface="Arial" panose="020B0604020202020204" pitchFamily="34" charset="0"/>
                <a:ea typeface="微软雅黑" panose="020B0503020204020204" pitchFamily="34" charset="-122"/>
                <a:sym typeface="Arial" panose="020B0604020202020204" pitchFamily="34" charset="0"/>
              </a:rPr>
              <a:t>3%-5%</a:t>
            </a:r>
            <a:r>
              <a:rPr lang="zh-CN" altLang="en-US" dirty="0">
                <a:latin typeface="Arial" panose="020B0604020202020204" pitchFamily="34" charset="0"/>
                <a:ea typeface="微软雅黑" panose="020B0503020204020204" pitchFamily="34" charset="-122"/>
                <a:sym typeface="Arial" panose="020B0604020202020204" pitchFamily="34" charset="0"/>
              </a:rPr>
              <a:t>的来苏水、</a:t>
            </a:r>
            <a:r>
              <a:rPr lang="en-US" altLang="zh-CN" dirty="0">
                <a:latin typeface="Arial" panose="020B0604020202020204" pitchFamily="34" charset="0"/>
                <a:ea typeface="微软雅黑" panose="020B0503020204020204" pitchFamily="34" charset="-122"/>
                <a:sym typeface="Arial" panose="020B0604020202020204" pitchFamily="34" charset="0"/>
              </a:rPr>
              <a:t>0.1%</a:t>
            </a:r>
            <a:r>
              <a:rPr lang="zh-CN" altLang="en-US" dirty="0">
                <a:latin typeface="Arial" panose="020B0604020202020204" pitchFamily="34" charset="0"/>
                <a:ea typeface="微软雅黑" panose="020B0503020204020204" pitchFamily="34" charset="-122"/>
                <a:sym typeface="Arial" panose="020B0604020202020204" pitchFamily="34" charset="0"/>
              </a:rPr>
              <a:t>的新洁尔灭、</a:t>
            </a:r>
            <a:r>
              <a:rPr lang="en-US" altLang="zh-CN" dirty="0">
                <a:latin typeface="Arial" panose="020B0604020202020204" pitchFamily="34" charset="0"/>
                <a:ea typeface="微软雅黑" panose="020B0503020204020204" pitchFamily="34" charset="-122"/>
                <a:sym typeface="Arial" panose="020B0604020202020204" pitchFamily="34" charset="0"/>
              </a:rPr>
              <a:t>70%-75%</a:t>
            </a:r>
            <a:r>
              <a:rPr lang="zh-CN" altLang="en-US" dirty="0">
                <a:latin typeface="Arial" panose="020B0604020202020204" pitchFamily="34" charset="0"/>
                <a:ea typeface="微软雅黑" panose="020B0503020204020204" pitchFamily="34" charset="-122"/>
                <a:sym typeface="Arial" panose="020B0604020202020204" pitchFamily="34" charset="0"/>
              </a:rPr>
              <a:t>的酒精棉球，便于以外污染消毒。</a:t>
            </a: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无菌室内禁止交谈，操作过程中的手不可以触及其它未灭菌的区域。</a:t>
            </a: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实验过程中用过的吸管、瓶塞等物品不可以随意丢弃尤其是洁净工作台上！避免污染！</a:t>
            </a: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无菌室、洁净工作台在使用前后用紫外灯照射</a:t>
            </a:r>
            <a:r>
              <a:rPr lang="en-US" altLang="zh-CN" dirty="0">
                <a:latin typeface="Arial" panose="020B0604020202020204" pitchFamily="34" charset="0"/>
                <a:ea typeface="微软雅黑" panose="020B0503020204020204" pitchFamily="34" charset="-122"/>
                <a:sym typeface="Arial" panose="020B0604020202020204" pitchFamily="34" charset="0"/>
              </a:rPr>
              <a:t>30</a:t>
            </a:r>
            <a:r>
              <a:rPr lang="zh-CN" altLang="en-US" dirty="0">
                <a:latin typeface="Arial" panose="020B0604020202020204" pitchFamily="34" charset="0"/>
                <a:ea typeface="微软雅黑" panose="020B0503020204020204" pitchFamily="34" charset="-122"/>
                <a:sym typeface="Arial" panose="020B0604020202020204" pitchFamily="34" charset="0"/>
              </a:rPr>
              <a:t>分钟！</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实验过程中如果划破皮肤应立即进行处理，必要时停止实验，防止发生意外感染！</a:t>
            </a: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紫外线的有效照射范围为</a:t>
            </a:r>
            <a:r>
              <a:rPr lang="en-US" altLang="zh-CN" dirty="0">
                <a:latin typeface="Arial" panose="020B0604020202020204" pitchFamily="34" charset="0"/>
                <a:ea typeface="微软雅黑" panose="020B0503020204020204" pitchFamily="34" charset="-122"/>
                <a:sym typeface="Arial" panose="020B0604020202020204" pitchFamily="34" charset="0"/>
              </a:rPr>
              <a:t>3 </a:t>
            </a:r>
            <a:r>
              <a:rPr lang="zh-CN" altLang="en-US" dirty="0">
                <a:latin typeface="Arial" panose="020B0604020202020204" pitchFamily="34" charset="0"/>
                <a:ea typeface="微软雅黑" panose="020B0503020204020204" pitchFamily="34" charset="-122"/>
                <a:sym typeface="Arial" panose="020B0604020202020204" pitchFamily="34" charset="0"/>
              </a:rPr>
              <a:t>米，且没有穿透力。所以在用紫外线时超镜台上的物品不宜太多！</a:t>
            </a:r>
          </a:p>
          <a:p>
            <a:pPr marL="342900" indent="-342900">
              <a:lnSpc>
                <a:spcPct val="150000"/>
              </a:lnSpc>
              <a:spcBef>
                <a:spcPts val="600"/>
              </a:spcBef>
              <a:buClr>
                <a:srgbClr val="5B1473"/>
              </a:buClr>
              <a:buFont typeface="Wingdings" panose="05000000000000000000" pitchFamily="2" charset="2"/>
              <a:buChar char="ü"/>
            </a:pPr>
            <a:r>
              <a:rPr lang="zh-CN" altLang="en-US" dirty="0">
                <a:latin typeface="Arial" panose="020B0604020202020204" pitchFamily="34" charset="0"/>
                <a:ea typeface="微软雅黑" panose="020B0503020204020204" pitchFamily="34" charset="-122"/>
                <a:sym typeface="Arial" panose="020B0604020202020204" pitchFamily="34" charset="0"/>
              </a:rPr>
              <a:t>实验结束后应立即清理台面，并进行必要的洗手、消毒</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50000"/>
              </a:lnSpc>
              <a:spcBef>
                <a:spcPts val="600"/>
              </a:spcBef>
              <a:buClr>
                <a:srgbClr val="5B1473"/>
              </a:buClr>
              <a:buFont typeface="Wingdings" panose="05000000000000000000" pitchFamily="2" charset="2"/>
              <a:buChar char="ü"/>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804" y="5446902"/>
            <a:ext cx="2102947" cy="1467793"/>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85138" y="0"/>
            <a:ext cx="6546273" cy="685800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67525" y="1105198"/>
            <a:ext cx="3114606" cy="5390852"/>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81507" y="460211"/>
            <a:ext cx="4257243" cy="1634276"/>
          </a:xfrm>
          <a:prstGeom prst="rect">
            <a:avLst/>
          </a:prstGeom>
        </p:spPr>
      </p:pic>
      <p:sp>
        <p:nvSpPr>
          <p:cNvPr id="7" name="矩形 6"/>
          <p:cNvSpPr/>
          <p:nvPr/>
        </p:nvSpPr>
        <p:spPr>
          <a:xfrm>
            <a:off x="83994" y="3438526"/>
            <a:ext cx="6362700" cy="1143000"/>
          </a:xfrm>
          <a:prstGeom prst="rect">
            <a:avLst/>
          </a:prstGeom>
          <a:pattFill prst="pct75">
            <a:fgClr>
              <a:schemeClr val="accent1"/>
            </a:fgClr>
            <a:bgClr>
              <a:srgbClr val="8D001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85425" y="3594527"/>
            <a:ext cx="5724644" cy="830997"/>
          </a:xfrm>
          <a:prstGeom prst="rect">
            <a:avLst/>
          </a:prstGeom>
          <a:noFill/>
        </p:spPr>
        <p:txBody>
          <a:bodyPr wrap="none" rtlCol="0">
            <a:spAutoFit/>
          </a:bodyPr>
          <a:lstStyle/>
          <a:p>
            <a:r>
              <a:rPr lang="zh-CN" altLang="en-US" sz="4800" b="1" dirty="0">
                <a:solidFill>
                  <a:schemeClr val="bg1"/>
                </a:solidFill>
                <a:effectLst>
                  <a:outerShdw blurRad="50800" dist="38100" dir="5400000" algn="t" rotWithShape="0">
                    <a:prstClr val="black">
                      <a:alpha val="40000"/>
                    </a:prstClr>
                  </a:outerShdw>
                </a:effectLst>
                <a:latin typeface="Arial" panose="020B0604020202020204" pitchFamily="34" charset="0"/>
                <a:ea typeface="微软雅黑" panose="020B0503020204020204" pitchFamily="34" charset="-122"/>
                <a:sym typeface="Arial" panose="020B0604020202020204" pitchFamily="34" charset="0"/>
              </a:rPr>
              <a:t>实验室安全知识培训</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PPT尾页.jpg"/>
          <p:cNvPicPr>
            <a:picLocks noGrp="1" noChangeAspect="1"/>
          </p:cNvPicPr>
          <p:nvPr>
            <p:ph idx="1"/>
          </p:nvPr>
        </p:nvPicPr>
        <p:blipFill>
          <a:blip r:embed="rId2" cstate="print"/>
          <a:stretch>
            <a:fillRect/>
          </a:stretch>
        </p:blipFill>
        <p:spPr>
          <a:xfrm>
            <a:off x="10599" y="0"/>
            <a:ext cx="12181401" cy="709241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2</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、化验室中存在哪些危险源</a:t>
              </a:r>
            </a:p>
          </p:txBody>
        </p:sp>
      </p:grpSp>
      <p:sp>
        <p:nvSpPr>
          <p:cNvPr id="9" name="圆角矩形 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2291647"/>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危险化学品</a:t>
            </a:r>
          </a:p>
        </p:txBody>
      </p:sp>
      <p:sp>
        <p:nvSpPr>
          <p:cNvPr id="10" name="圆角矩形 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3175316"/>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电、设备</a:t>
            </a:r>
          </a:p>
        </p:txBody>
      </p:sp>
      <p:sp>
        <p:nvSpPr>
          <p:cNvPr id="11" name="圆角矩形 1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4058985"/>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微生物</a:t>
            </a:r>
          </a:p>
        </p:txBody>
      </p:sp>
      <p:sp>
        <p:nvSpPr>
          <p:cNvPr id="12" name="圆角矩形 1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4942654"/>
            <a:ext cx="24366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高压容器</a:t>
            </a:r>
          </a:p>
        </p:txBody>
      </p:sp>
      <p:sp>
        <p:nvSpPr>
          <p:cNvPr id="13" name="矩形 12"/>
          <p:cNvSpPr/>
          <p:nvPr/>
        </p:nvSpPr>
        <p:spPr>
          <a:xfrm>
            <a:off x="3353023" y="2236890"/>
            <a:ext cx="7707661" cy="830997"/>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药品存放着大量危险化学药品和玻璃制品，即使最安全的化学药品也有潜在危险</a:t>
            </a:r>
          </a:p>
        </p:txBody>
      </p:sp>
      <p:sp>
        <p:nvSpPr>
          <p:cNvPr id="14" name="矩形 13"/>
          <p:cNvSpPr/>
          <p:nvPr/>
        </p:nvSpPr>
        <p:spPr>
          <a:xfrm>
            <a:off x="3353023" y="3427792"/>
            <a:ext cx="7707661" cy="461665"/>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设有加热设备和电器开关，存在火灾和触电危险</a:t>
            </a:r>
          </a:p>
        </p:txBody>
      </p:sp>
      <p:sp>
        <p:nvSpPr>
          <p:cNvPr id="15" name="矩形 14"/>
          <p:cNvSpPr/>
          <p:nvPr/>
        </p:nvSpPr>
        <p:spPr>
          <a:xfrm>
            <a:off x="3353023" y="4249362"/>
            <a:ext cx="7707661" cy="461665"/>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致病菌污染的危险</a:t>
            </a:r>
          </a:p>
        </p:txBody>
      </p:sp>
      <p:sp>
        <p:nvSpPr>
          <p:cNvPr id="16" name="矩形 15"/>
          <p:cNvSpPr/>
          <p:nvPr/>
        </p:nvSpPr>
        <p:spPr>
          <a:xfrm>
            <a:off x="3353023" y="5070932"/>
            <a:ext cx="7707661" cy="461665"/>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高压灭菌锅</a:t>
            </a:r>
          </a:p>
        </p:txBody>
      </p:sp>
      <p:sp>
        <p:nvSpPr>
          <p:cNvPr id="17" name="圆角矩形 16"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5826325"/>
            <a:ext cx="23477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检验过程常见问题</a:t>
            </a:r>
          </a:p>
        </p:txBody>
      </p:sp>
      <p:sp>
        <p:nvSpPr>
          <p:cNvPr id="18" name="矩形 17"/>
          <p:cNvSpPr/>
          <p:nvPr/>
        </p:nvSpPr>
        <p:spPr>
          <a:xfrm>
            <a:off x="3353023" y="5892502"/>
            <a:ext cx="7707661" cy="461665"/>
          </a:xfrm>
          <a:prstGeom prst="rect">
            <a:avLst/>
          </a:prstGeom>
        </p:spPr>
        <p:txBody>
          <a:bodyPr wrap="square">
            <a:spAutoFit/>
          </a:bodyPr>
          <a:lstStyle/>
          <a:p>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如若我们在实验室做实验室不小心，意外便容易发生</a:t>
            </a:r>
          </a:p>
        </p:txBody>
      </p:sp>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grpSp>
        <p:nvGrpSpPr>
          <p:cNvPr id="35" name="组合 34"/>
          <p:cNvGrpSpPr/>
          <p:nvPr/>
        </p:nvGrpSpPr>
        <p:grpSpPr>
          <a:xfrm>
            <a:off x="577580" y="12196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、事故案例</a:t>
              </a:r>
            </a:p>
          </p:txBody>
        </p:sp>
      </p:grpSp>
      <p:sp>
        <p:nvSpPr>
          <p:cNvPr id="9" name="圆角矩形 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74887" y="2291647"/>
            <a:ext cx="7948413" cy="594020"/>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因高压灭菌锅维护检查不到位，密封圈爆裂高位蒸汽烫伤操作员工</a:t>
            </a:r>
          </a:p>
        </p:txBody>
      </p:sp>
      <p:sp>
        <p:nvSpPr>
          <p:cNvPr id="13" name="矩形 12"/>
          <p:cNvSpPr/>
          <p:nvPr/>
        </p:nvSpPr>
        <p:spPr>
          <a:xfrm>
            <a:off x="721595" y="3323359"/>
            <a:ext cx="7707661" cy="1846659"/>
          </a:xfrm>
          <a:prstGeom prst="rect">
            <a:avLst/>
          </a:prstGeom>
        </p:spPr>
        <p:txBody>
          <a:bodyPr wrap="square">
            <a:spAutoFit/>
          </a:bodyPr>
          <a:lstStyle/>
          <a:p>
            <a:r>
              <a:rPr kumimoji="0" lang="zh-CN" altLang="en-US" sz="3200" b="1" dirty="0">
                <a:solidFill>
                  <a:srgbClr val="8D001A"/>
                </a:solidFill>
                <a:latin typeface="Arial" panose="020B0604020202020204" pitchFamily="34" charset="0"/>
                <a:ea typeface="微软雅黑" panose="020B0503020204020204" pitchFamily="34" charset="-122"/>
                <a:sym typeface="Arial" panose="020B0604020202020204" pitchFamily="34" charset="0"/>
              </a:rPr>
              <a:t>消减对策实施：</a:t>
            </a:r>
            <a:endParaRPr kumimoji="0" lang="en-US" altLang="zh-CN" sz="32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lang="zh-CN" altLang="en-US" sz="2400" dirty="0">
                <a:latin typeface="Arial" panose="020B0604020202020204" pitchFamily="34" charset="0"/>
                <a:ea typeface="微软雅黑" panose="020B0503020204020204" pitchFamily="34" charset="-122"/>
                <a:sym typeface="Arial" panose="020B0604020202020204" pitchFamily="34" charset="0"/>
              </a:rPr>
              <a:t>定时做岗位巡检，确保安全附件齐全、灵敏、可靠，严禁超温、超压运行，只允许技术熟练的人进行操作及维修，并严格按照操作规程进行</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9233" y="4246688"/>
            <a:ext cx="2526567" cy="246835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实验室安全的重要性</a:t>
            </a:r>
          </a:p>
        </p:txBody>
      </p:sp>
      <p:grpSp>
        <p:nvGrpSpPr>
          <p:cNvPr id="35" name="组合 34"/>
          <p:cNvGrpSpPr/>
          <p:nvPr/>
        </p:nvGrpSpPr>
        <p:grpSpPr>
          <a:xfrm>
            <a:off x="539480" y="1067264"/>
            <a:ext cx="5400600" cy="634291"/>
            <a:chOff x="6402758" y="1340767"/>
            <a:chExt cx="3522804" cy="756855"/>
          </a:xfrm>
        </p:grpSpPr>
        <p:sp>
          <p:nvSpPr>
            <p:cNvPr id="36" name="圆角矩形 35"/>
            <p:cNvSpPr/>
            <p:nvPr/>
          </p:nvSpPr>
          <p:spPr>
            <a:xfrm>
              <a:off x="6402758" y="1340767"/>
              <a:ext cx="3522804" cy="75685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nvSpPr>
          <p:spPr>
            <a:xfrm>
              <a:off x="6496699" y="1444319"/>
              <a:ext cx="3334921" cy="55604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marL="171450" indent="-171450" algn="ctr">
                <a:buClr>
                  <a:srgbClr val="5B1473"/>
                </a:buClr>
                <a:buFont typeface="Wingdings" panose="05000000000000000000" pitchFamily="2" charset="2"/>
                <a:buChar char="u"/>
              </a:pP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flipH="1">
              <a:off x="6466231" y="1380307"/>
              <a:ext cx="3365388" cy="677769"/>
            </a:xfrm>
            <a:prstGeom prst="rect">
              <a:avLst/>
            </a:prstGeom>
            <a:noFill/>
          </p:spPr>
          <p:txBody>
            <a:bodyPr wrap="square" lIns="68615" tIns="34308" rIns="68615" bIns="34308" rtlCol="0" anchor="ctr">
              <a:spAutoFit/>
            </a:bodyPr>
            <a:lstStyle/>
            <a:p>
              <a:pPr algn="ctr">
                <a:lnSpc>
                  <a:spcPct val="150000"/>
                </a:lnSpc>
                <a:buClr>
                  <a:srgbClr val="5B1473"/>
                </a:buClr>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、事故案例</a:t>
              </a:r>
            </a:p>
          </p:txBody>
        </p:sp>
      </p:grpSp>
      <p:sp>
        <p:nvSpPr>
          <p:cNvPr id="9" name="圆角矩形 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636787" y="1910647"/>
            <a:ext cx="10437613" cy="1226254"/>
          </a:xfrm>
          <a:prstGeom prst="roundRect">
            <a:avLst>
              <a:gd name="adj" fmla="val 7594"/>
            </a:avLst>
          </a:prstGeom>
          <a:solidFill>
            <a:srgbClr val="8D001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某化验室用电磁炉进行有机溶剂（乙醚</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石油醚混合液）的挥发，在非标准的通风橱内进行牛奶样品脂肪化验。实验工作结束后，在橱内断开电磁炉电源时，通风橱内挥发出混合蒸汽与明火相遇既然。一团火球喷出，烧伤了正在做检验的操作人员的脸部</a:t>
            </a:r>
          </a:p>
        </p:txBody>
      </p:sp>
      <p:sp>
        <p:nvSpPr>
          <p:cNvPr id="13" name="矩形 12"/>
          <p:cNvSpPr/>
          <p:nvPr/>
        </p:nvSpPr>
        <p:spPr>
          <a:xfrm>
            <a:off x="683495" y="3253204"/>
            <a:ext cx="7707661" cy="2893100"/>
          </a:xfrm>
          <a:prstGeom prst="rect">
            <a:avLst/>
          </a:prstGeom>
        </p:spPr>
        <p:txBody>
          <a:bodyPr wrap="square">
            <a:spAutoFit/>
          </a:bodyPr>
          <a:lstStyle/>
          <a:p>
            <a:r>
              <a:rPr kumimoji="0" lang="zh-CN" altLang="en-US" sz="3200" b="1" dirty="0">
                <a:solidFill>
                  <a:srgbClr val="8D001A"/>
                </a:solidFill>
                <a:latin typeface="Arial" panose="020B0604020202020204" pitchFamily="34" charset="0"/>
                <a:ea typeface="微软雅黑" panose="020B0503020204020204" pitchFamily="34" charset="-122"/>
                <a:sym typeface="Arial" panose="020B0604020202020204" pitchFamily="34" charset="0"/>
              </a:rPr>
              <a:t>原因分析：</a:t>
            </a:r>
            <a:endParaRPr kumimoji="0" lang="en-US" altLang="zh-CN" sz="3200" b="1" dirty="0">
              <a:solidFill>
                <a:srgbClr val="8D001A"/>
              </a:solidFill>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lang="en-US" altLang="zh-CN" sz="2400" dirty="0">
                <a:latin typeface="Arial" panose="020B0604020202020204" pitchFamily="34" charset="0"/>
                <a:ea typeface="微软雅黑" panose="020B0503020204020204" pitchFamily="34" charset="-122"/>
                <a:sym typeface="Arial" panose="020B0604020202020204" pitchFamily="34" charset="0"/>
              </a:rPr>
              <a:t>1</a:t>
            </a:r>
            <a:r>
              <a:rPr lang="zh-CN" altLang="en-US" sz="2400" dirty="0">
                <a:latin typeface="Arial" panose="020B0604020202020204" pitchFamily="34" charset="0"/>
                <a:ea typeface="微软雅黑" panose="020B0503020204020204" pitchFamily="34" charset="-122"/>
                <a:sym typeface="Arial" panose="020B0604020202020204" pitchFamily="34" charset="0"/>
              </a:rPr>
              <a:t>、化验室通风橱的设计不适用于易燃易爆药品的化学实验，橱窗玻璃为上下两位固定式开关。</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kumimoji="0" lang="en-US" altLang="zh-CN" sz="2400" b="0" dirty="0">
                <a:latin typeface="Arial" panose="020B0604020202020204" pitchFamily="34" charset="0"/>
                <a:ea typeface="微软雅黑" panose="020B0503020204020204" pitchFamily="34" charset="-122"/>
                <a:sym typeface="Arial" panose="020B0604020202020204" pitchFamily="34" charset="0"/>
              </a:rPr>
              <a:t>2</a:t>
            </a:r>
            <a:r>
              <a:rPr kumimoji="0" lang="zh-CN" altLang="en-US" sz="2400" b="0" dirty="0">
                <a:latin typeface="Arial" panose="020B0604020202020204" pitchFamily="34" charset="0"/>
                <a:ea typeface="微软雅黑" panose="020B0503020204020204" pitchFamily="34" charset="-122"/>
                <a:sym typeface="Arial" panose="020B0604020202020204" pitchFamily="34" charset="0"/>
              </a:rPr>
              <a:t>、通风橱的电源设计不符合安全操作要求，加热电器设备不具备防爆功能</a:t>
            </a:r>
            <a:endParaRPr kumimoji="0" lang="en-US" altLang="zh-CN" sz="2400" b="0" dirty="0">
              <a:latin typeface="Arial" panose="020B0604020202020204" pitchFamily="34" charset="0"/>
              <a:ea typeface="微软雅黑" panose="020B0503020204020204" pitchFamily="34" charset="-122"/>
              <a:sym typeface="Arial" panose="020B0604020202020204" pitchFamily="34" charset="0"/>
            </a:endParaRPr>
          </a:p>
          <a:p>
            <a:pPr>
              <a:spcBef>
                <a:spcPts val="1200"/>
              </a:spcBef>
            </a:pPr>
            <a:r>
              <a:rPr lang="en-US" altLang="zh-CN" sz="2400" dirty="0">
                <a:latin typeface="Arial" panose="020B0604020202020204" pitchFamily="34" charset="0"/>
                <a:ea typeface="微软雅黑" panose="020B0503020204020204" pitchFamily="34" charset="-122"/>
                <a:sym typeface="Arial" panose="020B0604020202020204" pitchFamily="34" charset="0"/>
              </a:rPr>
              <a:t>3</a:t>
            </a:r>
            <a:r>
              <a:rPr lang="zh-CN" altLang="en-US" sz="2400" dirty="0">
                <a:latin typeface="Arial" panose="020B0604020202020204" pitchFamily="34" charset="0"/>
                <a:ea typeface="微软雅黑" panose="020B0503020204020204" pitchFamily="34" charset="-122"/>
                <a:sym typeface="Arial" panose="020B0604020202020204" pitchFamily="34" charset="0"/>
              </a:rPr>
              <a:t>、操作人员不熟悉操作流程，有违章作业的行为。</a:t>
            </a:r>
            <a:endParaRPr kumimoji="0" lang="zh-CN" altLang="en-US" sz="2400" b="0" dirty="0">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96538" y="3886200"/>
            <a:ext cx="1749757" cy="226010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自定义 774">
      <a:dk1>
        <a:srgbClr val="3D3F41"/>
      </a:dk1>
      <a:lt1>
        <a:srgbClr val="FFFFFF"/>
      </a:lt1>
      <a:dk2>
        <a:srgbClr val="454749"/>
      </a:dk2>
      <a:lt2>
        <a:srgbClr val="FFFFFF"/>
      </a:lt2>
      <a:accent1>
        <a:srgbClr val="82B3C1"/>
      </a:accent1>
      <a:accent2>
        <a:srgbClr val="92A181"/>
      </a:accent2>
      <a:accent3>
        <a:srgbClr val="888696"/>
      </a:accent3>
      <a:accent4>
        <a:srgbClr val="6D8A8C"/>
      </a:accent4>
      <a:accent5>
        <a:srgbClr val="92D050"/>
      </a:accent5>
      <a:accent6>
        <a:srgbClr val="DF9C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9617</Words>
  <Application>Microsoft Office PowerPoint</Application>
  <PresentationFormat>自定义</PresentationFormat>
  <Paragraphs>607</Paragraphs>
  <Slides>66</Slides>
  <Notes>65</Notes>
  <HiddenSlides>0</HiddenSlides>
  <MMClips>0</MMClips>
  <ScaleCrop>false</ScaleCrop>
  <HeadingPairs>
    <vt:vector size="4" baseType="variant">
      <vt:variant>
        <vt:lpstr>主题</vt:lpstr>
      </vt:variant>
      <vt:variant>
        <vt:i4>2</vt:i4>
      </vt:variant>
      <vt:variant>
        <vt:lpstr>幻灯片标题</vt:lpstr>
      </vt:variant>
      <vt:variant>
        <vt:i4>66</vt:i4>
      </vt:variant>
    </vt:vector>
  </HeadingPairs>
  <TitlesOfParts>
    <vt:vector size="68" baseType="lpstr">
      <vt:lpstr>1_Office 主题</vt:lpstr>
      <vt:lpstr>A000120140530A99PPBG</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xbany</cp:lastModifiedBy>
  <cp:revision>1</cp:revision>
  <dcterms:created xsi:type="dcterms:W3CDTF">2017-09-14T06:49:00Z</dcterms:created>
  <dcterms:modified xsi:type="dcterms:W3CDTF">2020-05-07T06:48:39Z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