
<file path=[Content_Types].xml><?xml version="1.0" encoding="utf-8"?>
<Types xmlns="http://schemas.openxmlformats.org/package/2006/content-types">
  <Override PartName="/ppt/slideMasters/slideMaster3.xml" ContentType="application/vnd.openxmlformats-officedocument.presentationml.slideMaster+xml"/>
  <Override PartName="/ppt/slides/slide47.xml" ContentType="application/vnd.openxmlformats-officedocument.presentationml.slide+xml"/>
  <Override PartName="/ppt/slides/slide58.xml" ContentType="application/vnd.openxmlformats-officedocument.presentationml.slide+xml"/>
  <Override PartName="/ppt/slides/slide94.xml" ContentType="application/vnd.openxmlformats-officedocument.presentationml.slide+xml"/>
  <Override PartName="/ppt/theme/theme5.xml" ContentType="application/vnd.openxmlformats-officedocument.theme+xml"/>
  <Override PartName="/ppt/slideLayouts/slideLayout57.xml" ContentType="application/vnd.openxmlformats-officedocument.presentationml.slideLayout+xml"/>
  <Override PartName="/ppt/tags/tag8.xml" ContentType="application/vnd.openxmlformats-officedocument.presentationml.tags+xml"/>
  <Override PartName="/ppt/slides/slide36.xml" ContentType="application/vnd.openxmlformats-officedocument.presentationml.slide+xml"/>
  <Override PartName="/ppt/slides/slide83.xml" ContentType="application/vnd.openxmlformats-officedocument.presentationml.slide+xml"/>
  <Override PartName="/ppt/slideLayouts/slideLayout46.xml" ContentType="application/vnd.openxmlformats-officedocument.presentationml.slideLayout+xml"/>
  <Override PartName="/ppt/slideLayouts/slideLayout93.xml" ContentType="application/vnd.openxmlformats-officedocument.presentationml.slideLayout+xml"/>
  <Override PartName="/ppt/slides/slide25.xml" ContentType="application/vnd.openxmlformats-officedocument.presentationml.slide+xml"/>
  <Override PartName="/ppt/slides/slide72.xml" ContentType="application/vnd.openxmlformats-officedocument.presentationml.slid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slideLayouts/slideLayout82.xml" ContentType="application/vnd.openxmlformats-officedocument.presentationml.slideLayout+xml"/>
  <Override PartName="/ppt/tags/tag49.xml" ContentType="application/vnd.openxmlformats-officedocument.presentationml.tags+xml"/>
  <Override PartName="/ppt/tags/tag96.xml" ContentType="application/vnd.openxmlformats-officedocument.presentationml.tags+xml"/>
  <Default Extension="xml" ContentType="application/xml"/>
  <Override PartName="/ppt/slides/slide14.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60.xml" ContentType="application/vnd.openxmlformats-officedocument.presentationml.slideLayout+xml"/>
  <Override PartName="/ppt/slideLayouts/slideLayout71.xml" ContentType="application/vnd.openxmlformats-officedocument.presentationml.slideLayout+xml"/>
  <Override PartName="/ppt/theme/themeOverride1.xml" ContentType="application/vnd.openxmlformats-officedocument.themeOverride+xml"/>
  <Override PartName="/ppt/tags/tag38.xml" ContentType="application/vnd.openxmlformats-officedocument.presentationml.tags+xml"/>
  <Override PartName="/ppt/tags/tag85.xml" ContentType="application/vnd.openxmlformats-officedocument.presentationml.tags+xml"/>
  <Override PartName="/ppt/tableStyles.xml" ContentType="application/vnd.openxmlformats-officedocument.presentationml.tableStyles+xml"/>
  <Override PartName="/ppt/slideLayouts/slideLayout102.xml" ContentType="application/vnd.openxmlformats-officedocument.presentationml.slideLayout+xml"/>
  <Override PartName="/ppt/tags/tag16.xml" ContentType="application/vnd.openxmlformats-officedocument.presentationml.tags+xml"/>
  <Override PartName="/ppt/tags/tag27.xml" ContentType="application/vnd.openxmlformats-officedocument.presentationml.tags+xml"/>
  <Override PartName="/ppt/tags/tag63.xml" ContentType="application/vnd.openxmlformats-officedocument.presentationml.tags+xml"/>
  <Override PartName="/ppt/tags/tag74.xml" ContentType="application/vnd.openxmlformats-officedocument.presentationml.tags+xml"/>
  <Override PartName="/ppt/slideMasters/slideMaster8.xml" ContentType="application/vnd.openxmlformats-officedocument.presentationml.slideMaster+xml"/>
  <Override PartName="/ppt/tags/tag52.xml" ContentType="application/vnd.openxmlformats-officedocument.presentationml.tags+xml"/>
  <Override PartName="/ppt/slides/slide99.xml" ContentType="application/vnd.openxmlformats-officedocument.presentationml.slide+xml"/>
  <Override PartName="/ppt/tags/tag41.xml" ContentType="application/vnd.openxmlformats-officedocument.presentationml.tags+xml"/>
  <Override PartName="/ppt/slides/slide77.xml" ContentType="application/vnd.openxmlformats-officedocument.presentationml.slide+xml"/>
  <Override PartName="/ppt/slides/slide88.xml" ContentType="application/vnd.openxmlformats-officedocument.presentationml.slide+xml"/>
  <Override PartName="/ppt/slideLayouts/slideLayout87.xml" ContentType="application/vnd.openxmlformats-officedocument.presentationml.slideLayout+xml"/>
  <Override PartName="/ppt/slideLayouts/slideLayout98.xml" ContentType="application/vnd.openxmlformats-officedocument.presentationml.slideLayout+xml"/>
  <Override PartName="/ppt/theme/theme10.xml" ContentType="application/vnd.openxmlformats-officedocument.theme+xml"/>
  <Override PartName="/ppt/tags/tag30.xml" ContentType="application/vnd.openxmlformats-officedocument.presentationml.tags+xml"/>
  <Override PartName="/ppt/slides/slide5.xml" ContentType="application/vnd.openxmlformats-officedocument.presentationml.slide+xml"/>
  <Override PartName="/ppt/slides/slide19.xml" ContentType="application/vnd.openxmlformats-officedocument.presentationml.slide+xml"/>
  <Override PartName="/ppt/slides/slide66.xml" ContentType="application/vnd.openxmlformats-officedocument.presentationml.slide+xml"/>
  <Override PartName="/ppt/slides/slide103.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76.xml" ContentType="application/vnd.openxmlformats-officedocument.presentationml.slideLayout+xml"/>
  <Default Extension="png" ContentType="image/png"/>
  <Override PartName="/ppt/slides/slide55.xml" ContentType="application/vnd.openxmlformats-officedocument.presentationml.slide+xml"/>
  <Override PartName="/ppt/slideLayouts/slideLayout18.xml" ContentType="application/vnd.openxmlformats-officedocument.presentationml.slideLayout+xml"/>
  <Override PartName="/ppt/theme/theme2.xml" ContentType="application/vnd.openxmlformats-officedocument.theme+xml"/>
  <Override PartName="/ppt/slideLayouts/slideLayout65.xml" ContentType="application/vnd.openxmlformats-officedocument.presentationml.slideLayout+xml"/>
  <Override PartName="/ppt/slideLayouts/slideLayout107.xml" ContentType="application/vnd.openxmlformats-officedocument.presentationml.slideLayout+xml"/>
  <Override PartName="/ppt/tags/tag5.xml" ContentType="application/vnd.openxmlformats-officedocument.presentationml.tags+xml"/>
  <Override PartName="/ppt/tags/tag79.xml" ContentType="application/vnd.openxmlformats-officedocument.presentationml.tags+xml"/>
  <Override PartName="/ppt/slides/slide33.xml" ContentType="application/vnd.openxmlformats-officedocument.presentationml.slide+xml"/>
  <Override PartName="/ppt/slides/slide44.xml" ContentType="application/vnd.openxmlformats-officedocument.presentationml.slide+xml"/>
  <Override PartName="/ppt/slides/slide80.xml" ContentType="application/vnd.openxmlformats-officedocument.presentationml.slide+xml"/>
  <Override PartName="/ppt/slides/slide91.xml" ContentType="application/vnd.openxmlformats-officedocument.presentationml.slide+xml"/>
  <Override PartName="/ppt/slideLayouts/slideLayout43.xml" ContentType="application/vnd.openxmlformats-officedocument.presentationml.slideLayout+xml"/>
  <Override PartName="/ppt/slideLayouts/slideLayout54.xml" ContentType="application/vnd.openxmlformats-officedocument.presentationml.slideLayout+xml"/>
  <Override PartName="/ppt/slideLayouts/slideLayout90.xml" ContentType="application/vnd.openxmlformats-officedocument.presentationml.slideLayout+xml"/>
  <Override PartName="/ppt/tags/tag68.xml" ContentType="application/vnd.openxmlformats-officedocument.presentationml.tags+xml"/>
  <Override PartName="/ppt/presentation.xml" ContentType="application/vnd.openxmlformats-officedocument.presentationml.presentation.main+xml"/>
  <Override PartName="/ppt/slides/slide22.xml" ContentType="application/vnd.openxmlformats-officedocument.presentationml.slide+xml"/>
  <Override PartName="/ppt/slideLayouts/slideLayout32.xml" ContentType="application/vnd.openxmlformats-officedocument.presentationml.slideLayout+xml"/>
  <Override PartName="/ppt/tags/tag57.xml" ContentType="application/vnd.openxmlformats-officedocument.presentationml.tags+xml"/>
  <Override PartName="/docProps/app.xml" ContentType="application/vnd.openxmlformats-officedocument.extended-properties+xml"/>
  <Override PartName="/ppt/slides/slide11.xml" ContentType="application/vnd.openxmlformats-officedocument.presentationml.slide+xml"/>
  <Override PartName="/ppt/slideLayouts/slideLayout21.xml" ContentType="application/vnd.openxmlformats-officedocument.presentationml.slideLayout+xml"/>
  <Override PartName="/ppt/slideLayouts/slideLayout110.xml" ContentType="application/vnd.openxmlformats-officedocument.presentationml.slideLayout+xml"/>
  <Override PartName="/ppt/tags/tag35.xml" ContentType="application/vnd.openxmlformats-officedocument.presentationml.tags+xml"/>
  <Override PartName="/ppt/tags/tag46.xml" ContentType="application/vnd.openxmlformats-officedocument.presentationml.tags+xml"/>
  <Override PartName="/ppt/tags/tag82.xml" ContentType="application/vnd.openxmlformats-officedocument.presentationml.tags+xml"/>
  <Override PartName="/ppt/tags/tag93.xml" ContentType="application/vnd.openxmlformats-officedocument.presentationml.tags+xml"/>
  <Override PartName="/ppt/slideLayouts/slideLayout10.xml" ContentType="application/vnd.openxmlformats-officedocument.presentationml.slideLayout+xml"/>
  <Override PartName="/ppt/tags/tag24.xml" ContentType="application/vnd.openxmlformats-officedocument.presentationml.tags+xml"/>
  <Override PartName="/ppt/tags/tag71.xml" ContentType="application/vnd.openxmlformats-officedocument.presentationml.tags+xml"/>
  <Override PartName="/ppt/slides/slide108.xml" ContentType="application/vnd.openxmlformats-officedocument.presentationml.slide+xml"/>
  <Override PartName="/ppt/tags/tag13.xml" ContentType="application/vnd.openxmlformats-officedocument.presentationml.tags+xml"/>
  <Override PartName="/ppt/tags/tag60.xml" ContentType="application/vnd.openxmlformats-officedocument.presentationml.tags+xml"/>
  <Override PartName="/ppt/slideMasters/slideMaster5.xml" ContentType="application/vnd.openxmlformats-officedocument.presentationml.slideMaster+xml"/>
  <Override PartName="/ppt/slides/slide49.xml" ContentType="application/vnd.openxmlformats-officedocument.presentationml.slide+xml"/>
  <Override PartName="/ppt/slides/slide96.xml" ContentType="application/vnd.openxmlformats-officedocument.presentationml.slide+xml"/>
  <Override PartName="/ppt/slideLayouts/slideLayout59.xml" ContentType="application/vnd.openxmlformats-officedocument.presentationml.slideLayout+xml"/>
  <Override PartName="/ppt/theme/theme7.xml" ContentType="application/vnd.openxmlformats-officedocument.theme+xml"/>
  <Override PartName="/ppt/slides/slide38.xml" ContentType="application/vnd.openxmlformats-officedocument.presentationml.slide+xml"/>
  <Override PartName="/ppt/slides/slide85.xml" ContentType="application/vnd.openxmlformats-officedocument.presentationml.slide+xml"/>
  <Override PartName="/ppt/slideLayouts/slideLayout48.xml" ContentType="application/vnd.openxmlformats-officedocument.presentationml.slideLayout+xml"/>
  <Override PartName="/ppt/slideLayouts/slideLayout95.xml" ContentType="application/vnd.openxmlformats-officedocument.presentationml.slideLayout+xml"/>
  <Override PartName="/ppt/slides/slide27.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Layouts/slideLayout37.xml" ContentType="application/vnd.openxmlformats-officedocument.presentationml.slideLayout+xml"/>
  <Override PartName="/ppt/slideLayouts/slideLayout8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100.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62.xml" ContentType="application/vnd.openxmlformats-officedocument.presentationml.slideLayout+xml"/>
  <Override PartName="/ppt/slideLayouts/slideLayout73.xml" ContentType="application/vnd.openxmlformats-officedocument.presentationml.slideLayout+xml"/>
  <Override PartName="/ppt/tags/tag2.xml" ContentType="application/vnd.openxmlformats-officedocument.presentationml.tags+xml"/>
  <Override PartName="/ppt/tags/tag87.xml" ContentType="application/vnd.openxmlformats-officedocument.presentationml.tags+xml"/>
  <Override PartName="/ppt/slides/slide41.xml" ContentType="application/vnd.openxmlformats-officedocument.presentationml.slide+xml"/>
  <Override PartName="/ppt/slideLayouts/slideLayout51.xml" ContentType="application/vnd.openxmlformats-officedocument.presentationml.slideLayout+xml"/>
  <Override PartName="/ppt/slideLayouts/slideLayout104.xml" ContentType="application/vnd.openxmlformats-officedocument.presentationml.slideLayout+xml"/>
  <Override PartName="/ppt/tags/tag29.xml" ContentType="application/vnd.openxmlformats-officedocument.presentationml.tags+xml"/>
  <Override PartName="/ppt/tags/tag76.xml" ContentType="application/vnd.openxmlformats-officedocument.presentationml.tags+xml"/>
  <Override PartName="/ppt/slides/slide30.xml" ContentType="application/vnd.openxmlformats-officedocument.presentationml.slide+xml"/>
  <Override PartName="/ppt/slideLayouts/slideLayout40.xml" ContentType="application/vnd.openxmlformats-officedocument.presentationml.slideLayout+xml"/>
  <Override PartName="/ppt/tags/tag18.xml" ContentType="application/vnd.openxmlformats-officedocument.presentationml.tags+xml"/>
  <Override PartName="/ppt/tags/tag54.xml" ContentType="application/vnd.openxmlformats-officedocument.presentationml.tags+xml"/>
  <Override PartName="/ppt/tags/tag65.xml" ContentType="application/vnd.openxmlformats-officedocument.presentationml.tags+xml"/>
  <Override PartName="/ppt/tags/tag43.xml" ContentType="application/vnd.openxmlformats-officedocument.presentationml.tags+xml"/>
  <Override PartName="/ppt/tags/tag90.xml" ContentType="application/vnd.openxmlformats-officedocument.presentationml.tags+xml"/>
  <Override PartName="/ppt/slides/slide79.xml" ContentType="application/vnd.openxmlformats-officedocument.presentationml.slide+xml"/>
  <Override PartName="/ppt/slideLayouts/slideLayout89.xml" ContentType="application/vnd.openxmlformats-officedocument.presentationml.slideLayout+xml"/>
  <Override PartName="/ppt/tags/tag32.xml" ContentType="application/vnd.openxmlformats-officedocument.presentationml.tags+xml"/>
  <Override PartName="/ppt/slides/slide7.xml" ContentType="application/vnd.openxmlformats-officedocument.presentationml.slide+xml"/>
  <Override PartName="/ppt/slides/slide68.xml" ContentType="application/vnd.openxmlformats-officedocument.presentationml.slide+xml"/>
  <Override PartName="/ppt/slideLayouts/slideLayout9.xml" ContentType="application/vnd.openxmlformats-officedocument.presentationml.slideLayout+xml"/>
  <Override PartName="/ppt/slideLayouts/slideLayout78.xml" ContentType="application/vnd.openxmlformats-officedocument.presentationml.slideLayout+xml"/>
  <Override PartName="/ppt/tags/tag10.xml" ContentType="application/vnd.openxmlformats-officedocument.presentationml.tags+xml"/>
  <Override PartName="/ppt/tags/tag21.xml" ContentType="application/vnd.openxmlformats-officedocument.presentationml.tags+xml"/>
  <Override PartName="/ppt/slideMasters/slideMaster2.xml" ContentType="application/vnd.openxmlformats-officedocument.presentationml.slideMaster+xml"/>
  <Override PartName="/ppt/slides/slide57.xml" ContentType="application/vnd.openxmlformats-officedocument.presentationml.slide+xml"/>
  <Override PartName="/ppt/slides/slide105.xml" ContentType="application/vnd.openxmlformats-officedocument.presentationml.slide+xml"/>
  <Override PartName="/ppt/theme/theme4.xml" ContentType="application/vnd.openxmlformats-officedocument.theme+xml"/>
  <Override PartName="/ppt/slideLayouts/slideLayout67.xml" ContentType="application/vnd.openxmlformats-officedocument.presentationml.slideLayout+xml"/>
  <Override PartName="/ppt/slideLayouts/slideLayout109.xml" ContentType="application/vnd.openxmlformats-officedocument.presentationml.slideLayout+xml"/>
  <Override PartName="/ppt/tags/tag7.xml" ContentType="application/vnd.openxmlformats-officedocument.presentationml.tags+xml"/>
  <Override PartName="/ppt/slides/slide46.xml" ContentType="application/vnd.openxmlformats-officedocument.presentationml.slide+xml"/>
  <Override PartName="/ppt/slides/slide93.xml" ContentType="application/vnd.openxmlformats-officedocument.presentationml.slide+xml"/>
  <Override PartName="/ppt/slideLayouts/slideLayout45.xml" ContentType="application/vnd.openxmlformats-officedocument.presentationml.slideLayout+xml"/>
  <Override PartName="/ppt/slideLayouts/slideLayout56.xml" ContentType="application/vnd.openxmlformats-officedocument.presentationml.slideLayout+xml"/>
  <Override PartName="/ppt/slides/slide24.xml" ContentType="application/vnd.openxmlformats-officedocument.presentationml.slide+xml"/>
  <Override PartName="/ppt/slides/slide35.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Override PartName="/ppt/slideLayouts/slideLayout34.xml" ContentType="application/vnd.openxmlformats-officedocument.presentationml.slideLayout+xml"/>
  <Override PartName="/ppt/slideLayouts/slideLayout81.xml" ContentType="application/vnd.openxmlformats-officedocument.presentationml.slideLayout+xml"/>
  <Override PartName="/ppt/slideLayouts/slideLayout92.xml" ContentType="application/vnd.openxmlformats-officedocument.presentationml.slideLayout+xml"/>
  <Override PartName="/ppt/tags/tag59.xml" ContentType="application/vnd.openxmlformats-officedocument.presentationml.tags+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23.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ppt/slideLayouts/slideLayout70.xml" ContentType="application/vnd.openxmlformats-officedocument.presentationml.slideLayout+xml"/>
  <Override PartName="/ppt/tags/tag19.xml" ContentType="application/vnd.openxmlformats-officedocument.presentationml.tags+xml"/>
  <Override PartName="/ppt/tags/tag37.xml" ContentType="application/vnd.openxmlformats-officedocument.presentationml.tags+xml"/>
  <Override PartName="/ppt/tags/tag48.xml" ContentType="application/vnd.openxmlformats-officedocument.presentationml.tags+xml"/>
  <Override PartName="/ppt/tags/tag66.xml" ContentType="application/vnd.openxmlformats-officedocument.presentationml.tags+xml"/>
  <Override PartName="/ppt/tags/tag84.xml" ContentType="application/vnd.openxmlformats-officedocument.presentationml.tags+xml"/>
  <Override PartName="/ppt/tags/tag95.xml" ContentType="application/vnd.openxmlformats-officedocument.presentationml.tags+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30.xml" ContentType="application/vnd.openxmlformats-officedocument.presentationml.slideLayout+xml"/>
  <Override PartName="/ppt/slideLayouts/slideLayout101.xml" ContentType="application/vnd.openxmlformats-officedocument.presentationml.slideLayout+xml"/>
  <Override PartName="/ppt/tags/tag26.xml" ContentType="application/vnd.openxmlformats-officedocument.presentationml.tags+xml"/>
  <Override PartName="/ppt/tags/tag55.xml" ContentType="application/vnd.openxmlformats-officedocument.presentationml.tags+xml"/>
  <Override PartName="/ppt/tags/tag73.xml" ContentType="application/vnd.openxmlformats-officedocument.presentationml.tags+xml"/>
  <Override PartName="/ppt/tags/tag15.xml" ContentType="application/vnd.openxmlformats-officedocument.presentationml.tags+xml"/>
  <Override PartName="/ppt/tags/tag33.xml" ContentType="application/vnd.openxmlformats-officedocument.presentationml.tags+xml"/>
  <Override PartName="/ppt/tags/tag44.xml" ContentType="application/vnd.openxmlformats-officedocument.presentationml.tags+xml"/>
  <Override PartName="/ppt/tags/tag62.xml" ContentType="application/vnd.openxmlformats-officedocument.presentationml.tags+xml"/>
  <Override PartName="/ppt/tags/tag80.xml" ContentType="application/vnd.openxmlformats-officedocument.presentationml.tags+xml"/>
  <Override PartName="/ppt/tags/tag91.xml" ContentType="application/vnd.openxmlformats-officedocument.presentationml.tags+xml"/>
  <Override PartName="/ppt/slideMasters/slideMaster7.xml" ContentType="application/vnd.openxmlformats-officedocument.presentationml.slideMaster+xml"/>
  <Override PartName="/ppt/slideMasters/slideMaster10.xml" ContentType="application/vnd.openxmlformats-officedocument.presentationml.slideMaster+xml"/>
  <Override PartName="/ppt/slides/slide98.xml" ContentType="application/vnd.openxmlformats-officedocument.presentationml.slide+xml"/>
  <Override PartName="/ppt/theme/theme9.xml" ContentType="application/vnd.openxmlformats-officedocument.theme+xml"/>
  <Override PartName="/ppt/tags/tag22.xml" ContentType="application/vnd.openxmlformats-officedocument.presentationml.tags+xml"/>
  <Override PartName="/ppt/tags/tag40.xml" ContentType="application/vnd.openxmlformats-officedocument.presentationml.tags+xml"/>
  <Override PartName="/ppt/tags/tag51.xml" ContentType="application/vnd.openxmlformats-officedocument.presentationml.tags+xml"/>
  <Override PartName="/ppt/slides/slide8.xml" ContentType="application/vnd.openxmlformats-officedocument.presentationml.slide+xml"/>
  <Override PartName="/ppt/slides/slide69.xml" ContentType="application/vnd.openxmlformats-officedocument.presentationml.slide+xml"/>
  <Override PartName="/ppt/slides/slide87.xml" ContentType="application/vnd.openxmlformats-officedocument.presentationml.slide+xml"/>
  <Override PartName="/ppt/slides/slide106.xml" ContentType="application/vnd.openxmlformats-officedocument.presentationml.slide+xml"/>
  <Override PartName="/ppt/slideLayouts/slideLayout68.xml" ContentType="application/vnd.openxmlformats-officedocument.presentationml.slideLayout+xml"/>
  <Override PartName="/ppt/slideLayouts/slideLayout79.xml" ContentType="application/vnd.openxmlformats-officedocument.presentationml.slideLayout+xml"/>
  <Override PartName="/ppt/slideLayouts/slideLayout97.xml" ContentType="application/vnd.openxmlformats-officedocument.presentationml.slideLayout+xml"/>
  <Override PartName="/ppt/tags/tag11.xml" ContentType="application/vnd.openxmlformats-officedocument.presentationml.tags+xml"/>
  <Override PartName="/ppt/slides/slide29.xml" ContentType="application/vnd.openxmlformats-officedocument.presentationml.slide+xml"/>
  <Override PartName="/ppt/slides/slide76.xml" ContentType="application/vnd.openxmlformats-officedocument.presentationml.slide+xml"/>
  <Override PartName="/ppt/slideLayouts/slideLayout39.xml" ContentType="application/vnd.openxmlformats-officedocument.presentationml.slideLayout+xml"/>
  <Override PartName="/ppt/slideLayouts/slideLayout86.xml" ContentType="application/vnd.openxmlformats-officedocument.presentationml.slideLayout+xml"/>
  <Override PartName="/ppt/slides/slide4.xml" ContentType="application/vnd.openxmlformats-officedocument.presentationml.slide+xml"/>
  <Override PartName="/ppt/slides/slide18.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102.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64.xml" ContentType="application/vnd.openxmlformats-officedocument.presentationml.slideLayout+xml"/>
  <Override PartName="/ppt/slideLayouts/slideLayout75.xml" ContentType="application/vnd.openxmlformats-officedocument.presentationml.slideLayout+xml"/>
  <Override PartName="/ppt/tags/tag4.xml" ContentType="application/vnd.openxmlformats-officedocument.presentationml.tags+xml"/>
  <Override PartName="/ppt/tags/tag89.xml" ContentType="application/vnd.openxmlformats-officedocument.presentationml.tags+xml"/>
  <Override PartName="/ppt/slides/slide43.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53.xml" ContentType="application/vnd.openxmlformats-officedocument.presentationml.slideLayout+xml"/>
  <Override PartName="/ppt/slideLayouts/slideLayout106.xml" ContentType="application/vnd.openxmlformats-officedocument.presentationml.slideLayout+xml"/>
  <Override PartName="/ppt/tags/tag78.xml" ContentType="application/vnd.openxmlformats-officedocument.presentationml.tags+xml"/>
  <Override PartName="/ppt/slides/slide32.xml" ContentType="application/vnd.openxmlformats-officedocument.presentationml.slide+xml"/>
  <Override PartName="/ppt/slideLayouts/slideLayout42.xml" ContentType="application/vnd.openxmlformats-officedocument.presentationml.slideLayout+xml"/>
  <Override PartName="/ppt/tags/tag56.xml" ContentType="application/vnd.openxmlformats-officedocument.presentationml.tags+xml"/>
  <Override PartName="/ppt/tags/tag67.xml" ContentType="application/vnd.openxmlformats-officedocument.presentationml.tags+xml"/>
  <Override PartName="/ppt/slides/slide10.xml" ContentType="application/vnd.openxmlformats-officedocument.presentationml.slide+xml"/>
  <Override PartName="/ppt/slides/slide21.xml" ContentType="application/vnd.openxmlformats-officedocument.presentationml.slide+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tags/tag45.xml" ContentType="application/vnd.openxmlformats-officedocument.presentationml.tags+xml"/>
  <Override PartName="/ppt/tags/tag92.xml" ContentType="application/vnd.openxmlformats-officedocument.presentationml.tags+xml"/>
  <Override PartName="/docProps/custom.xml" ContentType="application/vnd.openxmlformats-officedocument.custom-properties+xml"/>
  <Override PartName="/ppt/tags/tag34.xml" ContentType="application/vnd.openxmlformats-officedocument.presentationml.tags+xml"/>
  <Override PartName="/ppt/tags/tag81.xml" ContentType="application/vnd.openxmlformats-officedocument.presentationml.tags+xml"/>
  <Override PartName="/ppt/tags/tag12.xml" ContentType="application/vnd.openxmlformats-officedocument.presentationml.tags+xml"/>
  <Override PartName="/ppt/tags/tag23.xml" ContentType="application/vnd.openxmlformats-officedocument.presentationml.tags+xml"/>
  <Override PartName="/ppt/tags/tag70.xml" ContentType="application/vnd.openxmlformats-officedocument.presentationml.tags+xml"/>
  <Override PartName="/ppt/slideMasters/slideMaster4.xml" ContentType="application/vnd.openxmlformats-officedocument.presentationml.slideMaster+xml"/>
  <Override PartName="/ppt/slides/slide9.xml" ContentType="application/vnd.openxmlformats-officedocument.presentationml.slide+xml"/>
  <Override PartName="/ppt/slides/slide59.xml" ContentType="application/vnd.openxmlformats-officedocument.presentationml.slide+xml"/>
  <Override PartName="/ppt/slides/slide107.xml" ContentType="application/vnd.openxmlformats-officedocument.presentationml.slide+xml"/>
  <Override PartName="/ppt/viewProps.xml" ContentType="application/vnd.openxmlformats-officedocument.presentationml.viewProps+xml"/>
  <Override PartName="/ppt/theme/theme6.xml" ContentType="application/vnd.openxmlformats-officedocument.theme+xml"/>
  <Override PartName="/ppt/slideLayouts/slideLayout69.xml" ContentType="application/vnd.openxmlformats-officedocument.presentationml.slideLayout+xml"/>
  <Override PartName="/ppt/tags/tag9.xml" ContentType="application/vnd.openxmlformats-officedocument.presentationml.tags+xml"/>
  <Override PartName="/ppt/slides/slide48.xml" ContentType="application/vnd.openxmlformats-officedocument.presentationml.slide+xml"/>
  <Override PartName="/ppt/slides/slide95.xml" ContentType="application/vnd.openxmlformats-officedocument.presentationml.slide+xml"/>
  <Override PartName="/ppt/slideLayouts/slideLayout58.xml" ContentType="application/vnd.openxmlformats-officedocument.presentationml.slideLayout+xml"/>
  <Override PartName="/ppt/slides/slide26.xml" ContentType="application/vnd.openxmlformats-officedocument.presentationml.slide+xml"/>
  <Override PartName="/ppt/slides/slide37.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36.xml" ContentType="application/vnd.openxmlformats-officedocument.presentationml.slideLayout+xml"/>
  <Override PartName="/ppt/slideLayouts/slideLayout47.xml" ContentType="application/vnd.openxmlformats-officedocument.presentationml.slideLayout+xml"/>
  <Override PartName="/ppt/slideLayouts/slideLayout83.xml" ContentType="application/vnd.openxmlformats-officedocument.presentationml.slideLayout+xml"/>
  <Override PartName="/ppt/slideLayouts/slideLayout94.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62.xml" ContentType="application/vnd.openxmlformats-officedocument.presentationml.slide+xml"/>
  <Override PartName="/ppt/slides/slide110.xml" ContentType="application/vnd.openxmlformats-officedocument.presentationml.slide+xml"/>
  <Override PartName="/ppt/slideLayouts/slideLayout3.xml" ContentType="application/vnd.openxmlformats-officedocument.presentationml.slideLayout+xml"/>
  <Override PartName="/ppt/slideLayouts/slideLayout25.xml" ContentType="application/vnd.openxmlformats-officedocument.presentationml.slideLayout+xml"/>
  <Override PartName="/ppt/slideLayouts/slideLayout72.xml" ContentType="application/vnd.openxmlformats-officedocument.presentationml.slideLayout+xml"/>
  <Override PartName="/ppt/tags/tag39.xml" ContentType="application/vnd.openxmlformats-officedocument.presentationml.tags+xml"/>
  <Override PartName="/ppt/tags/tag86.xml" ContentType="application/vnd.openxmlformats-officedocument.presentationml.tags+xml"/>
  <Override PartName="/ppt/slides/slide51.xml" ContentType="application/vnd.openxmlformats-officedocument.presentationml.slide+xml"/>
  <Override PartName="/ppt/tags/tag1.xml" ContentType="application/vnd.openxmlformats-officedocument.presentationml.tags+xml"/>
  <Override PartName="/ppt/slideLayouts/slideLayout14.xml" ContentType="application/vnd.openxmlformats-officedocument.presentationml.slideLayout+xml"/>
  <Override PartName="/ppt/slideLayouts/slideLayout61.xml" ContentType="application/vnd.openxmlformats-officedocument.presentationml.slideLayout+xml"/>
  <Override PartName="/ppt/slideLayouts/slideLayout103.xml" ContentType="application/vnd.openxmlformats-officedocument.presentationml.slideLayout+xml"/>
  <Override PartName="/ppt/theme/themeOverride2.xml" ContentType="application/vnd.openxmlformats-officedocument.themeOverride+xml"/>
  <Override PartName="/ppt/tags/tag28.xml" ContentType="application/vnd.openxmlformats-officedocument.presentationml.tags+xml"/>
  <Override PartName="/ppt/tags/tag75.xml" ContentType="application/vnd.openxmlformats-officedocument.presentationml.tags+xml"/>
  <Override PartName="/ppt/slides/slide40.xml" ContentType="application/vnd.openxmlformats-officedocument.presentationml.slide+xml"/>
  <Override PartName="/ppt/slideLayouts/slideLayout50.xml" ContentType="application/vnd.openxmlformats-officedocument.presentationml.slideLayout+xml"/>
  <Override PartName="/ppt/tags/tag17.xml" ContentType="application/vnd.openxmlformats-officedocument.presentationml.tags+xml"/>
  <Override PartName="/ppt/tags/tag64.xml" ContentType="application/vnd.openxmlformats-officedocument.presentationml.tags+xml"/>
  <Override PartName="/ppt/slideMasters/slideMaster9.xml" ContentType="application/vnd.openxmlformats-officedocument.presentationml.slideMaster+xml"/>
  <Override PartName="/ppt/tags/tag53.xml" ContentType="application/vnd.openxmlformats-officedocument.presentationml.tags+xml"/>
  <Override PartName="/ppt/slides/slide89.xml" ContentType="application/vnd.openxmlformats-officedocument.presentationml.slide+xml"/>
  <Override PartName="/ppt/slideLayouts/slideLayout99.xml" ContentType="application/vnd.openxmlformats-officedocument.presentationml.slideLayout+xml"/>
  <Override PartName="/ppt/tags/tag31.xml" ContentType="application/vnd.openxmlformats-officedocument.presentationml.tags+xml"/>
  <Override PartName="/ppt/tags/tag42.xml" ContentType="application/vnd.openxmlformats-officedocument.presentationml.tags+xml"/>
  <Override PartName="/ppt/slides/slide78.xml" ContentType="application/vnd.openxmlformats-officedocument.presentationml.slide+xml"/>
  <Override PartName="/ppt/slideLayouts/slideLayout88.xml" ContentType="application/vnd.openxmlformats-officedocument.presentationml.slideLayout+xml"/>
  <Override PartName="/ppt/tags/tag20.xml" ContentType="application/vnd.openxmlformats-officedocument.presentationml.tags+xml"/>
  <Override PartName="/docProps/core.xml" ContentType="application/vnd.openxmlformats-package.core-properties+xml"/>
  <Override PartName="/ppt/slides/slide6.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104.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66.xml" ContentType="application/vnd.openxmlformats-officedocument.presentationml.slideLayout+xml"/>
  <Override PartName="/ppt/slideLayouts/slideLayout77.xml" ContentType="application/vnd.openxmlformats-officedocument.presentationml.slideLayout+xml"/>
  <Override PartName="/ppt/tags/tag6.xml" ContentType="application/vnd.openxmlformats-officedocument.presentationml.tags+xml"/>
  <Override PartName="/ppt/slideMasters/slideMaster1.xml" ContentType="application/vnd.openxmlformats-officedocument.presentationml.slideMaster+xml"/>
  <Override PartName="/ppt/slides/slide45.xml" ContentType="application/vnd.openxmlformats-officedocument.presentationml.slide+xml"/>
  <Override PartName="/ppt/slides/slide92.xml" ContentType="application/vnd.openxmlformats-officedocument.presentationml.slide+xml"/>
  <Override PartName="/ppt/theme/theme3.xml" ContentType="application/vnd.openxmlformats-officedocument.theme+xml"/>
  <Override PartName="/ppt/slideLayouts/slideLayout55.xml" ContentType="application/vnd.openxmlformats-officedocument.presentationml.slideLayout+xml"/>
  <Override PartName="/ppt/slideLayouts/slideLayout108.xml" ContentType="application/vnd.openxmlformats-officedocument.presentationml.slideLayout+xml"/>
  <Override PartName="/ppt/slides/slide34.xml" ContentType="application/vnd.openxmlformats-officedocument.presentationml.slide+xml"/>
  <Override PartName="/ppt/slides/slide81.xml" ContentType="application/vnd.openxmlformats-officedocument.presentationml.slide+xml"/>
  <Override PartName="/ppt/slideLayouts/slideLayout44.xml" ContentType="application/vnd.openxmlformats-officedocument.presentationml.slideLayout+xml"/>
  <Override PartName="/ppt/slideLayouts/slideLayout91.xml" ContentType="application/vnd.openxmlformats-officedocument.presentationml.slideLayout+xml"/>
  <Override PartName="/ppt/tags/tag58.xml" ContentType="application/vnd.openxmlformats-officedocument.presentationml.tags+xml"/>
  <Override PartName="/ppt/tags/tag69.xml" ContentType="application/vnd.openxmlformats-officedocument.presentationml.tags+xml"/>
  <Default Extension="rels" ContentType="application/vnd.openxmlformats-package.relationships+xml"/>
  <Override PartName="/ppt/slides/slide23.xml" ContentType="application/vnd.openxmlformats-officedocument.presentationml.slide+xml"/>
  <Override PartName="/ppt/slides/slide70.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Layouts/slideLayout80.xml" ContentType="application/vnd.openxmlformats-officedocument.presentationml.slideLayout+xml"/>
  <Override PartName="/ppt/tags/tag47.xml" ContentType="application/vnd.openxmlformats-officedocument.presentationml.tags+xml"/>
  <Override PartName="/ppt/tags/tag94.xml" ContentType="application/vnd.openxmlformats-officedocument.presentationml.tags+xml"/>
  <Override PartName="/ppt/slides/slide12.xml" ContentType="application/vnd.openxmlformats-officedocument.presentationml.slide+xml"/>
  <Override PartName="/ppt/slideLayouts/slideLayout11.xml" ContentType="application/vnd.openxmlformats-officedocument.presentationml.slideLayout+xml"/>
  <Override PartName="/ppt/tags/tag36.xml" ContentType="application/vnd.openxmlformats-officedocument.presentationml.tags+xml"/>
  <Override PartName="/ppt/tags/tag83.xml" ContentType="application/vnd.openxmlformats-officedocument.presentationml.tags+xml"/>
  <Override PartName="/ppt/slideLayouts/slideLayout100.xml" ContentType="application/vnd.openxmlformats-officedocument.presentationml.slideLayout+xml"/>
  <Override PartName="/ppt/tags/tag14.xml" ContentType="application/vnd.openxmlformats-officedocument.presentationml.tags+xml"/>
  <Override PartName="/ppt/tags/tag25.xml" ContentType="application/vnd.openxmlformats-officedocument.presentationml.tags+xml"/>
  <Override PartName="/ppt/tags/tag61.xml" ContentType="application/vnd.openxmlformats-officedocument.presentationml.tags+xml"/>
  <Override PartName="/ppt/tags/tag72.xml" ContentType="application/vnd.openxmlformats-officedocument.presentationml.tags+xml"/>
  <Override PartName="/ppt/slideMasters/slideMaster6.xml" ContentType="application/vnd.openxmlformats-officedocument.presentationml.slideMaster+xml"/>
  <Override PartName="/ppt/slides/slide109.xml" ContentType="application/vnd.openxmlformats-officedocument.presentationml.slide+xml"/>
  <Override PartName="/ppt/theme/theme8.xml" ContentType="application/vnd.openxmlformats-officedocument.theme+xml"/>
  <Override PartName="/ppt/tags/tag50.xml" ContentType="application/vnd.openxmlformats-officedocument.presentationml.tags+xml"/>
  <Override PartName="/ppt/slides/slide97.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38.xml" ContentType="application/vnd.openxmlformats-officedocument.presentationml.slideLayout+xml"/>
  <Override PartName="/ppt/slideLayouts/slideLayout49.xml" ContentType="application/vnd.openxmlformats-officedocument.presentationml.slideLayout+xml"/>
  <Override PartName="/ppt/slideLayouts/slideLayout85.xml" ContentType="application/vnd.openxmlformats-officedocument.presentationml.slideLayout+xml"/>
  <Override PartName="/ppt/slideLayouts/slideLayout96.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64.xml" ContentType="application/vnd.openxmlformats-officedocument.presentationml.slide+xml"/>
  <Override PartName="/ppt/slides/slide101.xml" ContentType="application/vnd.openxmlformats-officedocument.presentationml.slide+xml"/>
  <Override PartName="/ppt/slideLayouts/slideLayout5.xml" ContentType="application/vnd.openxmlformats-officedocument.presentationml.slideLayout+xml"/>
  <Override PartName="/ppt/slideLayouts/slideLayout27.xml" ContentType="application/vnd.openxmlformats-officedocument.presentationml.slideLayout+xml"/>
  <Override PartName="/ppt/slideLayouts/slideLayout74.xml" ContentType="application/vnd.openxmlformats-officedocument.presentationml.slideLayout+xml"/>
  <Override PartName="/ppt/slides/slide53.xml" ContentType="application/vnd.openxmlformats-officedocument.presentationml.slide+xml"/>
  <Default Extension="jpeg" ContentType="image/jpeg"/>
  <Override PartName="/ppt/slideLayouts/slideLayout16.xml" ContentType="application/vnd.openxmlformats-officedocument.presentationml.slideLayout+xml"/>
  <Override PartName="/ppt/slideLayouts/slideLayout63.xml" ContentType="application/vnd.openxmlformats-officedocument.presentationml.slideLayout+xml"/>
  <Override PartName="/ppt/slideLayouts/slideLayout105.xml" ContentType="application/vnd.openxmlformats-officedocument.presentationml.slideLayout+xml"/>
  <Override PartName="/ppt/tags/tag3.xml" ContentType="application/vnd.openxmlformats-officedocument.presentationml.tags+xml"/>
  <Override PartName="/ppt/tags/tag77.xml" ContentType="application/vnd.openxmlformats-officedocument.presentationml.tags+xml"/>
  <Override PartName="/ppt/tags/tag88.xml" ContentType="application/vnd.openxmlformats-officedocument.presentationml.tag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2"/>
    <p:sldMasterId id="2147483672" r:id="rId3"/>
    <p:sldMasterId id="2147483684" r:id="rId4"/>
    <p:sldMasterId id="2147483696" r:id="rId5"/>
    <p:sldMasterId id="2147483708" r:id="rId6"/>
    <p:sldMasterId id="2147483720" r:id="rId7"/>
    <p:sldMasterId id="2147483732" r:id="rId8"/>
    <p:sldMasterId id="2147483744" r:id="rId9"/>
    <p:sldMasterId id="2147483756" r:id="rId10"/>
  </p:sldMasterIdLst>
  <p:sldIdLst>
    <p:sldId id="256" r:id="rId11"/>
    <p:sldId id="258" r:id="rId12"/>
    <p:sldId id="277" r:id="rId13"/>
    <p:sldId id="276" r:id="rId14"/>
    <p:sldId id="259" r:id="rId15"/>
    <p:sldId id="279" r:id="rId16"/>
    <p:sldId id="280" r:id="rId17"/>
    <p:sldId id="281" r:id="rId18"/>
    <p:sldId id="282" r:id="rId19"/>
    <p:sldId id="283" r:id="rId20"/>
    <p:sldId id="633" r:id="rId21"/>
    <p:sldId id="284" r:id="rId22"/>
    <p:sldId id="285" r:id="rId23"/>
    <p:sldId id="286" r:id="rId24"/>
    <p:sldId id="287" r:id="rId25"/>
    <p:sldId id="288" r:id="rId26"/>
    <p:sldId id="289" r:id="rId27"/>
    <p:sldId id="290" r:id="rId28"/>
    <p:sldId id="291" r:id="rId29"/>
    <p:sldId id="292" r:id="rId30"/>
    <p:sldId id="293" r:id="rId31"/>
    <p:sldId id="294" r:id="rId32"/>
    <p:sldId id="295" r:id="rId33"/>
    <p:sldId id="296" r:id="rId34"/>
    <p:sldId id="634" r:id="rId35"/>
    <p:sldId id="297" r:id="rId36"/>
    <p:sldId id="298" r:id="rId37"/>
    <p:sldId id="553" r:id="rId38"/>
    <p:sldId id="300" r:id="rId39"/>
    <p:sldId id="301" r:id="rId40"/>
    <p:sldId id="321" r:id="rId41"/>
    <p:sldId id="554" r:id="rId42"/>
    <p:sldId id="322" r:id="rId43"/>
    <p:sldId id="323" r:id="rId44"/>
    <p:sldId id="555" r:id="rId45"/>
    <p:sldId id="324" r:id="rId46"/>
    <p:sldId id="556" r:id="rId47"/>
    <p:sldId id="328" r:id="rId48"/>
    <p:sldId id="557" r:id="rId49"/>
    <p:sldId id="326" r:id="rId50"/>
    <p:sldId id="329" r:id="rId51"/>
    <p:sldId id="331" r:id="rId52"/>
    <p:sldId id="558" r:id="rId53"/>
    <p:sldId id="351" r:id="rId54"/>
    <p:sldId id="724" r:id="rId55"/>
    <p:sldId id="725" r:id="rId56"/>
    <p:sldId id="371" r:id="rId57"/>
    <p:sldId id="391" r:id="rId58"/>
    <p:sldId id="559" r:id="rId59"/>
    <p:sldId id="393" r:id="rId60"/>
    <p:sldId id="394" r:id="rId61"/>
    <p:sldId id="414" r:id="rId62"/>
    <p:sldId id="415" r:id="rId63"/>
    <p:sldId id="416" r:id="rId64"/>
    <p:sldId id="417" r:id="rId65"/>
    <p:sldId id="418" r:id="rId66"/>
    <p:sldId id="560" r:id="rId67"/>
    <p:sldId id="419" r:id="rId68"/>
    <p:sldId id="420" r:id="rId69"/>
    <p:sldId id="421" r:id="rId70"/>
    <p:sldId id="561" r:id="rId71"/>
    <p:sldId id="422" r:id="rId72"/>
    <p:sldId id="424" r:id="rId73"/>
    <p:sldId id="425" r:id="rId74"/>
    <p:sldId id="426" r:id="rId75"/>
    <p:sldId id="427" r:id="rId76"/>
    <p:sldId id="428" r:id="rId77"/>
    <p:sldId id="429" r:id="rId78"/>
    <p:sldId id="430" r:id="rId79"/>
    <p:sldId id="726" r:id="rId80"/>
    <p:sldId id="450" r:id="rId81"/>
    <p:sldId id="451" r:id="rId82"/>
    <p:sldId id="452" r:id="rId83"/>
    <p:sldId id="727" r:id="rId84"/>
    <p:sldId id="453" r:id="rId85"/>
    <p:sldId id="473" r:id="rId86"/>
    <p:sldId id="474" r:id="rId87"/>
    <p:sldId id="728" r:id="rId88"/>
    <p:sldId id="494" r:id="rId89"/>
    <p:sldId id="495" r:id="rId90"/>
    <p:sldId id="784" r:id="rId91"/>
    <p:sldId id="496" r:id="rId92"/>
    <p:sldId id="497" r:id="rId93"/>
    <p:sldId id="498" r:id="rId94"/>
    <p:sldId id="499" r:id="rId95"/>
    <p:sldId id="515" r:id="rId96"/>
    <p:sldId id="516" r:id="rId97"/>
    <p:sldId id="785" r:id="rId98"/>
    <p:sldId id="517" r:id="rId99"/>
    <p:sldId id="518" r:id="rId100"/>
    <p:sldId id="519" r:id="rId101"/>
    <p:sldId id="786" r:id="rId102"/>
    <p:sldId id="534" r:id="rId103"/>
    <p:sldId id="619" r:id="rId104"/>
    <p:sldId id="535" r:id="rId105"/>
    <p:sldId id="536" r:id="rId106"/>
    <p:sldId id="787" r:id="rId107"/>
    <p:sldId id="621" r:id="rId108"/>
    <p:sldId id="622" r:id="rId109"/>
    <p:sldId id="623" r:id="rId110"/>
    <p:sldId id="624" r:id="rId111"/>
    <p:sldId id="625" r:id="rId112"/>
    <p:sldId id="790" r:id="rId113"/>
    <p:sldId id="626" r:id="rId114"/>
    <p:sldId id="627" r:id="rId115"/>
    <p:sldId id="628" r:id="rId116"/>
    <p:sldId id="629" r:id="rId117"/>
    <p:sldId id="792" r:id="rId118"/>
    <p:sldId id="630" r:id="rId119"/>
    <p:sldId id="257" r:id="rId120"/>
  </p:sldIdLst>
  <p:sldSz cx="10693400" cy="7561263"/>
  <p:notesSz cx="6858000" cy="9144000"/>
  <p:custDataLst>
    <p:tags r:id="rId121"/>
  </p:custDataLst>
  <p:defaultTextStyle>
    <a:defPPr>
      <a:defRPr lang="zh-CN"/>
    </a:defPPr>
    <a:lvl1pPr marL="0" lvl="0" indent="0" algn="l" defTabSz="914400" rtl="0" eaLnBrk="1" fontAlgn="base" latinLnBrk="0" hangingPunct="1">
      <a:lnSpc>
        <a:spcPct val="100000"/>
      </a:lnSpc>
      <a:spcBef>
        <a:spcPct val="0"/>
      </a:spcBef>
      <a:spcAft>
        <a:spcPct val="0"/>
      </a:spcAft>
      <a:buNone/>
      <a:defRPr sz="2100"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sz="21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21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21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21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sz="21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sz="21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sz="21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sz="2100" b="0" i="0" u="none" kern="1200" baseline="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xmlns="">
        <p15:guide id="1" orient="horz" pos="2587" userDrawn="1">
          <p15:clr>
            <a:srgbClr val="A4A3A4"/>
          </p15:clr>
        </p15:guide>
        <p15:guide id="2" pos="3378"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169"/>
    <p:restoredTop sz="94685"/>
  </p:normalViewPr>
  <p:slideViewPr>
    <p:cSldViewPr showGuides="1">
      <p:cViewPr varScale="1">
        <p:scale>
          <a:sx n="97" d="100"/>
          <a:sy n="97" d="100"/>
        </p:scale>
        <p:origin x="-1614" y="-114"/>
      </p:cViewPr>
      <p:guideLst>
        <p:guide orient="horz" pos="2587"/>
        <p:guide pos="3378"/>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16.xml"/><Relationship Id="rId117" Type="http://schemas.openxmlformats.org/officeDocument/2006/relationships/slide" Target="slides/slide107.xml"/><Relationship Id="rId21" Type="http://schemas.openxmlformats.org/officeDocument/2006/relationships/slide" Target="slides/slide11.xml"/><Relationship Id="rId42" Type="http://schemas.openxmlformats.org/officeDocument/2006/relationships/slide" Target="slides/slide32.xml"/><Relationship Id="rId47" Type="http://schemas.openxmlformats.org/officeDocument/2006/relationships/slide" Target="slides/slide37.xml"/><Relationship Id="rId63" Type="http://schemas.openxmlformats.org/officeDocument/2006/relationships/slide" Target="slides/slide53.xml"/><Relationship Id="rId68" Type="http://schemas.openxmlformats.org/officeDocument/2006/relationships/slide" Target="slides/slide58.xml"/><Relationship Id="rId84" Type="http://schemas.openxmlformats.org/officeDocument/2006/relationships/slide" Target="slides/slide74.xml"/><Relationship Id="rId89" Type="http://schemas.openxmlformats.org/officeDocument/2006/relationships/slide" Target="slides/slide79.xml"/><Relationship Id="rId112" Type="http://schemas.openxmlformats.org/officeDocument/2006/relationships/slide" Target="slides/slide102.xml"/><Relationship Id="rId16" Type="http://schemas.openxmlformats.org/officeDocument/2006/relationships/slide" Target="slides/slide6.xml"/><Relationship Id="rId107" Type="http://schemas.openxmlformats.org/officeDocument/2006/relationships/slide" Target="slides/slide97.xml"/><Relationship Id="rId11" Type="http://schemas.openxmlformats.org/officeDocument/2006/relationships/slide" Target="slides/slide1.xml"/><Relationship Id="rId32" Type="http://schemas.openxmlformats.org/officeDocument/2006/relationships/slide" Target="slides/slide22.xml"/><Relationship Id="rId37" Type="http://schemas.openxmlformats.org/officeDocument/2006/relationships/slide" Target="slides/slide27.xml"/><Relationship Id="rId53" Type="http://schemas.openxmlformats.org/officeDocument/2006/relationships/slide" Target="slides/slide43.xml"/><Relationship Id="rId58" Type="http://schemas.openxmlformats.org/officeDocument/2006/relationships/slide" Target="slides/slide48.xml"/><Relationship Id="rId74" Type="http://schemas.openxmlformats.org/officeDocument/2006/relationships/slide" Target="slides/slide64.xml"/><Relationship Id="rId79" Type="http://schemas.openxmlformats.org/officeDocument/2006/relationships/slide" Target="slides/slide69.xml"/><Relationship Id="rId102" Type="http://schemas.openxmlformats.org/officeDocument/2006/relationships/slide" Target="slides/slide92.xml"/><Relationship Id="rId123" Type="http://schemas.openxmlformats.org/officeDocument/2006/relationships/viewProps" Target="viewProps.xml"/><Relationship Id="rId5" Type="http://schemas.openxmlformats.org/officeDocument/2006/relationships/slideMaster" Target="slideMasters/slideMaster5.xml"/><Relationship Id="rId61" Type="http://schemas.openxmlformats.org/officeDocument/2006/relationships/slide" Target="slides/slide51.xml"/><Relationship Id="rId82" Type="http://schemas.openxmlformats.org/officeDocument/2006/relationships/slide" Target="slides/slide72.xml"/><Relationship Id="rId90" Type="http://schemas.openxmlformats.org/officeDocument/2006/relationships/slide" Target="slides/slide80.xml"/><Relationship Id="rId95" Type="http://schemas.openxmlformats.org/officeDocument/2006/relationships/slide" Target="slides/slide85.xml"/><Relationship Id="rId19" Type="http://schemas.openxmlformats.org/officeDocument/2006/relationships/slide" Target="slides/slide9.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slide" Target="slides/slide17.xml"/><Relationship Id="rId30" Type="http://schemas.openxmlformats.org/officeDocument/2006/relationships/slide" Target="slides/slide20.xml"/><Relationship Id="rId35" Type="http://schemas.openxmlformats.org/officeDocument/2006/relationships/slide" Target="slides/slide25.xml"/><Relationship Id="rId43" Type="http://schemas.openxmlformats.org/officeDocument/2006/relationships/slide" Target="slides/slide33.xml"/><Relationship Id="rId48" Type="http://schemas.openxmlformats.org/officeDocument/2006/relationships/slide" Target="slides/slide38.xml"/><Relationship Id="rId56" Type="http://schemas.openxmlformats.org/officeDocument/2006/relationships/slide" Target="slides/slide46.xml"/><Relationship Id="rId64" Type="http://schemas.openxmlformats.org/officeDocument/2006/relationships/slide" Target="slides/slide54.xml"/><Relationship Id="rId69" Type="http://schemas.openxmlformats.org/officeDocument/2006/relationships/slide" Target="slides/slide59.xml"/><Relationship Id="rId77" Type="http://schemas.openxmlformats.org/officeDocument/2006/relationships/slide" Target="slides/slide67.xml"/><Relationship Id="rId100" Type="http://schemas.openxmlformats.org/officeDocument/2006/relationships/slide" Target="slides/slide90.xml"/><Relationship Id="rId105" Type="http://schemas.openxmlformats.org/officeDocument/2006/relationships/slide" Target="slides/slide95.xml"/><Relationship Id="rId113" Type="http://schemas.openxmlformats.org/officeDocument/2006/relationships/slide" Target="slides/slide103.xml"/><Relationship Id="rId118" Type="http://schemas.openxmlformats.org/officeDocument/2006/relationships/slide" Target="slides/slide108.xml"/><Relationship Id="rId8" Type="http://schemas.openxmlformats.org/officeDocument/2006/relationships/slideMaster" Target="slideMasters/slideMaster8.xml"/><Relationship Id="rId51" Type="http://schemas.openxmlformats.org/officeDocument/2006/relationships/slide" Target="slides/slide41.xml"/><Relationship Id="rId72" Type="http://schemas.openxmlformats.org/officeDocument/2006/relationships/slide" Target="slides/slide62.xml"/><Relationship Id="rId80" Type="http://schemas.openxmlformats.org/officeDocument/2006/relationships/slide" Target="slides/slide70.xml"/><Relationship Id="rId85" Type="http://schemas.openxmlformats.org/officeDocument/2006/relationships/slide" Target="slides/slide75.xml"/><Relationship Id="rId93" Type="http://schemas.openxmlformats.org/officeDocument/2006/relationships/slide" Target="slides/slide83.xml"/><Relationship Id="rId98" Type="http://schemas.openxmlformats.org/officeDocument/2006/relationships/slide" Target="slides/slide88.xml"/><Relationship Id="rId121" Type="http://schemas.openxmlformats.org/officeDocument/2006/relationships/tags" Target="tags/tag1.xml"/><Relationship Id="rId3" Type="http://schemas.openxmlformats.org/officeDocument/2006/relationships/slideMaster" Target="slideMasters/slideMaster3.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openxmlformats.org/officeDocument/2006/relationships/slide" Target="slides/slide23.xml"/><Relationship Id="rId38" Type="http://schemas.openxmlformats.org/officeDocument/2006/relationships/slide" Target="slides/slide28.xml"/><Relationship Id="rId46" Type="http://schemas.openxmlformats.org/officeDocument/2006/relationships/slide" Target="slides/slide36.xml"/><Relationship Id="rId59" Type="http://schemas.openxmlformats.org/officeDocument/2006/relationships/slide" Target="slides/slide49.xml"/><Relationship Id="rId67" Type="http://schemas.openxmlformats.org/officeDocument/2006/relationships/slide" Target="slides/slide57.xml"/><Relationship Id="rId103" Type="http://schemas.openxmlformats.org/officeDocument/2006/relationships/slide" Target="slides/slide93.xml"/><Relationship Id="rId108" Type="http://schemas.openxmlformats.org/officeDocument/2006/relationships/slide" Target="slides/slide98.xml"/><Relationship Id="rId116" Type="http://schemas.openxmlformats.org/officeDocument/2006/relationships/slide" Target="slides/slide106.xml"/><Relationship Id="rId124" Type="http://schemas.openxmlformats.org/officeDocument/2006/relationships/theme" Target="theme/theme1.xml"/><Relationship Id="rId20" Type="http://schemas.openxmlformats.org/officeDocument/2006/relationships/slide" Target="slides/slide10.xml"/><Relationship Id="rId41" Type="http://schemas.openxmlformats.org/officeDocument/2006/relationships/slide" Target="slides/slide31.xml"/><Relationship Id="rId54" Type="http://schemas.openxmlformats.org/officeDocument/2006/relationships/slide" Target="slides/slide44.xml"/><Relationship Id="rId62" Type="http://schemas.openxmlformats.org/officeDocument/2006/relationships/slide" Target="slides/slide52.xml"/><Relationship Id="rId70" Type="http://schemas.openxmlformats.org/officeDocument/2006/relationships/slide" Target="slides/slide60.xml"/><Relationship Id="rId75" Type="http://schemas.openxmlformats.org/officeDocument/2006/relationships/slide" Target="slides/slide65.xml"/><Relationship Id="rId83" Type="http://schemas.openxmlformats.org/officeDocument/2006/relationships/slide" Target="slides/slide73.xml"/><Relationship Id="rId88" Type="http://schemas.openxmlformats.org/officeDocument/2006/relationships/slide" Target="slides/slide78.xml"/><Relationship Id="rId91" Type="http://schemas.openxmlformats.org/officeDocument/2006/relationships/slide" Target="slides/slide81.xml"/><Relationship Id="rId96" Type="http://schemas.openxmlformats.org/officeDocument/2006/relationships/slide" Target="slides/slide86.xml"/><Relationship Id="rId111" Type="http://schemas.openxmlformats.org/officeDocument/2006/relationships/slide" Target="slides/slide101.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36" Type="http://schemas.openxmlformats.org/officeDocument/2006/relationships/slide" Target="slides/slide26.xml"/><Relationship Id="rId49" Type="http://schemas.openxmlformats.org/officeDocument/2006/relationships/slide" Target="slides/slide39.xml"/><Relationship Id="rId57" Type="http://schemas.openxmlformats.org/officeDocument/2006/relationships/slide" Target="slides/slide47.xml"/><Relationship Id="rId106" Type="http://schemas.openxmlformats.org/officeDocument/2006/relationships/slide" Target="slides/slide96.xml"/><Relationship Id="rId114" Type="http://schemas.openxmlformats.org/officeDocument/2006/relationships/slide" Target="slides/slide104.xml"/><Relationship Id="rId119" Type="http://schemas.openxmlformats.org/officeDocument/2006/relationships/slide" Target="slides/slide109.xml"/><Relationship Id="rId10" Type="http://schemas.openxmlformats.org/officeDocument/2006/relationships/slideMaster" Target="slideMasters/slideMaster10.xml"/><Relationship Id="rId31" Type="http://schemas.openxmlformats.org/officeDocument/2006/relationships/slide" Target="slides/slide21.xml"/><Relationship Id="rId44" Type="http://schemas.openxmlformats.org/officeDocument/2006/relationships/slide" Target="slides/slide34.xml"/><Relationship Id="rId52" Type="http://schemas.openxmlformats.org/officeDocument/2006/relationships/slide" Target="slides/slide42.xml"/><Relationship Id="rId60" Type="http://schemas.openxmlformats.org/officeDocument/2006/relationships/slide" Target="slides/slide50.xml"/><Relationship Id="rId65" Type="http://schemas.openxmlformats.org/officeDocument/2006/relationships/slide" Target="slides/slide55.xml"/><Relationship Id="rId73" Type="http://schemas.openxmlformats.org/officeDocument/2006/relationships/slide" Target="slides/slide63.xml"/><Relationship Id="rId78" Type="http://schemas.openxmlformats.org/officeDocument/2006/relationships/slide" Target="slides/slide68.xml"/><Relationship Id="rId81" Type="http://schemas.openxmlformats.org/officeDocument/2006/relationships/slide" Target="slides/slide71.xml"/><Relationship Id="rId86" Type="http://schemas.openxmlformats.org/officeDocument/2006/relationships/slide" Target="slides/slide76.xml"/><Relationship Id="rId94" Type="http://schemas.openxmlformats.org/officeDocument/2006/relationships/slide" Target="slides/slide84.xml"/><Relationship Id="rId99" Type="http://schemas.openxmlformats.org/officeDocument/2006/relationships/slide" Target="slides/slide89.xml"/><Relationship Id="rId101" Type="http://schemas.openxmlformats.org/officeDocument/2006/relationships/slide" Target="slides/slide91.xml"/><Relationship Id="rId122"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 Target="slides/slide3.xml"/><Relationship Id="rId18" Type="http://schemas.openxmlformats.org/officeDocument/2006/relationships/slide" Target="slides/slide8.xml"/><Relationship Id="rId39" Type="http://schemas.openxmlformats.org/officeDocument/2006/relationships/slide" Target="slides/slide29.xml"/><Relationship Id="rId109" Type="http://schemas.openxmlformats.org/officeDocument/2006/relationships/slide" Target="slides/slide99.xml"/><Relationship Id="rId34" Type="http://schemas.openxmlformats.org/officeDocument/2006/relationships/slide" Target="slides/slide24.xml"/><Relationship Id="rId50" Type="http://schemas.openxmlformats.org/officeDocument/2006/relationships/slide" Target="slides/slide40.xml"/><Relationship Id="rId55" Type="http://schemas.openxmlformats.org/officeDocument/2006/relationships/slide" Target="slides/slide45.xml"/><Relationship Id="rId76" Type="http://schemas.openxmlformats.org/officeDocument/2006/relationships/slide" Target="slides/slide66.xml"/><Relationship Id="rId97" Type="http://schemas.openxmlformats.org/officeDocument/2006/relationships/slide" Target="slides/slide87.xml"/><Relationship Id="rId104" Type="http://schemas.openxmlformats.org/officeDocument/2006/relationships/slide" Target="slides/slide94.xml"/><Relationship Id="rId120" Type="http://schemas.openxmlformats.org/officeDocument/2006/relationships/slide" Target="slides/slide110.xml"/><Relationship Id="rId125" Type="http://schemas.openxmlformats.org/officeDocument/2006/relationships/tableStyles" Target="tableStyles.xml"/><Relationship Id="rId7" Type="http://schemas.openxmlformats.org/officeDocument/2006/relationships/slideMaster" Target="slideMasters/slideMaster7.xml"/><Relationship Id="rId71" Type="http://schemas.openxmlformats.org/officeDocument/2006/relationships/slide" Target="slides/slide61.xml"/><Relationship Id="rId92" Type="http://schemas.openxmlformats.org/officeDocument/2006/relationships/slide" Target="slides/slide82.xml"/><Relationship Id="rId2" Type="http://schemas.openxmlformats.org/officeDocument/2006/relationships/slideMaster" Target="slideMasters/slideMaster2.xml"/><Relationship Id="rId29" Type="http://schemas.openxmlformats.org/officeDocument/2006/relationships/slide" Target="slides/slide19.xml"/><Relationship Id="rId24" Type="http://schemas.openxmlformats.org/officeDocument/2006/relationships/slide" Target="slides/slide14.xml"/><Relationship Id="rId40" Type="http://schemas.openxmlformats.org/officeDocument/2006/relationships/slide" Target="slides/slide30.xml"/><Relationship Id="rId45" Type="http://schemas.openxmlformats.org/officeDocument/2006/relationships/slide" Target="slides/slide35.xml"/><Relationship Id="rId66" Type="http://schemas.openxmlformats.org/officeDocument/2006/relationships/slide" Target="slides/slide56.xml"/><Relationship Id="rId87" Type="http://schemas.openxmlformats.org/officeDocument/2006/relationships/slide" Target="slides/slide77.xml"/><Relationship Id="rId110" Type="http://schemas.openxmlformats.org/officeDocument/2006/relationships/slide" Target="slides/slide100.xml"/><Relationship Id="rId115" Type="http://schemas.openxmlformats.org/officeDocument/2006/relationships/slide" Target="slides/slide10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801688" y="2349500"/>
            <a:ext cx="9090025" cy="1620838"/>
          </a:xfr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603375" y="4284663"/>
            <a:ext cx="7486650" cy="1931987"/>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44550" y="4859338"/>
            <a:ext cx="9090025" cy="1501775"/>
          </a:xfr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44550" y="3205163"/>
            <a:ext cx="9090025" cy="16541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smtClean="0"/>
              <a:t>单击此处编辑母版文本样式</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534988" y="1763713"/>
            <a:ext cx="4735512"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5422900" y="1763713"/>
            <a:ext cx="4735513"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534988" y="1692275"/>
            <a:ext cx="4724400"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p>
        </p:txBody>
      </p:sp>
      <p:sp>
        <p:nvSpPr>
          <p:cNvPr id="4" name="内容占位符 3"/>
          <p:cNvSpPr>
            <a:spLocks noGrp="1"/>
          </p:cNvSpPr>
          <p:nvPr>
            <p:ph sz="half" idx="2"/>
          </p:nvPr>
        </p:nvSpPr>
        <p:spPr>
          <a:xfrm>
            <a:off x="534988" y="2397125"/>
            <a:ext cx="4724400" cy="43576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5432425" y="1692275"/>
            <a:ext cx="4725988"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p>
        </p:txBody>
      </p:sp>
      <p:sp>
        <p:nvSpPr>
          <p:cNvPr id="6" name="内容占位符 5"/>
          <p:cNvSpPr>
            <a:spLocks noGrp="1"/>
          </p:cNvSpPr>
          <p:nvPr>
            <p:ph sz="quarter" idx="4"/>
          </p:nvPr>
        </p:nvSpPr>
        <p:spPr>
          <a:xfrm>
            <a:off x="5432425" y="2397125"/>
            <a:ext cx="4725988" cy="43576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34988" y="301625"/>
            <a:ext cx="3517900" cy="1281113"/>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181475" y="301625"/>
            <a:ext cx="5976938" cy="64531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534988" y="1582738"/>
            <a:ext cx="3517900" cy="51720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095500" y="5292725"/>
            <a:ext cx="6416675" cy="625475"/>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2095500" y="676275"/>
            <a:ext cx="6416675" cy="4535488"/>
          </a:xfrm>
        </p:spPr>
        <p:txBody>
          <a:bodyPr vert="horz" wrap="square" lIns="104306" tIns="52153" rIns="104306" bIns="52153"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1043305" rtl="0" eaLnBrk="0" fontAlgn="base" latinLnBrk="0" hangingPunct="0">
              <a:lnSpc>
                <a:spcPct val="100000"/>
              </a:lnSpc>
              <a:spcBef>
                <a:spcPct val="20000"/>
              </a:spcBef>
              <a:spcAft>
                <a:spcPct val="0"/>
              </a:spcAft>
              <a:buClrTx/>
              <a:buSzTx/>
              <a:buFontTx/>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2095500" y="5918200"/>
            <a:ext cx="6416675" cy="88741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753350" y="303213"/>
            <a:ext cx="2405063" cy="6451600"/>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534988" y="303213"/>
            <a:ext cx="7065962" cy="6451600"/>
          </a:xfrm>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801688" y="2349500"/>
            <a:ext cx="9090025" cy="1620838"/>
          </a:xfr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603375" y="4284663"/>
            <a:ext cx="7486650" cy="1931987"/>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44550" y="4859338"/>
            <a:ext cx="9090025" cy="1501775"/>
          </a:xfr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44550" y="3205163"/>
            <a:ext cx="9090025" cy="16541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smtClean="0"/>
              <a:t>单击此处编辑母版文本样式</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534988" y="1763713"/>
            <a:ext cx="4735512"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5422900" y="1763713"/>
            <a:ext cx="4735513"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534988" y="1692275"/>
            <a:ext cx="4724400"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p>
        </p:txBody>
      </p:sp>
      <p:sp>
        <p:nvSpPr>
          <p:cNvPr id="4" name="内容占位符 3"/>
          <p:cNvSpPr>
            <a:spLocks noGrp="1"/>
          </p:cNvSpPr>
          <p:nvPr>
            <p:ph sz="half" idx="2"/>
          </p:nvPr>
        </p:nvSpPr>
        <p:spPr>
          <a:xfrm>
            <a:off x="534988" y="2397125"/>
            <a:ext cx="4724400" cy="43576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5432425" y="1692275"/>
            <a:ext cx="4725988"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p>
        </p:txBody>
      </p:sp>
      <p:sp>
        <p:nvSpPr>
          <p:cNvPr id="6" name="内容占位符 5"/>
          <p:cNvSpPr>
            <a:spLocks noGrp="1"/>
          </p:cNvSpPr>
          <p:nvPr>
            <p:ph sz="quarter" idx="4"/>
          </p:nvPr>
        </p:nvSpPr>
        <p:spPr>
          <a:xfrm>
            <a:off x="5432425" y="2397125"/>
            <a:ext cx="4725988" cy="43576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34988" y="301625"/>
            <a:ext cx="3517900" cy="1281113"/>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181475" y="301625"/>
            <a:ext cx="5976938" cy="64531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534988" y="1582738"/>
            <a:ext cx="3517900" cy="51720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095500" y="5292725"/>
            <a:ext cx="6416675" cy="625475"/>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2095500" y="676275"/>
            <a:ext cx="6416675" cy="4535488"/>
          </a:xfrm>
        </p:spPr>
        <p:txBody>
          <a:bodyPr vert="horz" wrap="square" lIns="104306" tIns="52153" rIns="104306" bIns="52153"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1043305" rtl="0" eaLnBrk="0" fontAlgn="base" latinLnBrk="0" hangingPunct="0">
              <a:lnSpc>
                <a:spcPct val="100000"/>
              </a:lnSpc>
              <a:spcBef>
                <a:spcPct val="20000"/>
              </a:spcBef>
              <a:spcAft>
                <a:spcPct val="0"/>
              </a:spcAft>
              <a:buClrTx/>
              <a:buSzTx/>
              <a:buFontTx/>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2095500" y="5918200"/>
            <a:ext cx="6416675" cy="88741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753350" y="303213"/>
            <a:ext cx="2405063" cy="6451600"/>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534988" y="303213"/>
            <a:ext cx="7065962" cy="6451600"/>
          </a:xfrm>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801688" y="2349500"/>
            <a:ext cx="9090025" cy="1620838"/>
          </a:xfr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603375" y="4284663"/>
            <a:ext cx="7486650" cy="1931987"/>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44550" y="4859338"/>
            <a:ext cx="9090025" cy="1501775"/>
          </a:xfr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44550" y="3205163"/>
            <a:ext cx="9090025" cy="16541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smtClean="0"/>
              <a:t>单击此处编辑母版文本样式</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534988" y="1763713"/>
            <a:ext cx="4735512"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5422900" y="1763713"/>
            <a:ext cx="4735513"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534988" y="1692275"/>
            <a:ext cx="4724400"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p>
        </p:txBody>
      </p:sp>
      <p:sp>
        <p:nvSpPr>
          <p:cNvPr id="4" name="内容占位符 3"/>
          <p:cNvSpPr>
            <a:spLocks noGrp="1"/>
          </p:cNvSpPr>
          <p:nvPr>
            <p:ph sz="half" idx="2"/>
          </p:nvPr>
        </p:nvSpPr>
        <p:spPr>
          <a:xfrm>
            <a:off x="534988" y="2397125"/>
            <a:ext cx="4724400" cy="43576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5432425" y="1692275"/>
            <a:ext cx="4725988"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p>
        </p:txBody>
      </p:sp>
      <p:sp>
        <p:nvSpPr>
          <p:cNvPr id="6" name="内容占位符 5"/>
          <p:cNvSpPr>
            <a:spLocks noGrp="1"/>
          </p:cNvSpPr>
          <p:nvPr>
            <p:ph sz="quarter" idx="4"/>
          </p:nvPr>
        </p:nvSpPr>
        <p:spPr>
          <a:xfrm>
            <a:off x="5432425" y="2397125"/>
            <a:ext cx="4725988" cy="43576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34988" y="301625"/>
            <a:ext cx="3517900" cy="1281113"/>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181475" y="301625"/>
            <a:ext cx="5976938" cy="64531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534988" y="1582738"/>
            <a:ext cx="3517900" cy="51720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095500" y="5292725"/>
            <a:ext cx="6416675" cy="625475"/>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2095500" y="676275"/>
            <a:ext cx="6416675" cy="4535488"/>
          </a:xfrm>
        </p:spPr>
        <p:txBody>
          <a:bodyPr vert="horz" wrap="square" lIns="104306" tIns="52153" rIns="104306" bIns="52153"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1043305" rtl="0" eaLnBrk="0" fontAlgn="base" latinLnBrk="0" hangingPunct="0">
              <a:lnSpc>
                <a:spcPct val="100000"/>
              </a:lnSpc>
              <a:spcBef>
                <a:spcPct val="20000"/>
              </a:spcBef>
              <a:spcAft>
                <a:spcPct val="0"/>
              </a:spcAft>
              <a:buClrTx/>
              <a:buSzTx/>
              <a:buFontTx/>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2095500" y="5918200"/>
            <a:ext cx="6416675" cy="88741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753350" y="303213"/>
            <a:ext cx="2405063" cy="6451600"/>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534988" y="303213"/>
            <a:ext cx="7065962" cy="6451600"/>
          </a:xfrm>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801688" y="2349500"/>
            <a:ext cx="9090025" cy="1620838"/>
          </a:xfr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603375" y="4284663"/>
            <a:ext cx="7486650" cy="1931987"/>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44550" y="4859338"/>
            <a:ext cx="9090025" cy="1501775"/>
          </a:xfr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44550" y="3205163"/>
            <a:ext cx="9090025" cy="16541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smtClean="0"/>
              <a:t>单击此处编辑母版文本样式</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534988" y="1763713"/>
            <a:ext cx="4735512"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5422900" y="1763713"/>
            <a:ext cx="4735513"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534988" y="1692275"/>
            <a:ext cx="4724400"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p>
        </p:txBody>
      </p:sp>
      <p:sp>
        <p:nvSpPr>
          <p:cNvPr id="4" name="内容占位符 3"/>
          <p:cNvSpPr>
            <a:spLocks noGrp="1"/>
          </p:cNvSpPr>
          <p:nvPr>
            <p:ph sz="half" idx="2"/>
          </p:nvPr>
        </p:nvSpPr>
        <p:spPr>
          <a:xfrm>
            <a:off x="534988" y="2397125"/>
            <a:ext cx="4724400" cy="43576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5432425" y="1692275"/>
            <a:ext cx="4725988"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p>
        </p:txBody>
      </p:sp>
      <p:sp>
        <p:nvSpPr>
          <p:cNvPr id="6" name="内容占位符 5"/>
          <p:cNvSpPr>
            <a:spLocks noGrp="1"/>
          </p:cNvSpPr>
          <p:nvPr>
            <p:ph sz="quarter" idx="4"/>
          </p:nvPr>
        </p:nvSpPr>
        <p:spPr>
          <a:xfrm>
            <a:off x="5432425" y="2397125"/>
            <a:ext cx="4725988" cy="43576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34988" y="301625"/>
            <a:ext cx="3517900" cy="1281113"/>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181475" y="301625"/>
            <a:ext cx="5976938" cy="64531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534988" y="1582738"/>
            <a:ext cx="3517900" cy="51720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095500" y="5292725"/>
            <a:ext cx="6416675" cy="625475"/>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2095500" y="676275"/>
            <a:ext cx="6416675" cy="4535488"/>
          </a:xfrm>
        </p:spPr>
        <p:txBody>
          <a:bodyPr vert="horz" wrap="square" lIns="104306" tIns="52153" rIns="104306" bIns="52153"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1043305" rtl="0" eaLnBrk="0" fontAlgn="base" latinLnBrk="0" hangingPunct="0">
              <a:lnSpc>
                <a:spcPct val="100000"/>
              </a:lnSpc>
              <a:spcBef>
                <a:spcPct val="20000"/>
              </a:spcBef>
              <a:spcAft>
                <a:spcPct val="0"/>
              </a:spcAft>
              <a:buClrTx/>
              <a:buSzTx/>
              <a:buFontTx/>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2095500" y="5918200"/>
            <a:ext cx="6416675" cy="88741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753350" y="303213"/>
            <a:ext cx="2405063" cy="6451600"/>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534988" y="303213"/>
            <a:ext cx="7065962" cy="6451600"/>
          </a:xfrm>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801688" y="2349500"/>
            <a:ext cx="9090025" cy="1620838"/>
          </a:xfr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603375" y="4284663"/>
            <a:ext cx="7486650" cy="1931987"/>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44550" y="4859338"/>
            <a:ext cx="9090025" cy="1501775"/>
          </a:xfr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44550" y="3205163"/>
            <a:ext cx="9090025" cy="16541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smtClean="0"/>
              <a:t>单击此处编辑母版文本样式</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534988" y="1763713"/>
            <a:ext cx="4735512"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5422900" y="1763713"/>
            <a:ext cx="4735513"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534988" y="1692275"/>
            <a:ext cx="4724400"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p>
        </p:txBody>
      </p:sp>
      <p:sp>
        <p:nvSpPr>
          <p:cNvPr id="4" name="内容占位符 3"/>
          <p:cNvSpPr>
            <a:spLocks noGrp="1"/>
          </p:cNvSpPr>
          <p:nvPr>
            <p:ph sz="half" idx="2"/>
          </p:nvPr>
        </p:nvSpPr>
        <p:spPr>
          <a:xfrm>
            <a:off x="534988" y="2397125"/>
            <a:ext cx="4724400" cy="43576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5432425" y="1692275"/>
            <a:ext cx="4725988"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p>
        </p:txBody>
      </p:sp>
      <p:sp>
        <p:nvSpPr>
          <p:cNvPr id="6" name="内容占位符 5"/>
          <p:cNvSpPr>
            <a:spLocks noGrp="1"/>
          </p:cNvSpPr>
          <p:nvPr>
            <p:ph sz="quarter" idx="4"/>
          </p:nvPr>
        </p:nvSpPr>
        <p:spPr>
          <a:xfrm>
            <a:off x="5432425" y="2397125"/>
            <a:ext cx="4725988" cy="43576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34988" y="301625"/>
            <a:ext cx="3517900" cy="1281113"/>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181475" y="301625"/>
            <a:ext cx="5976938" cy="64531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534988" y="1582738"/>
            <a:ext cx="3517900" cy="51720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095500" y="5292725"/>
            <a:ext cx="6416675" cy="625475"/>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2095500" y="676275"/>
            <a:ext cx="6416675" cy="4535488"/>
          </a:xfrm>
        </p:spPr>
        <p:txBody>
          <a:bodyPr vert="horz" wrap="square" lIns="104306" tIns="52153" rIns="104306" bIns="52153"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1043305" rtl="0" eaLnBrk="0" fontAlgn="base" latinLnBrk="0" hangingPunct="0">
              <a:lnSpc>
                <a:spcPct val="100000"/>
              </a:lnSpc>
              <a:spcBef>
                <a:spcPct val="20000"/>
              </a:spcBef>
              <a:spcAft>
                <a:spcPct val="0"/>
              </a:spcAft>
              <a:buClrTx/>
              <a:buSzTx/>
              <a:buFontTx/>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2095500" y="5918200"/>
            <a:ext cx="6416675" cy="88741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753350" y="303213"/>
            <a:ext cx="2405063" cy="6451600"/>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534988" y="303213"/>
            <a:ext cx="7065962" cy="6451600"/>
          </a:xfrm>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801688" y="2349500"/>
            <a:ext cx="9090025" cy="1620838"/>
          </a:xfr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603375" y="4284663"/>
            <a:ext cx="7486650" cy="1931987"/>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44550" y="4859338"/>
            <a:ext cx="9090025" cy="1501775"/>
          </a:xfr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44550" y="3205163"/>
            <a:ext cx="9090025" cy="16541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smtClean="0"/>
              <a:t>单击此处编辑母版文本样式</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534988" y="1763713"/>
            <a:ext cx="4735512"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5422900" y="1763713"/>
            <a:ext cx="4735513"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534988" y="1692275"/>
            <a:ext cx="4724400"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p>
        </p:txBody>
      </p:sp>
      <p:sp>
        <p:nvSpPr>
          <p:cNvPr id="4" name="内容占位符 3"/>
          <p:cNvSpPr>
            <a:spLocks noGrp="1"/>
          </p:cNvSpPr>
          <p:nvPr>
            <p:ph sz="half" idx="2"/>
          </p:nvPr>
        </p:nvSpPr>
        <p:spPr>
          <a:xfrm>
            <a:off x="534988" y="2397125"/>
            <a:ext cx="4724400" cy="43576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5432425" y="1692275"/>
            <a:ext cx="4725988"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p>
        </p:txBody>
      </p:sp>
      <p:sp>
        <p:nvSpPr>
          <p:cNvPr id="6" name="内容占位符 5"/>
          <p:cNvSpPr>
            <a:spLocks noGrp="1"/>
          </p:cNvSpPr>
          <p:nvPr>
            <p:ph sz="quarter" idx="4"/>
          </p:nvPr>
        </p:nvSpPr>
        <p:spPr>
          <a:xfrm>
            <a:off x="5432425" y="2397125"/>
            <a:ext cx="4725988" cy="43576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34988" y="301625"/>
            <a:ext cx="3517900" cy="1281113"/>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181475" y="301625"/>
            <a:ext cx="5976938" cy="64531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534988" y="1582738"/>
            <a:ext cx="3517900" cy="51720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095500" y="5292725"/>
            <a:ext cx="6416675" cy="625475"/>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2095500" y="676275"/>
            <a:ext cx="6416675" cy="4535488"/>
          </a:xfrm>
        </p:spPr>
        <p:txBody>
          <a:bodyPr vert="horz" wrap="square" lIns="104306" tIns="52153" rIns="104306" bIns="52153"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1043305" rtl="0" eaLnBrk="0" fontAlgn="base" latinLnBrk="0" hangingPunct="0">
              <a:lnSpc>
                <a:spcPct val="100000"/>
              </a:lnSpc>
              <a:spcBef>
                <a:spcPct val="20000"/>
              </a:spcBef>
              <a:spcAft>
                <a:spcPct val="0"/>
              </a:spcAft>
              <a:buClrTx/>
              <a:buSzTx/>
              <a:buFontTx/>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2095500" y="5918200"/>
            <a:ext cx="6416675" cy="88741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753350" y="303213"/>
            <a:ext cx="2405063" cy="6451600"/>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534988" y="303213"/>
            <a:ext cx="7065962" cy="6451600"/>
          </a:xfrm>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801688" y="2349500"/>
            <a:ext cx="9090025" cy="1620838"/>
          </a:xfr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603375" y="4284663"/>
            <a:ext cx="7486650" cy="1931987"/>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44550" y="4859338"/>
            <a:ext cx="9090025" cy="1501775"/>
          </a:xfr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44550" y="3205163"/>
            <a:ext cx="9090025" cy="16541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smtClean="0"/>
              <a:t>单击此处编辑母版文本样式</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534988" y="1763713"/>
            <a:ext cx="4735512"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5422900" y="1763713"/>
            <a:ext cx="4735513"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534988" y="1692275"/>
            <a:ext cx="4724400"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p>
        </p:txBody>
      </p:sp>
      <p:sp>
        <p:nvSpPr>
          <p:cNvPr id="4" name="内容占位符 3"/>
          <p:cNvSpPr>
            <a:spLocks noGrp="1"/>
          </p:cNvSpPr>
          <p:nvPr>
            <p:ph sz="half" idx="2"/>
          </p:nvPr>
        </p:nvSpPr>
        <p:spPr>
          <a:xfrm>
            <a:off x="534988" y="2397125"/>
            <a:ext cx="4724400" cy="43576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5432425" y="1692275"/>
            <a:ext cx="4725988"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p>
        </p:txBody>
      </p:sp>
      <p:sp>
        <p:nvSpPr>
          <p:cNvPr id="6" name="内容占位符 5"/>
          <p:cNvSpPr>
            <a:spLocks noGrp="1"/>
          </p:cNvSpPr>
          <p:nvPr>
            <p:ph sz="quarter" idx="4"/>
          </p:nvPr>
        </p:nvSpPr>
        <p:spPr>
          <a:xfrm>
            <a:off x="5432425" y="2397125"/>
            <a:ext cx="4725988" cy="43576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34988" y="301625"/>
            <a:ext cx="3517900" cy="1281113"/>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181475" y="301625"/>
            <a:ext cx="5976938" cy="64531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534988" y="1582738"/>
            <a:ext cx="3517900" cy="51720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095500" y="5292725"/>
            <a:ext cx="6416675" cy="625475"/>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2095500" y="676275"/>
            <a:ext cx="6416675" cy="4535488"/>
          </a:xfrm>
        </p:spPr>
        <p:txBody>
          <a:bodyPr vert="horz" wrap="square" lIns="104306" tIns="52153" rIns="104306" bIns="52153"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1043305" rtl="0" eaLnBrk="0" fontAlgn="base" latinLnBrk="0" hangingPunct="0">
              <a:lnSpc>
                <a:spcPct val="100000"/>
              </a:lnSpc>
              <a:spcBef>
                <a:spcPct val="20000"/>
              </a:spcBef>
              <a:spcAft>
                <a:spcPct val="0"/>
              </a:spcAft>
              <a:buClrTx/>
              <a:buSzTx/>
              <a:buFontTx/>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2095500" y="5918200"/>
            <a:ext cx="6416675" cy="88741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753350" y="303213"/>
            <a:ext cx="2405063" cy="6451600"/>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534988" y="303213"/>
            <a:ext cx="7065962" cy="6451600"/>
          </a:xfrm>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801688" y="2349500"/>
            <a:ext cx="9090025" cy="1620838"/>
          </a:xfr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603375" y="4284663"/>
            <a:ext cx="7486650" cy="1931987"/>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44550" y="4859338"/>
            <a:ext cx="9090025" cy="1501775"/>
          </a:xfr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44550" y="3205163"/>
            <a:ext cx="9090025" cy="16541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smtClean="0"/>
              <a:t>单击此处编辑母版文本样式</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534988" y="1763713"/>
            <a:ext cx="4735512"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5422900" y="1763713"/>
            <a:ext cx="4735513"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534988" y="1692275"/>
            <a:ext cx="4724400"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p>
        </p:txBody>
      </p:sp>
      <p:sp>
        <p:nvSpPr>
          <p:cNvPr id="4" name="内容占位符 3"/>
          <p:cNvSpPr>
            <a:spLocks noGrp="1"/>
          </p:cNvSpPr>
          <p:nvPr>
            <p:ph sz="half" idx="2"/>
          </p:nvPr>
        </p:nvSpPr>
        <p:spPr>
          <a:xfrm>
            <a:off x="534988" y="2397125"/>
            <a:ext cx="4724400" cy="43576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5432425" y="1692275"/>
            <a:ext cx="4725988"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p>
        </p:txBody>
      </p:sp>
      <p:sp>
        <p:nvSpPr>
          <p:cNvPr id="6" name="内容占位符 5"/>
          <p:cNvSpPr>
            <a:spLocks noGrp="1"/>
          </p:cNvSpPr>
          <p:nvPr>
            <p:ph sz="quarter" idx="4"/>
          </p:nvPr>
        </p:nvSpPr>
        <p:spPr>
          <a:xfrm>
            <a:off x="5432425" y="2397125"/>
            <a:ext cx="4725988" cy="43576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34988" y="301625"/>
            <a:ext cx="3517900" cy="1281113"/>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181475" y="301625"/>
            <a:ext cx="5976938" cy="64531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534988" y="1582738"/>
            <a:ext cx="3517900" cy="51720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095500" y="5292725"/>
            <a:ext cx="6416675" cy="625475"/>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2095500" y="676275"/>
            <a:ext cx="6416675" cy="4535488"/>
          </a:xfrm>
        </p:spPr>
        <p:txBody>
          <a:bodyPr vert="horz" wrap="square" lIns="104306" tIns="52153" rIns="104306" bIns="52153"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1043305" rtl="0" eaLnBrk="0" fontAlgn="base" latinLnBrk="0" hangingPunct="0">
              <a:lnSpc>
                <a:spcPct val="100000"/>
              </a:lnSpc>
              <a:spcBef>
                <a:spcPct val="20000"/>
              </a:spcBef>
              <a:spcAft>
                <a:spcPct val="0"/>
              </a:spcAft>
              <a:buClrTx/>
              <a:buSzTx/>
              <a:buFontTx/>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2095500" y="5918200"/>
            <a:ext cx="6416675" cy="88741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753350" y="303213"/>
            <a:ext cx="2405063" cy="6451600"/>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534988" y="303213"/>
            <a:ext cx="7065962" cy="6451600"/>
          </a:xfrm>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801688" y="2349500"/>
            <a:ext cx="9090025" cy="1620838"/>
          </a:xfr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603375" y="4284663"/>
            <a:ext cx="7486650" cy="1931987"/>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44550" y="4859338"/>
            <a:ext cx="9090025" cy="1501775"/>
          </a:xfr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44550" y="3205163"/>
            <a:ext cx="9090025" cy="16541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smtClean="0"/>
              <a:t>单击此处编辑母版文本样式</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534988" y="1763713"/>
            <a:ext cx="4735512"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5422900" y="1763713"/>
            <a:ext cx="4735513"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534988" y="1692275"/>
            <a:ext cx="4724400"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p>
        </p:txBody>
      </p:sp>
      <p:sp>
        <p:nvSpPr>
          <p:cNvPr id="4" name="内容占位符 3"/>
          <p:cNvSpPr>
            <a:spLocks noGrp="1"/>
          </p:cNvSpPr>
          <p:nvPr>
            <p:ph sz="half" idx="2"/>
          </p:nvPr>
        </p:nvSpPr>
        <p:spPr>
          <a:xfrm>
            <a:off x="534988" y="2397125"/>
            <a:ext cx="4724400" cy="43576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5432425" y="1692275"/>
            <a:ext cx="4725988"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p>
        </p:txBody>
      </p:sp>
      <p:sp>
        <p:nvSpPr>
          <p:cNvPr id="6" name="内容占位符 5"/>
          <p:cNvSpPr>
            <a:spLocks noGrp="1"/>
          </p:cNvSpPr>
          <p:nvPr>
            <p:ph sz="quarter" idx="4"/>
          </p:nvPr>
        </p:nvSpPr>
        <p:spPr>
          <a:xfrm>
            <a:off x="5432425" y="2397125"/>
            <a:ext cx="4725988" cy="43576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34988" y="301625"/>
            <a:ext cx="3517900" cy="1281113"/>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181475" y="301625"/>
            <a:ext cx="5976938" cy="64531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534988" y="1582738"/>
            <a:ext cx="3517900" cy="51720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095500" y="5292725"/>
            <a:ext cx="6416675" cy="625475"/>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2095500" y="676275"/>
            <a:ext cx="6416675" cy="4535488"/>
          </a:xfrm>
        </p:spPr>
        <p:txBody>
          <a:bodyPr vert="horz" wrap="square" lIns="104306" tIns="52153" rIns="104306" bIns="52153"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1043305" rtl="0" eaLnBrk="0" fontAlgn="base" latinLnBrk="0" hangingPunct="0">
              <a:lnSpc>
                <a:spcPct val="100000"/>
              </a:lnSpc>
              <a:spcBef>
                <a:spcPct val="20000"/>
              </a:spcBef>
              <a:spcAft>
                <a:spcPct val="0"/>
              </a:spcAft>
              <a:buClrTx/>
              <a:buSzTx/>
              <a:buFontTx/>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2095500" y="5918200"/>
            <a:ext cx="6416675" cy="88741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753350" y="303213"/>
            <a:ext cx="2405063" cy="6451600"/>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534988" y="303213"/>
            <a:ext cx="7065962" cy="6451600"/>
          </a:xfrm>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801688" y="2349500"/>
            <a:ext cx="9090025" cy="1620838"/>
          </a:xfr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603375" y="4284663"/>
            <a:ext cx="7486650" cy="1931987"/>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44550" y="4859338"/>
            <a:ext cx="9090025" cy="1501775"/>
          </a:xfr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44550" y="3205163"/>
            <a:ext cx="9090025" cy="16541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smtClean="0"/>
              <a:t>单击此处编辑母版文本样式</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534988" y="1763713"/>
            <a:ext cx="4735512"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5422900" y="1763713"/>
            <a:ext cx="4735513"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534988" y="1692275"/>
            <a:ext cx="4724400"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p>
        </p:txBody>
      </p:sp>
      <p:sp>
        <p:nvSpPr>
          <p:cNvPr id="4" name="内容占位符 3"/>
          <p:cNvSpPr>
            <a:spLocks noGrp="1"/>
          </p:cNvSpPr>
          <p:nvPr>
            <p:ph sz="half" idx="2"/>
          </p:nvPr>
        </p:nvSpPr>
        <p:spPr>
          <a:xfrm>
            <a:off x="534988" y="2397125"/>
            <a:ext cx="4724400" cy="43576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5432425" y="1692275"/>
            <a:ext cx="4725988"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p>
        </p:txBody>
      </p:sp>
      <p:sp>
        <p:nvSpPr>
          <p:cNvPr id="6" name="内容占位符 5"/>
          <p:cNvSpPr>
            <a:spLocks noGrp="1"/>
          </p:cNvSpPr>
          <p:nvPr>
            <p:ph sz="quarter" idx="4"/>
          </p:nvPr>
        </p:nvSpPr>
        <p:spPr>
          <a:xfrm>
            <a:off x="5432425" y="2397125"/>
            <a:ext cx="4725988" cy="43576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34988" y="301625"/>
            <a:ext cx="3517900" cy="1281113"/>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181475" y="301625"/>
            <a:ext cx="5976938" cy="64531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534988" y="1582738"/>
            <a:ext cx="3517900" cy="51720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095500" y="5292725"/>
            <a:ext cx="6416675" cy="625475"/>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2095500" y="676275"/>
            <a:ext cx="6416675" cy="4535488"/>
          </a:xfrm>
        </p:spPr>
        <p:txBody>
          <a:bodyPr vert="horz" wrap="square" lIns="104306" tIns="52153" rIns="104306" bIns="52153"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1043305" rtl="0" eaLnBrk="0" fontAlgn="base" latinLnBrk="0" hangingPunct="0">
              <a:lnSpc>
                <a:spcPct val="100000"/>
              </a:lnSpc>
              <a:spcBef>
                <a:spcPct val="20000"/>
              </a:spcBef>
              <a:spcAft>
                <a:spcPct val="0"/>
              </a:spcAft>
              <a:buClrTx/>
              <a:buSzTx/>
              <a:buFontTx/>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2095500" y="5918200"/>
            <a:ext cx="6416675" cy="88741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753350" y="303213"/>
            <a:ext cx="2405063" cy="6451600"/>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534988" y="303213"/>
            <a:ext cx="7065962" cy="6451600"/>
          </a:xfrm>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e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1.jpe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1.jpe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13" Type="http://schemas.openxmlformats.org/officeDocument/2006/relationships/image" Target="../media/image1.jpeg"/><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13" Type="http://schemas.openxmlformats.org/officeDocument/2006/relationships/image" Target="../media/image1.jpeg"/><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13" Type="http://schemas.openxmlformats.org/officeDocument/2006/relationships/image" Target="../media/image1.jpeg"/><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9.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7.xml"/><Relationship Id="rId13" Type="http://schemas.openxmlformats.org/officeDocument/2006/relationships/image" Target="../media/image1.jpeg"/><Relationship Id="rId3" Type="http://schemas.openxmlformats.org/officeDocument/2006/relationships/slideLayout" Target="../slideLayouts/slideLayout102.xml"/><Relationship Id="rId7" Type="http://schemas.openxmlformats.org/officeDocument/2006/relationships/slideLayout" Target="../slideLayouts/slideLayout106.xml"/><Relationship Id="rId12" Type="http://schemas.openxmlformats.org/officeDocument/2006/relationships/theme" Target="../theme/theme10.xml"/><Relationship Id="rId2" Type="http://schemas.openxmlformats.org/officeDocument/2006/relationships/slideLayout" Target="../slideLayouts/slideLayout101.xml"/><Relationship Id="rId1" Type="http://schemas.openxmlformats.org/officeDocument/2006/relationships/slideLayout" Target="../slideLayouts/slideLayout100.xml"/><Relationship Id="rId6" Type="http://schemas.openxmlformats.org/officeDocument/2006/relationships/slideLayout" Target="../slideLayouts/slideLayout105.xml"/><Relationship Id="rId11" Type="http://schemas.openxmlformats.org/officeDocument/2006/relationships/slideLayout" Target="../slideLayouts/slideLayout110.xml"/><Relationship Id="rId5" Type="http://schemas.openxmlformats.org/officeDocument/2006/relationships/slideLayout" Target="../slideLayouts/slideLayout104.xml"/><Relationship Id="rId10" Type="http://schemas.openxmlformats.org/officeDocument/2006/relationships/slideLayout" Target="../slideLayouts/slideLayout109.xml"/><Relationship Id="rId4" Type="http://schemas.openxmlformats.org/officeDocument/2006/relationships/slideLayout" Target="../slideLayouts/slideLayout103.xml"/><Relationship Id="rId9" Type="http://schemas.openxmlformats.org/officeDocument/2006/relationships/slideLayout" Target="../slideLayouts/slideLayout10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p:cNvSpPr>
          <p:nvPr>
            <p:ph type="title"/>
          </p:nvPr>
        </p:nvSpPr>
        <p:spPr>
          <a:xfrm>
            <a:off x="534988" y="303213"/>
            <a:ext cx="9623425" cy="1260475"/>
          </a:xfrm>
          <a:prstGeom prst="rect">
            <a:avLst/>
          </a:prstGeom>
          <a:noFill/>
          <a:ln w="9525">
            <a:noFill/>
          </a:ln>
        </p:spPr>
        <p:txBody>
          <a:bodyPr lIns="104306" tIns="52153" rIns="104306" bIns="52153" anchor="ctr" anchorCtr="0"/>
          <a:lstStyle/>
          <a:p>
            <a:pPr lvl="0"/>
            <a:r>
              <a:rPr lang="zh-CN" altLang="en-US" dirty="0"/>
              <a:t>单击此处编辑母版标题样式</a:t>
            </a:r>
          </a:p>
        </p:txBody>
      </p:sp>
      <p:sp>
        <p:nvSpPr>
          <p:cNvPr id="1027" name="Rectangle 3"/>
          <p:cNvSpPr>
            <a:spLocks noGrp="1"/>
          </p:cNvSpPr>
          <p:nvPr>
            <p:ph type="body"/>
          </p:nvPr>
        </p:nvSpPr>
        <p:spPr>
          <a:xfrm>
            <a:off x="534988" y="1763713"/>
            <a:ext cx="9623425" cy="4991100"/>
          </a:xfrm>
          <a:prstGeom prst="rect">
            <a:avLst/>
          </a:prstGeom>
          <a:noFill/>
          <a:ln w="9525">
            <a:noFill/>
          </a:ln>
        </p:spPr>
        <p:txBody>
          <a:bodyPr lIns="104306" tIns="52153" rIns="104306" bIns="52153" anchor="t" anchorCtr="0"/>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1028" name="Rectangle 4"/>
          <p:cNvSpPr>
            <a:spLocks noGrp="1" noChangeArrowheads="1"/>
          </p:cNvSpPr>
          <p:nvPr>
            <p:ph type="dt" sz="half" idx="2"/>
          </p:nvPr>
        </p:nvSpPr>
        <p:spPr bwMode="auto">
          <a:xfrm>
            <a:off x="534988" y="6884988"/>
            <a:ext cx="2495550" cy="525463"/>
          </a:xfrm>
          <a:prstGeom prst="rect">
            <a:avLst/>
          </a:prstGeom>
          <a:noFill/>
          <a:ln w="9525">
            <a:noFill/>
            <a:miter lim="800000"/>
          </a:ln>
          <a:effectLst/>
        </p:spPr>
        <p:txBody>
          <a:bodyPr vert="horz" wrap="square" lIns="104306" tIns="52153" rIns="104306" bIns="52153" numCol="1" anchor="t" anchorCtr="0" compatLnSpc="1"/>
          <a:lstStyle>
            <a:lvl1pPr eaLnBrk="1" hangingPunct="1">
              <a:defRPr sz="1600">
                <a:latin typeface="Arial" panose="020B0604020202020204" pitchFamily="34" charset="0"/>
                <a:ea typeface="宋体" panose="02010600030101010101" pitchFamily="2" charset="-122"/>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29" name="Rectangle 5"/>
          <p:cNvSpPr>
            <a:spLocks noGrp="1" noChangeArrowheads="1"/>
          </p:cNvSpPr>
          <p:nvPr>
            <p:ph type="ftr" sz="quarter" idx="3"/>
          </p:nvPr>
        </p:nvSpPr>
        <p:spPr bwMode="auto">
          <a:xfrm>
            <a:off x="3652838" y="6884988"/>
            <a:ext cx="3387725" cy="525463"/>
          </a:xfrm>
          <a:prstGeom prst="rect">
            <a:avLst/>
          </a:prstGeom>
          <a:noFill/>
          <a:ln w="9525">
            <a:noFill/>
            <a:miter lim="800000"/>
          </a:ln>
          <a:effectLst/>
        </p:spPr>
        <p:txBody>
          <a:bodyPr vert="horz" wrap="square" lIns="104306" tIns="52153" rIns="104306" bIns="52153" numCol="1" anchor="t" anchorCtr="0" compatLnSpc="1"/>
          <a:lstStyle>
            <a:lvl1pPr algn="ctr" eaLnBrk="1" hangingPunct="1">
              <a:defRPr sz="1600">
                <a:latin typeface="Arial" panose="020B0604020202020204" pitchFamily="34" charset="0"/>
                <a:ea typeface="宋体" panose="02010600030101010101" pitchFamily="2"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30" name="Rectangle 6"/>
          <p:cNvSpPr>
            <a:spLocks noGrp="1" noChangeArrowheads="1"/>
          </p:cNvSpPr>
          <p:nvPr>
            <p:ph type="sldNum" sz="quarter" idx="4"/>
          </p:nvPr>
        </p:nvSpPr>
        <p:spPr bwMode="auto">
          <a:xfrm>
            <a:off x="7662863" y="6884988"/>
            <a:ext cx="2495550" cy="525463"/>
          </a:xfrm>
          <a:prstGeom prst="rect">
            <a:avLst/>
          </a:prstGeom>
          <a:noFill/>
          <a:ln w="9525">
            <a:noFill/>
            <a:miter lim="800000"/>
          </a:ln>
          <a:effectLst/>
        </p:spPr>
        <p:txBody>
          <a:bodyPr vert="horz" wrap="square" lIns="104306" tIns="52153" rIns="104306" bIns="52153" numCol="1" anchor="t" anchorCtr="0" compatLnSpc="1"/>
          <a:lstStyle>
            <a:lvl1pPr algn="r" eaLnBrk="1" hangingPunct="1">
              <a:defRPr sz="1600"/>
            </a:lvl1p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pic>
        <p:nvPicPr>
          <p:cNvPr id="1031" name="Picture 7" descr="a4-01"/>
          <p:cNvPicPr>
            <a:picLocks noChangeAspect="1"/>
          </p:cNvPicPr>
          <p:nvPr userDrawn="1"/>
        </p:nvPicPr>
        <p:blipFill>
          <a:blip r:embed="rId13" cstate="print"/>
          <a:stretch>
            <a:fillRect/>
          </a:stretch>
        </p:blipFill>
        <p:spPr>
          <a:xfrm>
            <a:off x="0" y="0"/>
            <a:ext cx="10693400" cy="7561263"/>
          </a:xfrm>
          <a:prstGeom prst="rect">
            <a:avLst/>
          </a:prstGeom>
          <a:noFill/>
          <a:ln w="9525">
            <a:noFill/>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defTabSz="1043305" rtl="0" eaLnBrk="0" fontAlgn="base" hangingPunct="0">
        <a:spcBef>
          <a:spcPct val="0"/>
        </a:spcBef>
        <a:spcAft>
          <a:spcPct val="0"/>
        </a:spcAft>
        <a:defRPr sz="5000">
          <a:solidFill>
            <a:schemeClr val="tx2"/>
          </a:solidFill>
          <a:latin typeface="+mj-lt"/>
          <a:ea typeface="+mj-ea"/>
          <a:cs typeface="+mj-cs"/>
        </a:defRPr>
      </a:lvl1pPr>
      <a:lvl2pPr algn="ctr" defTabSz="1043305" rtl="0" eaLnBrk="0" fontAlgn="base" hangingPunct="0">
        <a:spcBef>
          <a:spcPct val="0"/>
        </a:spcBef>
        <a:spcAft>
          <a:spcPct val="0"/>
        </a:spcAft>
        <a:defRPr sz="5000">
          <a:solidFill>
            <a:schemeClr val="tx2"/>
          </a:solidFill>
          <a:latin typeface="Arial" panose="020B0604020202020204" pitchFamily="34" charset="0"/>
          <a:ea typeface="宋体" panose="02010600030101010101" pitchFamily="2" charset="-122"/>
        </a:defRPr>
      </a:lvl2pPr>
      <a:lvl3pPr algn="ctr" defTabSz="1043305" rtl="0" eaLnBrk="0" fontAlgn="base" hangingPunct="0">
        <a:spcBef>
          <a:spcPct val="0"/>
        </a:spcBef>
        <a:spcAft>
          <a:spcPct val="0"/>
        </a:spcAft>
        <a:defRPr sz="5000">
          <a:solidFill>
            <a:schemeClr val="tx2"/>
          </a:solidFill>
          <a:latin typeface="Arial" panose="020B0604020202020204" pitchFamily="34" charset="0"/>
          <a:ea typeface="宋体" panose="02010600030101010101" pitchFamily="2" charset="-122"/>
        </a:defRPr>
      </a:lvl3pPr>
      <a:lvl4pPr algn="ctr" defTabSz="1043305" rtl="0" eaLnBrk="0" fontAlgn="base" hangingPunct="0">
        <a:spcBef>
          <a:spcPct val="0"/>
        </a:spcBef>
        <a:spcAft>
          <a:spcPct val="0"/>
        </a:spcAft>
        <a:defRPr sz="5000">
          <a:solidFill>
            <a:schemeClr val="tx2"/>
          </a:solidFill>
          <a:latin typeface="Arial" panose="020B0604020202020204" pitchFamily="34" charset="0"/>
          <a:ea typeface="宋体" panose="02010600030101010101" pitchFamily="2" charset="-122"/>
        </a:defRPr>
      </a:lvl4pPr>
      <a:lvl5pPr algn="ctr" defTabSz="1043305" rtl="0" eaLnBrk="0" fontAlgn="base" hangingPunct="0">
        <a:spcBef>
          <a:spcPct val="0"/>
        </a:spcBef>
        <a:spcAft>
          <a:spcPct val="0"/>
        </a:spcAft>
        <a:defRPr sz="5000">
          <a:solidFill>
            <a:schemeClr val="tx2"/>
          </a:solidFill>
          <a:latin typeface="Arial" panose="020B0604020202020204" pitchFamily="34" charset="0"/>
          <a:ea typeface="宋体" panose="02010600030101010101" pitchFamily="2" charset="-122"/>
        </a:defRPr>
      </a:lvl5pPr>
      <a:lvl6pPr marL="457200" algn="ctr" defTabSz="1043305" rtl="0" fontAlgn="base">
        <a:spcBef>
          <a:spcPct val="0"/>
        </a:spcBef>
        <a:spcAft>
          <a:spcPct val="0"/>
        </a:spcAft>
        <a:defRPr sz="5000">
          <a:solidFill>
            <a:schemeClr val="tx2"/>
          </a:solidFill>
          <a:latin typeface="Arial" panose="020B0604020202020204" pitchFamily="34" charset="0"/>
          <a:ea typeface="宋体" panose="02010600030101010101" pitchFamily="2" charset="-122"/>
        </a:defRPr>
      </a:lvl6pPr>
      <a:lvl7pPr marL="914400" algn="ctr" defTabSz="1043305" rtl="0" fontAlgn="base">
        <a:spcBef>
          <a:spcPct val="0"/>
        </a:spcBef>
        <a:spcAft>
          <a:spcPct val="0"/>
        </a:spcAft>
        <a:defRPr sz="5000">
          <a:solidFill>
            <a:schemeClr val="tx2"/>
          </a:solidFill>
          <a:latin typeface="Arial" panose="020B0604020202020204" pitchFamily="34" charset="0"/>
          <a:ea typeface="宋体" panose="02010600030101010101" pitchFamily="2" charset="-122"/>
        </a:defRPr>
      </a:lvl7pPr>
      <a:lvl8pPr marL="1371600" algn="ctr" defTabSz="1043305" rtl="0" fontAlgn="base">
        <a:spcBef>
          <a:spcPct val="0"/>
        </a:spcBef>
        <a:spcAft>
          <a:spcPct val="0"/>
        </a:spcAft>
        <a:defRPr sz="5000">
          <a:solidFill>
            <a:schemeClr val="tx2"/>
          </a:solidFill>
          <a:latin typeface="Arial" panose="020B0604020202020204" pitchFamily="34" charset="0"/>
          <a:ea typeface="宋体" panose="02010600030101010101" pitchFamily="2" charset="-122"/>
        </a:defRPr>
      </a:lvl8pPr>
      <a:lvl9pPr marL="1828800" algn="ctr" defTabSz="1043305" rtl="0" fontAlgn="base">
        <a:spcBef>
          <a:spcPct val="0"/>
        </a:spcBef>
        <a:spcAft>
          <a:spcPct val="0"/>
        </a:spcAft>
        <a:defRPr sz="5000">
          <a:solidFill>
            <a:schemeClr val="tx2"/>
          </a:solidFill>
          <a:latin typeface="Arial" panose="020B0604020202020204" pitchFamily="34" charset="0"/>
          <a:ea typeface="宋体" panose="02010600030101010101" pitchFamily="2" charset="-122"/>
        </a:defRPr>
      </a:lvl9pPr>
    </p:titleStyle>
    <p:bodyStyle>
      <a:lvl1pPr marL="390525" indent="-390525" algn="l" defTabSz="1043305" rtl="0" eaLnBrk="0" fontAlgn="base" hangingPunct="0">
        <a:spcBef>
          <a:spcPct val="20000"/>
        </a:spcBef>
        <a:spcAft>
          <a:spcPct val="0"/>
        </a:spcAft>
        <a:buChar char="•"/>
        <a:defRPr sz="3700">
          <a:solidFill>
            <a:schemeClr val="tx1"/>
          </a:solidFill>
          <a:latin typeface="+mn-lt"/>
          <a:ea typeface="+mn-ea"/>
          <a:cs typeface="+mn-cs"/>
        </a:defRPr>
      </a:lvl1pPr>
      <a:lvl2pPr marL="847725" indent="-325755" algn="l" defTabSz="1043305" rtl="0" eaLnBrk="0" fontAlgn="base" hangingPunct="0">
        <a:spcBef>
          <a:spcPct val="20000"/>
        </a:spcBef>
        <a:spcAft>
          <a:spcPct val="0"/>
        </a:spcAft>
        <a:buChar char="–"/>
        <a:defRPr sz="3200">
          <a:solidFill>
            <a:schemeClr val="tx1"/>
          </a:solidFill>
          <a:latin typeface="+mn-lt"/>
          <a:ea typeface="+mn-ea"/>
        </a:defRPr>
      </a:lvl2pPr>
      <a:lvl3pPr marL="1303655" indent="-260350" algn="l" defTabSz="1043305" rtl="0" eaLnBrk="0" fontAlgn="base" hangingPunct="0">
        <a:spcBef>
          <a:spcPct val="20000"/>
        </a:spcBef>
        <a:spcAft>
          <a:spcPct val="0"/>
        </a:spcAft>
        <a:buChar char="•"/>
        <a:defRPr sz="2700">
          <a:solidFill>
            <a:schemeClr val="tx1"/>
          </a:solidFill>
          <a:latin typeface="+mn-lt"/>
          <a:ea typeface="+mn-ea"/>
        </a:defRPr>
      </a:lvl3pPr>
      <a:lvl4pPr marL="1825625" indent="-260350" algn="l" defTabSz="1043305" rtl="0" eaLnBrk="0" fontAlgn="base" hangingPunct="0">
        <a:spcBef>
          <a:spcPct val="20000"/>
        </a:spcBef>
        <a:spcAft>
          <a:spcPct val="0"/>
        </a:spcAft>
        <a:buChar char="–"/>
        <a:defRPr sz="2300">
          <a:solidFill>
            <a:schemeClr val="tx1"/>
          </a:solidFill>
          <a:latin typeface="+mn-lt"/>
          <a:ea typeface="+mn-ea"/>
        </a:defRPr>
      </a:lvl4pPr>
      <a:lvl5pPr marL="2346325" indent="-260350" algn="l" defTabSz="1043305" rtl="0" eaLnBrk="0" fontAlgn="base" hangingPunct="0">
        <a:spcBef>
          <a:spcPct val="20000"/>
        </a:spcBef>
        <a:spcAft>
          <a:spcPct val="0"/>
        </a:spcAft>
        <a:buChar char="»"/>
        <a:defRPr sz="2300">
          <a:solidFill>
            <a:schemeClr val="tx1"/>
          </a:solidFill>
          <a:latin typeface="+mn-lt"/>
          <a:ea typeface="+mn-ea"/>
        </a:defRPr>
      </a:lvl5pPr>
      <a:lvl6pPr marL="2803525" indent="-260350" algn="l" defTabSz="1043305" rtl="0" fontAlgn="base">
        <a:spcBef>
          <a:spcPct val="20000"/>
        </a:spcBef>
        <a:spcAft>
          <a:spcPct val="0"/>
        </a:spcAft>
        <a:buChar char="»"/>
        <a:defRPr sz="2300">
          <a:solidFill>
            <a:schemeClr val="tx1"/>
          </a:solidFill>
          <a:latin typeface="+mn-lt"/>
          <a:ea typeface="+mn-ea"/>
        </a:defRPr>
      </a:lvl6pPr>
      <a:lvl7pPr marL="3260725" indent="-260350" algn="l" defTabSz="1043305" rtl="0" fontAlgn="base">
        <a:spcBef>
          <a:spcPct val="20000"/>
        </a:spcBef>
        <a:spcAft>
          <a:spcPct val="0"/>
        </a:spcAft>
        <a:buChar char="»"/>
        <a:defRPr sz="2300">
          <a:solidFill>
            <a:schemeClr val="tx1"/>
          </a:solidFill>
          <a:latin typeface="+mn-lt"/>
          <a:ea typeface="+mn-ea"/>
        </a:defRPr>
      </a:lvl7pPr>
      <a:lvl8pPr marL="3717925" indent="-260350" algn="l" defTabSz="1043305" rtl="0" fontAlgn="base">
        <a:spcBef>
          <a:spcPct val="20000"/>
        </a:spcBef>
        <a:spcAft>
          <a:spcPct val="0"/>
        </a:spcAft>
        <a:buChar char="»"/>
        <a:defRPr sz="2300">
          <a:solidFill>
            <a:schemeClr val="tx1"/>
          </a:solidFill>
          <a:latin typeface="+mn-lt"/>
          <a:ea typeface="+mn-ea"/>
        </a:defRPr>
      </a:lvl8pPr>
      <a:lvl9pPr marL="4175125" indent="-260350" algn="l" defTabSz="1043305" rtl="0" fontAlgn="base">
        <a:spcBef>
          <a:spcPct val="20000"/>
        </a:spcBef>
        <a:spcAft>
          <a:spcPct val="0"/>
        </a:spcAft>
        <a:buChar char="»"/>
        <a:defRPr sz="23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p:cNvSpPr>
          <p:nvPr>
            <p:ph type="title"/>
          </p:nvPr>
        </p:nvSpPr>
        <p:spPr>
          <a:xfrm>
            <a:off x="534988" y="303213"/>
            <a:ext cx="9623425" cy="1260475"/>
          </a:xfrm>
          <a:prstGeom prst="rect">
            <a:avLst/>
          </a:prstGeom>
          <a:noFill/>
          <a:ln w="9525">
            <a:noFill/>
          </a:ln>
        </p:spPr>
        <p:txBody>
          <a:bodyPr lIns="104306" tIns="52153" rIns="104306" bIns="52153" anchor="ctr" anchorCtr="0"/>
          <a:lstStyle/>
          <a:p>
            <a:pPr lvl="0"/>
            <a:r>
              <a:rPr lang="zh-CN" altLang="en-US" dirty="0"/>
              <a:t>单击此处编辑母版标题样式</a:t>
            </a:r>
          </a:p>
        </p:txBody>
      </p:sp>
      <p:sp>
        <p:nvSpPr>
          <p:cNvPr id="2051" name="Rectangle 3"/>
          <p:cNvSpPr>
            <a:spLocks noGrp="1"/>
          </p:cNvSpPr>
          <p:nvPr>
            <p:ph type="body"/>
          </p:nvPr>
        </p:nvSpPr>
        <p:spPr>
          <a:xfrm>
            <a:off x="534988" y="1763713"/>
            <a:ext cx="9623425" cy="4991100"/>
          </a:xfrm>
          <a:prstGeom prst="rect">
            <a:avLst/>
          </a:prstGeom>
          <a:noFill/>
          <a:ln w="9525">
            <a:noFill/>
          </a:ln>
        </p:spPr>
        <p:txBody>
          <a:bodyPr lIns="104306" tIns="52153" rIns="104306" bIns="52153" anchor="t" anchorCtr="0"/>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1028" name="Rectangle 4"/>
          <p:cNvSpPr>
            <a:spLocks noGrp="1" noChangeArrowheads="1"/>
          </p:cNvSpPr>
          <p:nvPr>
            <p:ph type="dt" sz="half" idx="2"/>
          </p:nvPr>
        </p:nvSpPr>
        <p:spPr bwMode="auto">
          <a:xfrm>
            <a:off x="534988" y="6884988"/>
            <a:ext cx="2495550" cy="525463"/>
          </a:xfrm>
          <a:prstGeom prst="rect">
            <a:avLst/>
          </a:prstGeom>
          <a:noFill/>
          <a:ln w="9525">
            <a:noFill/>
            <a:miter lim="800000"/>
          </a:ln>
          <a:effectLst/>
        </p:spPr>
        <p:txBody>
          <a:bodyPr vert="horz" wrap="square" lIns="104306" tIns="52153" rIns="104306" bIns="52153" numCol="1" anchor="t" anchorCtr="0" compatLnSpc="1"/>
          <a:lstStyle>
            <a:lvl1pPr eaLnBrk="1" hangingPunct="1">
              <a:defRPr sz="1600">
                <a:latin typeface="Arial" panose="020B0604020202020204" pitchFamily="34" charset="0"/>
                <a:ea typeface="宋体" panose="02010600030101010101" pitchFamily="2" charset="-122"/>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29" name="Rectangle 5"/>
          <p:cNvSpPr>
            <a:spLocks noGrp="1" noChangeArrowheads="1"/>
          </p:cNvSpPr>
          <p:nvPr>
            <p:ph type="ftr" sz="quarter" idx="3"/>
          </p:nvPr>
        </p:nvSpPr>
        <p:spPr bwMode="auto">
          <a:xfrm>
            <a:off x="3652838" y="6884988"/>
            <a:ext cx="3387725" cy="525463"/>
          </a:xfrm>
          <a:prstGeom prst="rect">
            <a:avLst/>
          </a:prstGeom>
          <a:noFill/>
          <a:ln w="9525">
            <a:noFill/>
            <a:miter lim="800000"/>
          </a:ln>
          <a:effectLst/>
        </p:spPr>
        <p:txBody>
          <a:bodyPr vert="horz" wrap="square" lIns="104306" tIns="52153" rIns="104306" bIns="52153" numCol="1" anchor="t" anchorCtr="0" compatLnSpc="1"/>
          <a:lstStyle>
            <a:lvl1pPr algn="ctr" eaLnBrk="1" hangingPunct="1">
              <a:defRPr sz="1600">
                <a:latin typeface="Arial" panose="020B0604020202020204" pitchFamily="34" charset="0"/>
                <a:ea typeface="宋体" panose="02010600030101010101" pitchFamily="2"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30" name="Rectangle 6"/>
          <p:cNvSpPr>
            <a:spLocks noGrp="1" noChangeArrowheads="1"/>
          </p:cNvSpPr>
          <p:nvPr>
            <p:ph type="sldNum" sz="quarter" idx="4"/>
          </p:nvPr>
        </p:nvSpPr>
        <p:spPr bwMode="auto">
          <a:xfrm>
            <a:off x="7662863" y="6884988"/>
            <a:ext cx="2495550" cy="525463"/>
          </a:xfrm>
          <a:prstGeom prst="rect">
            <a:avLst/>
          </a:prstGeom>
          <a:noFill/>
          <a:ln w="9525">
            <a:noFill/>
            <a:miter lim="800000"/>
          </a:ln>
          <a:effectLst/>
        </p:spPr>
        <p:txBody>
          <a:bodyPr vert="horz" wrap="square" lIns="104306" tIns="52153" rIns="104306" bIns="52153" numCol="1" anchor="t" anchorCtr="0" compatLnSpc="1"/>
          <a:lstStyle>
            <a:lvl1pPr algn="r" eaLnBrk="1" hangingPunct="1">
              <a:defRPr sz="1600"/>
            </a:lvl1p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pic>
        <p:nvPicPr>
          <p:cNvPr id="2055" name="Picture 7" descr="a4-01"/>
          <p:cNvPicPr>
            <a:picLocks noChangeAspect="1"/>
          </p:cNvPicPr>
          <p:nvPr userDrawn="1"/>
        </p:nvPicPr>
        <p:blipFill>
          <a:blip r:embed="rId13" cstate="print"/>
          <a:stretch>
            <a:fillRect/>
          </a:stretch>
        </p:blipFill>
        <p:spPr>
          <a:xfrm>
            <a:off x="0" y="0"/>
            <a:ext cx="10693400" cy="7561263"/>
          </a:xfrm>
          <a:prstGeom prst="rect">
            <a:avLst/>
          </a:prstGeom>
          <a:noFill/>
          <a:ln w="9525">
            <a:noFill/>
          </a:ln>
        </p:spPr>
      </p:pic>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ctr" defTabSz="1043305" rtl="0" eaLnBrk="0" fontAlgn="base" hangingPunct="0">
        <a:spcBef>
          <a:spcPct val="0"/>
        </a:spcBef>
        <a:spcAft>
          <a:spcPct val="0"/>
        </a:spcAft>
        <a:defRPr sz="5000">
          <a:solidFill>
            <a:schemeClr val="tx2"/>
          </a:solidFill>
          <a:latin typeface="+mj-lt"/>
          <a:ea typeface="+mj-ea"/>
          <a:cs typeface="+mj-cs"/>
        </a:defRPr>
      </a:lvl1pPr>
      <a:lvl2pPr algn="ctr" defTabSz="1043305" rtl="0" eaLnBrk="0" fontAlgn="base" hangingPunct="0">
        <a:spcBef>
          <a:spcPct val="0"/>
        </a:spcBef>
        <a:spcAft>
          <a:spcPct val="0"/>
        </a:spcAft>
        <a:defRPr sz="5000">
          <a:solidFill>
            <a:schemeClr val="tx2"/>
          </a:solidFill>
          <a:latin typeface="Arial" panose="020B0604020202020204" pitchFamily="34" charset="0"/>
          <a:ea typeface="宋体" panose="02010600030101010101" pitchFamily="2" charset="-122"/>
        </a:defRPr>
      </a:lvl2pPr>
      <a:lvl3pPr algn="ctr" defTabSz="1043305" rtl="0" eaLnBrk="0" fontAlgn="base" hangingPunct="0">
        <a:spcBef>
          <a:spcPct val="0"/>
        </a:spcBef>
        <a:spcAft>
          <a:spcPct val="0"/>
        </a:spcAft>
        <a:defRPr sz="5000">
          <a:solidFill>
            <a:schemeClr val="tx2"/>
          </a:solidFill>
          <a:latin typeface="Arial" panose="020B0604020202020204" pitchFamily="34" charset="0"/>
          <a:ea typeface="宋体" panose="02010600030101010101" pitchFamily="2" charset="-122"/>
        </a:defRPr>
      </a:lvl3pPr>
      <a:lvl4pPr algn="ctr" defTabSz="1043305" rtl="0" eaLnBrk="0" fontAlgn="base" hangingPunct="0">
        <a:spcBef>
          <a:spcPct val="0"/>
        </a:spcBef>
        <a:spcAft>
          <a:spcPct val="0"/>
        </a:spcAft>
        <a:defRPr sz="5000">
          <a:solidFill>
            <a:schemeClr val="tx2"/>
          </a:solidFill>
          <a:latin typeface="Arial" panose="020B0604020202020204" pitchFamily="34" charset="0"/>
          <a:ea typeface="宋体" panose="02010600030101010101" pitchFamily="2" charset="-122"/>
        </a:defRPr>
      </a:lvl4pPr>
      <a:lvl5pPr algn="ctr" defTabSz="1043305" rtl="0" eaLnBrk="0" fontAlgn="base" hangingPunct="0">
        <a:spcBef>
          <a:spcPct val="0"/>
        </a:spcBef>
        <a:spcAft>
          <a:spcPct val="0"/>
        </a:spcAft>
        <a:defRPr sz="5000">
          <a:solidFill>
            <a:schemeClr val="tx2"/>
          </a:solidFill>
          <a:latin typeface="Arial" panose="020B0604020202020204" pitchFamily="34" charset="0"/>
          <a:ea typeface="宋体" panose="02010600030101010101" pitchFamily="2" charset="-122"/>
        </a:defRPr>
      </a:lvl5pPr>
      <a:lvl6pPr marL="457200" algn="ctr" defTabSz="1043305" rtl="0" fontAlgn="base">
        <a:spcBef>
          <a:spcPct val="0"/>
        </a:spcBef>
        <a:spcAft>
          <a:spcPct val="0"/>
        </a:spcAft>
        <a:defRPr sz="5000">
          <a:solidFill>
            <a:schemeClr val="tx2"/>
          </a:solidFill>
          <a:latin typeface="Arial" panose="020B0604020202020204" pitchFamily="34" charset="0"/>
          <a:ea typeface="宋体" panose="02010600030101010101" pitchFamily="2" charset="-122"/>
        </a:defRPr>
      </a:lvl6pPr>
      <a:lvl7pPr marL="914400" algn="ctr" defTabSz="1043305" rtl="0" fontAlgn="base">
        <a:spcBef>
          <a:spcPct val="0"/>
        </a:spcBef>
        <a:spcAft>
          <a:spcPct val="0"/>
        </a:spcAft>
        <a:defRPr sz="5000">
          <a:solidFill>
            <a:schemeClr val="tx2"/>
          </a:solidFill>
          <a:latin typeface="Arial" panose="020B0604020202020204" pitchFamily="34" charset="0"/>
          <a:ea typeface="宋体" panose="02010600030101010101" pitchFamily="2" charset="-122"/>
        </a:defRPr>
      </a:lvl7pPr>
      <a:lvl8pPr marL="1371600" algn="ctr" defTabSz="1043305" rtl="0" fontAlgn="base">
        <a:spcBef>
          <a:spcPct val="0"/>
        </a:spcBef>
        <a:spcAft>
          <a:spcPct val="0"/>
        </a:spcAft>
        <a:defRPr sz="5000">
          <a:solidFill>
            <a:schemeClr val="tx2"/>
          </a:solidFill>
          <a:latin typeface="Arial" panose="020B0604020202020204" pitchFamily="34" charset="0"/>
          <a:ea typeface="宋体" panose="02010600030101010101" pitchFamily="2" charset="-122"/>
        </a:defRPr>
      </a:lvl8pPr>
      <a:lvl9pPr marL="1828800" algn="ctr" defTabSz="1043305" rtl="0" fontAlgn="base">
        <a:spcBef>
          <a:spcPct val="0"/>
        </a:spcBef>
        <a:spcAft>
          <a:spcPct val="0"/>
        </a:spcAft>
        <a:defRPr sz="5000">
          <a:solidFill>
            <a:schemeClr val="tx2"/>
          </a:solidFill>
          <a:latin typeface="Arial" panose="020B0604020202020204" pitchFamily="34" charset="0"/>
          <a:ea typeface="宋体" panose="02010600030101010101" pitchFamily="2" charset="-122"/>
        </a:defRPr>
      </a:lvl9pPr>
    </p:titleStyle>
    <p:bodyStyle>
      <a:lvl1pPr marL="390525" indent="-390525" algn="l" defTabSz="1043305" rtl="0" eaLnBrk="0" fontAlgn="base" hangingPunct="0">
        <a:spcBef>
          <a:spcPct val="20000"/>
        </a:spcBef>
        <a:spcAft>
          <a:spcPct val="0"/>
        </a:spcAft>
        <a:buChar char="•"/>
        <a:defRPr sz="3700">
          <a:solidFill>
            <a:schemeClr val="tx1"/>
          </a:solidFill>
          <a:latin typeface="+mn-lt"/>
          <a:ea typeface="+mn-ea"/>
          <a:cs typeface="+mn-cs"/>
        </a:defRPr>
      </a:lvl1pPr>
      <a:lvl2pPr marL="847725" indent="-325755" algn="l" defTabSz="1043305" rtl="0" eaLnBrk="0" fontAlgn="base" hangingPunct="0">
        <a:spcBef>
          <a:spcPct val="20000"/>
        </a:spcBef>
        <a:spcAft>
          <a:spcPct val="0"/>
        </a:spcAft>
        <a:buChar char="–"/>
        <a:defRPr sz="3200">
          <a:solidFill>
            <a:schemeClr val="tx1"/>
          </a:solidFill>
          <a:latin typeface="+mn-lt"/>
          <a:ea typeface="+mn-ea"/>
        </a:defRPr>
      </a:lvl2pPr>
      <a:lvl3pPr marL="1303655" indent="-260350" algn="l" defTabSz="1043305" rtl="0" eaLnBrk="0" fontAlgn="base" hangingPunct="0">
        <a:spcBef>
          <a:spcPct val="20000"/>
        </a:spcBef>
        <a:spcAft>
          <a:spcPct val="0"/>
        </a:spcAft>
        <a:buChar char="•"/>
        <a:defRPr sz="2700">
          <a:solidFill>
            <a:schemeClr val="tx1"/>
          </a:solidFill>
          <a:latin typeface="+mn-lt"/>
          <a:ea typeface="+mn-ea"/>
        </a:defRPr>
      </a:lvl3pPr>
      <a:lvl4pPr marL="1825625" indent="-260350" algn="l" defTabSz="1043305" rtl="0" eaLnBrk="0" fontAlgn="base" hangingPunct="0">
        <a:spcBef>
          <a:spcPct val="20000"/>
        </a:spcBef>
        <a:spcAft>
          <a:spcPct val="0"/>
        </a:spcAft>
        <a:buChar char="–"/>
        <a:defRPr sz="2300">
          <a:solidFill>
            <a:schemeClr val="tx1"/>
          </a:solidFill>
          <a:latin typeface="+mn-lt"/>
          <a:ea typeface="+mn-ea"/>
        </a:defRPr>
      </a:lvl4pPr>
      <a:lvl5pPr marL="2346325" indent="-260350" algn="l" defTabSz="1043305" rtl="0" eaLnBrk="0" fontAlgn="base" hangingPunct="0">
        <a:spcBef>
          <a:spcPct val="20000"/>
        </a:spcBef>
        <a:spcAft>
          <a:spcPct val="0"/>
        </a:spcAft>
        <a:buChar char="»"/>
        <a:defRPr sz="2300">
          <a:solidFill>
            <a:schemeClr val="tx1"/>
          </a:solidFill>
          <a:latin typeface="+mn-lt"/>
          <a:ea typeface="+mn-ea"/>
        </a:defRPr>
      </a:lvl5pPr>
      <a:lvl6pPr marL="2803525" indent="-260350" algn="l" defTabSz="1043305" rtl="0" fontAlgn="base">
        <a:spcBef>
          <a:spcPct val="20000"/>
        </a:spcBef>
        <a:spcAft>
          <a:spcPct val="0"/>
        </a:spcAft>
        <a:buChar char="»"/>
        <a:defRPr sz="2300">
          <a:solidFill>
            <a:schemeClr val="tx1"/>
          </a:solidFill>
          <a:latin typeface="+mn-lt"/>
          <a:ea typeface="+mn-ea"/>
        </a:defRPr>
      </a:lvl6pPr>
      <a:lvl7pPr marL="3260725" indent="-260350" algn="l" defTabSz="1043305" rtl="0" fontAlgn="base">
        <a:spcBef>
          <a:spcPct val="20000"/>
        </a:spcBef>
        <a:spcAft>
          <a:spcPct val="0"/>
        </a:spcAft>
        <a:buChar char="»"/>
        <a:defRPr sz="2300">
          <a:solidFill>
            <a:schemeClr val="tx1"/>
          </a:solidFill>
          <a:latin typeface="+mn-lt"/>
          <a:ea typeface="+mn-ea"/>
        </a:defRPr>
      </a:lvl7pPr>
      <a:lvl8pPr marL="3717925" indent="-260350" algn="l" defTabSz="1043305" rtl="0" fontAlgn="base">
        <a:spcBef>
          <a:spcPct val="20000"/>
        </a:spcBef>
        <a:spcAft>
          <a:spcPct val="0"/>
        </a:spcAft>
        <a:buChar char="»"/>
        <a:defRPr sz="2300">
          <a:solidFill>
            <a:schemeClr val="tx1"/>
          </a:solidFill>
          <a:latin typeface="+mn-lt"/>
          <a:ea typeface="+mn-ea"/>
        </a:defRPr>
      </a:lvl8pPr>
      <a:lvl9pPr marL="4175125" indent="-260350" algn="l" defTabSz="1043305" rtl="0" fontAlgn="base">
        <a:spcBef>
          <a:spcPct val="20000"/>
        </a:spcBef>
        <a:spcAft>
          <a:spcPct val="0"/>
        </a:spcAft>
        <a:buChar char="»"/>
        <a:defRPr sz="23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p:cNvSpPr>
          <p:nvPr>
            <p:ph type="title"/>
          </p:nvPr>
        </p:nvSpPr>
        <p:spPr>
          <a:xfrm>
            <a:off x="534988" y="303213"/>
            <a:ext cx="9623425" cy="1260475"/>
          </a:xfrm>
          <a:prstGeom prst="rect">
            <a:avLst/>
          </a:prstGeom>
          <a:noFill/>
          <a:ln w="9525">
            <a:noFill/>
          </a:ln>
        </p:spPr>
        <p:txBody>
          <a:bodyPr lIns="104306" tIns="52153" rIns="104306" bIns="52153" anchor="ctr" anchorCtr="0"/>
          <a:lstStyle/>
          <a:p>
            <a:pPr lvl="0"/>
            <a:r>
              <a:rPr lang="zh-CN" altLang="en-US" dirty="0"/>
              <a:t>单击此处编辑母版标题样式</a:t>
            </a:r>
          </a:p>
        </p:txBody>
      </p:sp>
      <p:sp>
        <p:nvSpPr>
          <p:cNvPr id="3075" name="Rectangle 3"/>
          <p:cNvSpPr>
            <a:spLocks noGrp="1"/>
          </p:cNvSpPr>
          <p:nvPr>
            <p:ph type="body"/>
          </p:nvPr>
        </p:nvSpPr>
        <p:spPr>
          <a:xfrm>
            <a:off x="534988" y="1763713"/>
            <a:ext cx="9623425" cy="4991100"/>
          </a:xfrm>
          <a:prstGeom prst="rect">
            <a:avLst/>
          </a:prstGeom>
          <a:noFill/>
          <a:ln w="9525">
            <a:noFill/>
          </a:ln>
        </p:spPr>
        <p:txBody>
          <a:bodyPr lIns="104306" tIns="52153" rIns="104306" bIns="52153" anchor="t" anchorCtr="0"/>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1028" name="Rectangle 4"/>
          <p:cNvSpPr>
            <a:spLocks noGrp="1" noChangeArrowheads="1"/>
          </p:cNvSpPr>
          <p:nvPr>
            <p:ph type="dt" sz="half" idx="2"/>
          </p:nvPr>
        </p:nvSpPr>
        <p:spPr bwMode="auto">
          <a:xfrm>
            <a:off x="534988" y="6884988"/>
            <a:ext cx="2495550" cy="525463"/>
          </a:xfrm>
          <a:prstGeom prst="rect">
            <a:avLst/>
          </a:prstGeom>
          <a:noFill/>
          <a:ln w="9525">
            <a:noFill/>
            <a:miter lim="800000"/>
          </a:ln>
          <a:effectLst/>
        </p:spPr>
        <p:txBody>
          <a:bodyPr vert="horz" wrap="square" lIns="104306" tIns="52153" rIns="104306" bIns="52153" numCol="1" anchor="t" anchorCtr="0" compatLnSpc="1"/>
          <a:lstStyle>
            <a:lvl1pPr eaLnBrk="1" hangingPunct="1">
              <a:defRPr sz="1600">
                <a:latin typeface="Arial" panose="020B0604020202020204" pitchFamily="34" charset="0"/>
                <a:ea typeface="宋体" panose="02010600030101010101" pitchFamily="2" charset="-122"/>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29" name="Rectangle 5"/>
          <p:cNvSpPr>
            <a:spLocks noGrp="1" noChangeArrowheads="1"/>
          </p:cNvSpPr>
          <p:nvPr>
            <p:ph type="ftr" sz="quarter" idx="3"/>
          </p:nvPr>
        </p:nvSpPr>
        <p:spPr bwMode="auto">
          <a:xfrm>
            <a:off x="3652838" y="6884988"/>
            <a:ext cx="3387725" cy="525463"/>
          </a:xfrm>
          <a:prstGeom prst="rect">
            <a:avLst/>
          </a:prstGeom>
          <a:noFill/>
          <a:ln w="9525">
            <a:noFill/>
            <a:miter lim="800000"/>
          </a:ln>
          <a:effectLst/>
        </p:spPr>
        <p:txBody>
          <a:bodyPr vert="horz" wrap="square" lIns="104306" tIns="52153" rIns="104306" bIns="52153" numCol="1" anchor="t" anchorCtr="0" compatLnSpc="1"/>
          <a:lstStyle>
            <a:lvl1pPr algn="ctr" eaLnBrk="1" hangingPunct="1">
              <a:defRPr sz="1600">
                <a:latin typeface="Arial" panose="020B0604020202020204" pitchFamily="34" charset="0"/>
                <a:ea typeface="宋体" panose="02010600030101010101" pitchFamily="2"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30" name="Rectangle 6"/>
          <p:cNvSpPr>
            <a:spLocks noGrp="1" noChangeArrowheads="1"/>
          </p:cNvSpPr>
          <p:nvPr>
            <p:ph type="sldNum" sz="quarter" idx="4"/>
          </p:nvPr>
        </p:nvSpPr>
        <p:spPr bwMode="auto">
          <a:xfrm>
            <a:off x="7662863" y="6884988"/>
            <a:ext cx="2495550" cy="525463"/>
          </a:xfrm>
          <a:prstGeom prst="rect">
            <a:avLst/>
          </a:prstGeom>
          <a:noFill/>
          <a:ln w="9525">
            <a:noFill/>
            <a:miter lim="800000"/>
          </a:ln>
          <a:effectLst/>
        </p:spPr>
        <p:txBody>
          <a:bodyPr vert="horz" wrap="square" lIns="104306" tIns="52153" rIns="104306" bIns="52153" numCol="1" anchor="t" anchorCtr="0" compatLnSpc="1"/>
          <a:lstStyle>
            <a:lvl1pPr algn="r" eaLnBrk="1" hangingPunct="1">
              <a:defRPr sz="1600"/>
            </a:lvl1p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pic>
        <p:nvPicPr>
          <p:cNvPr id="3079" name="Picture 7" descr="a4-01"/>
          <p:cNvPicPr>
            <a:picLocks noChangeAspect="1"/>
          </p:cNvPicPr>
          <p:nvPr userDrawn="1"/>
        </p:nvPicPr>
        <p:blipFill>
          <a:blip r:embed="rId13" cstate="print"/>
          <a:stretch>
            <a:fillRect/>
          </a:stretch>
        </p:blipFill>
        <p:spPr>
          <a:xfrm>
            <a:off x="0" y="0"/>
            <a:ext cx="10693400" cy="7561263"/>
          </a:xfrm>
          <a:prstGeom prst="rect">
            <a:avLst/>
          </a:prstGeom>
          <a:noFill/>
          <a:ln w="9525">
            <a:noFill/>
          </a:ln>
        </p:spPr>
      </p:pic>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ctr" defTabSz="1043305" rtl="0" eaLnBrk="0" fontAlgn="base" hangingPunct="0">
        <a:spcBef>
          <a:spcPct val="0"/>
        </a:spcBef>
        <a:spcAft>
          <a:spcPct val="0"/>
        </a:spcAft>
        <a:defRPr sz="5000">
          <a:solidFill>
            <a:schemeClr val="tx2"/>
          </a:solidFill>
          <a:latin typeface="+mj-lt"/>
          <a:ea typeface="+mj-ea"/>
          <a:cs typeface="+mj-cs"/>
        </a:defRPr>
      </a:lvl1pPr>
      <a:lvl2pPr algn="ctr" defTabSz="1043305" rtl="0" eaLnBrk="0" fontAlgn="base" hangingPunct="0">
        <a:spcBef>
          <a:spcPct val="0"/>
        </a:spcBef>
        <a:spcAft>
          <a:spcPct val="0"/>
        </a:spcAft>
        <a:defRPr sz="5000">
          <a:solidFill>
            <a:schemeClr val="tx2"/>
          </a:solidFill>
          <a:latin typeface="Arial" panose="020B0604020202020204" pitchFamily="34" charset="0"/>
          <a:ea typeface="宋体" panose="02010600030101010101" pitchFamily="2" charset="-122"/>
        </a:defRPr>
      </a:lvl2pPr>
      <a:lvl3pPr algn="ctr" defTabSz="1043305" rtl="0" eaLnBrk="0" fontAlgn="base" hangingPunct="0">
        <a:spcBef>
          <a:spcPct val="0"/>
        </a:spcBef>
        <a:spcAft>
          <a:spcPct val="0"/>
        </a:spcAft>
        <a:defRPr sz="5000">
          <a:solidFill>
            <a:schemeClr val="tx2"/>
          </a:solidFill>
          <a:latin typeface="Arial" panose="020B0604020202020204" pitchFamily="34" charset="0"/>
          <a:ea typeface="宋体" panose="02010600030101010101" pitchFamily="2" charset="-122"/>
        </a:defRPr>
      </a:lvl3pPr>
      <a:lvl4pPr algn="ctr" defTabSz="1043305" rtl="0" eaLnBrk="0" fontAlgn="base" hangingPunct="0">
        <a:spcBef>
          <a:spcPct val="0"/>
        </a:spcBef>
        <a:spcAft>
          <a:spcPct val="0"/>
        </a:spcAft>
        <a:defRPr sz="5000">
          <a:solidFill>
            <a:schemeClr val="tx2"/>
          </a:solidFill>
          <a:latin typeface="Arial" panose="020B0604020202020204" pitchFamily="34" charset="0"/>
          <a:ea typeface="宋体" panose="02010600030101010101" pitchFamily="2" charset="-122"/>
        </a:defRPr>
      </a:lvl4pPr>
      <a:lvl5pPr algn="ctr" defTabSz="1043305" rtl="0" eaLnBrk="0" fontAlgn="base" hangingPunct="0">
        <a:spcBef>
          <a:spcPct val="0"/>
        </a:spcBef>
        <a:spcAft>
          <a:spcPct val="0"/>
        </a:spcAft>
        <a:defRPr sz="5000">
          <a:solidFill>
            <a:schemeClr val="tx2"/>
          </a:solidFill>
          <a:latin typeface="Arial" panose="020B0604020202020204" pitchFamily="34" charset="0"/>
          <a:ea typeface="宋体" panose="02010600030101010101" pitchFamily="2" charset="-122"/>
        </a:defRPr>
      </a:lvl5pPr>
      <a:lvl6pPr marL="457200" algn="ctr" defTabSz="1043305" rtl="0" fontAlgn="base">
        <a:spcBef>
          <a:spcPct val="0"/>
        </a:spcBef>
        <a:spcAft>
          <a:spcPct val="0"/>
        </a:spcAft>
        <a:defRPr sz="5000">
          <a:solidFill>
            <a:schemeClr val="tx2"/>
          </a:solidFill>
          <a:latin typeface="Arial" panose="020B0604020202020204" pitchFamily="34" charset="0"/>
          <a:ea typeface="宋体" panose="02010600030101010101" pitchFamily="2" charset="-122"/>
        </a:defRPr>
      </a:lvl6pPr>
      <a:lvl7pPr marL="914400" algn="ctr" defTabSz="1043305" rtl="0" fontAlgn="base">
        <a:spcBef>
          <a:spcPct val="0"/>
        </a:spcBef>
        <a:spcAft>
          <a:spcPct val="0"/>
        </a:spcAft>
        <a:defRPr sz="5000">
          <a:solidFill>
            <a:schemeClr val="tx2"/>
          </a:solidFill>
          <a:latin typeface="Arial" panose="020B0604020202020204" pitchFamily="34" charset="0"/>
          <a:ea typeface="宋体" panose="02010600030101010101" pitchFamily="2" charset="-122"/>
        </a:defRPr>
      </a:lvl7pPr>
      <a:lvl8pPr marL="1371600" algn="ctr" defTabSz="1043305" rtl="0" fontAlgn="base">
        <a:spcBef>
          <a:spcPct val="0"/>
        </a:spcBef>
        <a:spcAft>
          <a:spcPct val="0"/>
        </a:spcAft>
        <a:defRPr sz="5000">
          <a:solidFill>
            <a:schemeClr val="tx2"/>
          </a:solidFill>
          <a:latin typeface="Arial" panose="020B0604020202020204" pitchFamily="34" charset="0"/>
          <a:ea typeface="宋体" panose="02010600030101010101" pitchFamily="2" charset="-122"/>
        </a:defRPr>
      </a:lvl8pPr>
      <a:lvl9pPr marL="1828800" algn="ctr" defTabSz="1043305" rtl="0" fontAlgn="base">
        <a:spcBef>
          <a:spcPct val="0"/>
        </a:spcBef>
        <a:spcAft>
          <a:spcPct val="0"/>
        </a:spcAft>
        <a:defRPr sz="5000">
          <a:solidFill>
            <a:schemeClr val="tx2"/>
          </a:solidFill>
          <a:latin typeface="Arial" panose="020B0604020202020204" pitchFamily="34" charset="0"/>
          <a:ea typeface="宋体" panose="02010600030101010101" pitchFamily="2" charset="-122"/>
        </a:defRPr>
      </a:lvl9pPr>
    </p:titleStyle>
    <p:bodyStyle>
      <a:lvl1pPr marL="390525" indent="-390525" algn="l" defTabSz="1043305" rtl="0" eaLnBrk="0" fontAlgn="base" hangingPunct="0">
        <a:spcBef>
          <a:spcPct val="20000"/>
        </a:spcBef>
        <a:spcAft>
          <a:spcPct val="0"/>
        </a:spcAft>
        <a:buChar char="•"/>
        <a:defRPr sz="3700">
          <a:solidFill>
            <a:schemeClr val="tx1"/>
          </a:solidFill>
          <a:latin typeface="+mn-lt"/>
          <a:ea typeface="+mn-ea"/>
          <a:cs typeface="+mn-cs"/>
        </a:defRPr>
      </a:lvl1pPr>
      <a:lvl2pPr marL="847725" indent="-325755" algn="l" defTabSz="1043305" rtl="0" eaLnBrk="0" fontAlgn="base" hangingPunct="0">
        <a:spcBef>
          <a:spcPct val="20000"/>
        </a:spcBef>
        <a:spcAft>
          <a:spcPct val="0"/>
        </a:spcAft>
        <a:buChar char="–"/>
        <a:defRPr sz="3200">
          <a:solidFill>
            <a:schemeClr val="tx1"/>
          </a:solidFill>
          <a:latin typeface="+mn-lt"/>
          <a:ea typeface="+mn-ea"/>
        </a:defRPr>
      </a:lvl2pPr>
      <a:lvl3pPr marL="1303655" indent="-260350" algn="l" defTabSz="1043305" rtl="0" eaLnBrk="0" fontAlgn="base" hangingPunct="0">
        <a:spcBef>
          <a:spcPct val="20000"/>
        </a:spcBef>
        <a:spcAft>
          <a:spcPct val="0"/>
        </a:spcAft>
        <a:buChar char="•"/>
        <a:defRPr sz="2700">
          <a:solidFill>
            <a:schemeClr val="tx1"/>
          </a:solidFill>
          <a:latin typeface="+mn-lt"/>
          <a:ea typeface="+mn-ea"/>
        </a:defRPr>
      </a:lvl3pPr>
      <a:lvl4pPr marL="1825625" indent="-260350" algn="l" defTabSz="1043305" rtl="0" eaLnBrk="0" fontAlgn="base" hangingPunct="0">
        <a:spcBef>
          <a:spcPct val="20000"/>
        </a:spcBef>
        <a:spcAft>
          <a:spcPct val="0"/>
        </a:spcAft>
        <a:buChar char="–"/>
        <a:defRPr sz="2300">
          <a:solidFill>
            <a:schemeClr val="tx1"/>
          </a:solidFill>
          <a:latin typeface="+mn-lt"/>
          <a:ea typeface="+mn-ea"/>
        </a:defRPr>
      </a:lvl4pPr>
      <a:lvl5pPr marL="2346325" indent="-260350" algn="l" defTabSz="1043305" rtl="0" eaLnBrk="0" fontAlgn="base" hangingPunct="0">
        <a:spcBef>
          <a:spcPct val="20000"/>
        </a:spcBef>
        <a:spcAft>
          <a:spcPct val="0"/>
        </a:spcAft>
        <a:buChar char="»"/>
        <a:defRPr sz="2300">
          <a:solidFill>
            <a:schemeClr val="tx1"/>
          </a:solidFill>
          <a:latin typeface="+mn-lt"/>
          <a:ea typeface="+mn-ea"/>
        </a:defRPr>
      </a:lvl5pPr>
      <a:lvl6pPr marL="2803525" indent="-260350" algn="l" defTabSz="1043305" rtl="0" fontAlgn="base">
        <a:spcBef>
          <a:spcPct val="20000"/>
        </a:spcBef>
        <a:spcAft>
          <a:spcPct val="0"/>
        </a:spcAft>
        <a:buChar char="»"/>
        <a:defRPr sz="2300">
          <a:solidFill>
            <a:schemeClr val="tx1"/>
          </a:solidFill>
          <a:latin typeface="+mn-lt"/>
          <a:ea typeface="+mn-ea"/>
        </a:defRPr>
      </a:lvl6pPr>
      <a:lvl7pPr marL="3260725" indent="-260350" algn="l" defTabSz="1043305" rtl="0" fontAlgn="base">
        <a:spcBef>
          <a:spcPct val="20000"/>
        </a:spcBef>
        <a:spcAft>
          <a:spcPct val="0"/>
        </a:spcAft>
        <a:buChar char="»"/>
        <a:defRPr sz="2300">
          <a:solidFill>
            <a:schemeClr val="tx1"/>
          </a:solidFill>
          <a:latin typeface="+mn-lt"/>
          <a:ea typeface="+mn-ea"/>
        </a:defRPr>
      </a:lvl7pPr>
      <a:lvl8pPr marL="3717925" indent="-260350" algn="l" defTabSz="1043305" rtl="0" fontAlgn="base">
        <a:spcBef>
          <a:spcPct val="20000"/>
        </a:spcBef>
        <a:spcAft>
          <a:spcPct val="0"/>
        </a:spcAft>
        <a:buChar char="»"/>
        <a:defRPr sz="2300">
          <a:solidFill>
            <a:schemeClr val="tx1"/>
          </a:solidFill>
          <a:latin typeface="+mn-lt"/>
          <a:ea typeface="+mn-ea"/>
        </a:defRPr>
      </a:lvl8pPr>
      <a:lvl9pPr marL="4175125" indent="-260350" algn="l" defTabSz="1043305" rtl="0" fontAlgn="base">
        <a:spcBef>
          <a:spcPct val="20000"/>
        </a:spcBef>
        <a:spcAft>
          <a:spcPct val="0"/>
        </a:spcAft>
        <a:buChar char="»"/>
        <a:defRPr sz="23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p:cNvSpPr>
          <p:nvPr>
            <p:ph type="title"/>
          </p:nvPr>
        </p:nvSpPr>
        <p:spPr>
          <a:xfrm>
            <a:off x="534988" y="303213"/>
            <a:ext cx="9623425" cy="1260475"/>
          </a:xfrm>
          <a:prstGeom prst="rect">
            <a:avLst/>
          </a:prstGeom>
          <a:noFill/>
          <a:ln w="9525">
            <a:noFill/>
          </a:ln>
        </p:spPr>
        <p:txBody>
          <a:bodyPr lIns="104306" tIns="52153" rIns="104306" bIns="52153" anchor="ctr" anchorCtr="0"/>
          <a:lstStyle/>
          <a:p>
            <a:pPr lvl="0"/>
            <a:r>
              <a:rPr lang="zh-CN" altLang="en-US" dirty="0"/>
              <a:t>单击此处编辑母版标题样式</a:t>
            </a:r>
          </a:p>
        </p:txBody>
      </p:sp>
      <p:sp>
        <p:nvSpPr>
          <p:cNvPr id="4099" name="Rectangle 3"/>
          <p:cNvSpPr>
            <a:spLocks noGrp="1"/>
          </p:cNvSpPr>
          <p:nvPr>
            <p:ph type="body"/>
          </p:nvPr>
        </p:nvSpPr>
        <p:spPr>
          <a:xfrm>
            <a:off x="534988" y="1763713"/>
            <a:ext cx="9623425" cy="4991100"/>
          </a:xfrm>
          <a:prstGeom prst="rect">
            <a:avLst/>
          </a:prstGeom>
          <a:noFill/>
          <a:ln w="9525">
            <a:noFill/>
          </a:ln>
        </p:spPr>
        <p:txBody>
          <a:bodyPr lIns="104306" tIns="52153" rIns="104306" bIns="52153" anchor="t" anchorCtr="0"/>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1028" name="Rectangle 4"/>
          <p:cNvSpPr>
            <a:spLocks noGrp="1" noChangeArrowheads="1"/>
          </p:cNvSpPr>
          <p:nvPr>
            <p:ph type="dt" sz="half" idx="2"/>
          </p:nvPr>
        </p:nvSpPr>
        <p:spPr bwMode="auto">
          <a:xfrm>
            <a:off x="534988" y="6884988"/>
            <a:ext cx="2495550" cy="525463"/>
          </a:xfrm>
          <a:prstGeom prst="rect">
            <a:avLst/>
          </a:prstGeom>
          <a:noFill/>
          <a:ln w="9525">
            <a:noFill/>
            <a:miter lim="800000"/>
          </a:ln>
          <a:effectLst/>
        </p:spPr>
        <p:txBody>
          <a:bodyPr vert="horz" wrap="square" lIns="104306" tIns="52153" rIns="104306" bIns="52153" numCol="1" anchor="t" anchorCtr="0" compatLnSpc="1"/>
          <a:lstStyle>
            <a:lvl1pPr eaLnBrk="1" hangingPunct="1">
              <a:defRPr sz="1600">
                <a:latin typeface="Arial" panose="020B0604020202020204" pitchFamily="34" charset="0"/>
                <a:ea typeface="宋体" panose="02010600030101010101" pitchFamily="2" charset="-122"/>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29" name="Rectangle 5"/>
          <p:cNvSpPr>
            <a:spLocks noGrp="1" noChangeArrowheads="1"/>
          </p:cNvSpPr>
          <p:nvPr>
            <p:ph type="ftr" sz="quarter" idx="3"/>
          </p:nvPr>
        </p:nvSpPr>
        <p:spPr bwMode="auto">
          <a:xfrm>
            <a:off x="3652838" y="6884988"/>
            <a:ext cx="3387725" cy="525463"/>
          </a:xfrm>
          <a:prstGeom prst="rect">
            <a:avLst/>
          </a:prstGeom>
          <a:noFill/>
          <a:ln w="9525">
            <a:noFill/>
            <a:miter lim="800000"/>
          </a:ln>
          <a:effectLst/>
        </p:spPr>
        <p:txBody>
          <a:bodyPr vert="horz" wrap="square" lIns="104306" tIns="52153" rIns="104306" bIns="52153" numCol="1" anchor="t" anchorCtr="0" compatLnSpc="1"/>
          <a:lstStyle>
            <a:lvl1pPr algn="ctr" eaLnBrk="1" hangingPunct="1">
              <a:defRPr sz="1600">
                <a:latin typeface="Arial" panose="020B0604020202020204" pitchFamily="34" charset="0"/>
                <a:ea typeface="宋体" panose="02010600030101010101" pitchFamily="2"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30" name="Rectangle 6"/>
          <p:cNvSpPr>
            <a:spLocks noGrp="1" noChangeArrowheads="1"/>
          </p:cNvSpPr>
          <p:nvPr>
            <p:ph type="sldNum" sz="quarter" idx="4"/>
          </p:nvPr>
        </p:nvSpPr>
        <p:spPr bwMode="auto">
          <a:xfrm>
            <a:off x="7662863" y="6884988"/>
            <a:ext cx="2495550" cy="525463"/>
          </a:xfrm>
          <a:prstGeom prst="rect">
            <a:avLst/>
          </a:prstGeom>
          <a:noFill/>
          <a:ln w="9525">
            <a:noFill/>
            <a:miter lim="800000"/>
          </a:ln>
          <a:effectLst/>
        </p:spPr>
        <p:txBody>
          <a:bodyPr vert="horz" wrap="square" lIns="104306" tIns="52153" rIns="104306" bIns="52153" numCol="1" anchor="t" anchorCtr="0" compatLnSpc="1"/>
          <a:lstStyle>
            <a:lvl1pPr algn="r" eaLnBrk="1" hangingPunct="1">
              <a:defRPr sz="1600"/>
            </a:lvl1p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pic>
        <p:nvPicPr>
          <p:cNvPr id="4103" name="Picture 7" descr="a4-01"/>
          <p:cNvPicPr>
            <a:picLocks noChangeAspect="1"/>
          </p:cNvPicPr>
          <p:nvPr userDrawn="1"/>
        </p:nvPicPr>
        <p:blipFill>
          <a:blip r:embed="rId13" cstate="print"/>
          <a:stretch>
            <a:fillRect/>
          </a:stretch>
        </p:blipFill>
        <p:spPr>
          <a:xfrm>
            <a:off x="0" y="0"/>
            <a:ext cx="10693400" cy="7561263"/>
          </a:xfrm>
          <a:prstGeom prst="rect">
            <a:avLst/>
          </a:prstGeom>
          <a:noFill/>
          <a:ln w="9525">
            <a:noFill/>
          </a:ln>
        </p:spPr>
      </p:pic>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ftr="0" dt="0"/>
  <p:txStyles>
    <p:titleStyle>
      <a:lvl1pPr algn="ctr" defTabSz="1043305" rtl="0" eaLnBrk="0" fontAlgn="base" hangingPunct="0">
        <a:spcBef>
          <a:spcPct val="0"/>
        </a:spcBef>
        <a:spcAft>
          <a:spcPct val="0"/>
        </a:spcAft>
        <a:defRPr sz="5000">
          <a:solidFill>
            <a:schemeClr val="tx2"/>
          </a:solidFill>
          <a:latin typeface="+mj-lt"/>
          <a:ea typeface="+mj-ea"/>
          <a:cs typeface="+mj-cs"/>
        </a:defRPr>
      </a:lvl1pPr>
      <a:lvl2pPr algn="ctr" defTabSz="1043305" rtl="0" eaLnBrk="0" fontAlgn="base" hangingPunct="0">
        <a:spcBef>
          <a:spcPct val="0"/>
        </a:spcBef>
        <a:spcAft>
          <a:spcPct val="0"/>
        </a:spcAft>
        <a:defRPr sz="5000">
          <a:solidFill>
            <a:schemeClr val="tx2"/>
          </a:solidFill>
          <a:latin typeface="Arial" panose="020B0604020202020204" pitchFamily="34" charset="0"/>
          <a:ea typeface="宋体" panose="02010600030101010101" pitchFamily="2" charset="-122"/>
        </a:defRPr>
      </a:lvl2pPr>
      <a:lvl3pPr algn="ctr" defTabSz="1043305" rtl="0" eaLnBrk="0" fontAlgn="base" hangingPunct="0">
        <a:spcBef>
          <a:spcPct val="0"/>
        </a:spcBef>
        <a:spcAft>
          <a:spcPct val="0"/>
        </a:spcAft>
        <a:defRPr sz="5000">
          <a:solidFill>
            <a:schemeClr val="tx2"/>
          </a:solidFill>
          <a:latin typeface="Arial" panose="020B0604020202020204" pitchFamily="34" charset="0"/>
          <a:ea typeface="宋体" panose="02010600030101010101" pitchFamily="2" charset="-122"/>
        </a:defRPr>
      </a:lvl3pPr>
      <a:lvl4pPr algn="ctr" defTabSz="1043305" rtl="0" eaLnBrk="0" fontAlgn="base" hangingPunct="0">
        <a:spcBef>
          <a:spcPct val="0"/>
        </a:spcBef>
        <a:spcAft>
          <a:spcPct val="0"/>
        </a:spcAft>
        <a:defRPr sz="5000">
          <a:solidFill>
            <a:schemeClr val="tx2"/>
          </a:solidFill>
          <a:latin typeface="Arial" panose="020B0604020202020204" pitchFamily="34" charset="0"/>
          <a:ea typeface="宋体" panose="02010600030101010101" pitchFamily="2" charset="-122"/>
        </a:defRPr>
      </a:lvl4pPr>
      <a:lvl5pPr algn="ctr" defTabSz="1043305" rtl="0" eaLnBrk="0" fontAlgn="base" hangingPunct="0">
        <a:spcBef>
          <a:spcPct val="0"/>
        </a:spcBef>
        <a:spcAft>
          <a:spcPct val="0"/>
        </a:spcAft>
        <a:defRPr sz="5000">
          <a:solidFill>
            <a:schemeClr val="tx2"/>
          </a:solidFill>
          <a:latin typeface="Arial" panose="020B0604020202020204" pitchFamily="34" charset="0"/>
          <a:ea typeface="宋体" panose="02010600030101010101" pitchFamily="2" charset="-122"/>
        </a:defRPr>
      </a:lvl5pPr>
      <a:lvl6pPr marL="457200" algn="ctr" defTabSz="1043305" rtl="0" fontAlgn="base">
        <a:spcBef>
          <a:spcPct val="0"/>
        </a:spcBef>
        <a:spcAft>
          <a:spcPct val="0"/>
        </a:spcAft>
        <a:defRPr sz="5000">
          <a:solidFill>
            <a:schemeClr val="tx2"/>
          </a:solidFill>
          <a:latin typeface="Arial" panose="020B0604020202020204" pitchFamily="34" charset="0"/>
          <a:ea typeface="宋体" panose="02010600030101010101" pitchFamily="2" charset="-122"/>
        </a:defRPr>
      </a:lvl6pPr>
      <a:lvl7pPr marL="914400" algn="ctr" defTabSz="1043305" rtl="0" fontAlgn="base">
        <a:spcBef>
          <a:spcPct val="0"/>
        </a:spcBef>
        <a:spcAft>
          <a:spcPct val="0"/>
        </a:spcAft>
        <a:defRPr sz="5000">
          <a:solidFill>
            <a:schemeClr val="tx2"/>
          </a:solidFill>
          <a:latin typeface="Arial" panose="020B0604020202020204" pitchFamily="34" charset="0"/>
          <a:ea typeface="宋体" panose="02010600030101010101" pitchFamily="2" charset="-122"/>
        </a:defRPr>
      </a:lvl7pPr>
      <a:lvl8pPr marL="1371600" algn="ctr" defTabSz="1043305" rtl="0" fontAlgn="base">
        <a:spcBef>
          <a:spcPct val="0"/>
        </a:spcBef>
        <a:spcAft>
          <a:spcPct val="0"/>
        </a:spcAft>
        <a:defRPr sz="5000">
          <a:solidFill>
            <a:schemeClr val="tx2"/>
          </a:solidFill>
          <a:latin typeface="Arial" panose="020B0604020202020204" pitchFamily="34" charset="0"/>
          <a:ea typeface="宋体" panose="02010600030101010101" pitchFamily="2" charset="-122"/>
        </a:defRPr>
      </a:lvl8pPr>
      <a:lvl9pPr marL="1828800" algn="ctr" defTabSz="1043305" rtl="0" fontAlgn="base">
        <a:spcBef>
          <a:spcPct val="0"/>
        </a:spcBef>
        <a:spcAft>
          <a:spcPct val="0"/>
        </a:spcAft>
        <a:defRPr sz="5000">
          <a:solidFill>
            <a:schemeClr val="tx2"/>
          </a:solidFill>
          <a:latin typeface="Arial" panose="020B0604020202020204" pitchFamily="34" charset="0"/>
          <a:ea typeface="宋体" panose="02010600030101010101" pitchFamily="2" charset="-122"/>
        </a:defRPr>
      </a:lvl9pPr>
    </p:titleStyle>
    <p:bodyStyle>
      <a:lvl1pPr marL="390525" indent="-390525" algn="l" defTabSz="1043305" rtl="0" eaLnBrk="0" fontAlgn="base" hangingPunct="0">
        <a:spcBef>
          <a:spcPct val="20000"/>
        </a:spcBef>
        <a:spcAft>
          <a:spcPct val="0"/>
        </a:spcAft>
        <a:buChar char="•"/>
        <a:defRPr sz="3700">
          <a:solidFill>
            <a:schemeClr val="tx1"/>
          </a:solidFill>
          <a:latin typeface="+mn-lt"/>
          <a:ea typeface="+mn-ea"/>
          <a:cs typeface="+mn-cs"/>
        </a:defRPr>
      </a:lvl1pPr>
      <a:lvl2pPr marL="847725" indent="-325755" algn="l" defTabSz="1043305" rtl="0" eaLnBrk="0" fontAlgn="base" hangingPunct="0">
        <a:spcBef>
          <a:spcPct val="20000"/>
        </a:spcBef>
        <a:spcAft>
          <a:spcPct val="0"/>
        </a:spcAft>
        <a:buChar char="–"/>
        <a:defRPr sz="3200">
          <a:solidFill>
            <a:schemeClr val="tx1"/>
          </a:solidFill>
          <a:latin typeface="+mn-lt"/>
          <a:ea typeface="+mn-ea"/>
        </a:defRPr>
      </a:lvl2pPr>
      <a:lvl3pPr marL="1303655" indent="-260350" algn="l" defTabSz="1043305" rtl="0" eaLnBrk="0" fontAlgn="base" hangingPunct="0">
        <a:spcBef>
          <a:spcPct val="20000"/>
        </a:spcBef>
        <a:spcAft>
          <a:spcPct val="0"/>
        </a:spcAft>
        <a:buChar char="•"/>
        <a:defRPr sz="2700">
          <a:solidFill>
            <a:schemeClr val="tx1"/>
          </a:solidFill>
          <a:latin typeface="+mn-lt"/>
          <a:ea typeface="+mn-ea"/>
        </a:defRPr>
      </a:lvl3pPr>
      <a:lvl4pPr marL="1825625" indent="-260350" algn="l" defTabSz="1043305" rtl="0" eaLnBrk="0" fontAlgn="base" hangingPunct="0">
        <a:spcBef>
          <a:spcPct val="20000"/>
        </a:spcBef>
        <a:spcAft>
          <a:spcPct val="0"/>
        </a:spcAft>
        <a:buChar char="–"/>
        <a:defRPr sz="2300">
          <a:solidFill>
            <a:schemeClr val="tx1"/>
          </a:solidFill>
          <a:latin typeface="+mn-lt"/>
          <a:ea typeface="+mn-ea"/>
        </a:defRPr>
      </a:lvl4pPr>
      <a:lvl5pPr marL="2346325" indent="-260350" algn="l" defTabSz="1043305" rtl="0" eaLnBrk="0" fontAlgn="base" hangingPunct="0">
        <a:spcBef>
          <a:spcPct val="20000"/>
        </a:spcBef>
        <a:spcAft>
          <a:spcPct val="0"/>
        </a:spcAft>
        <a:buChar char="»"/>
        <a:defRPr sz="2300">
          <a:solidFill>
            <a:schemeClr val="tx1"/>
          </a:solidFill>
          <a:latin typeface="+mn-lt"/>
          <a:ea typeface="+mn-ea"/>
        </a:defRPr>
      </a:lvl5pPr>
      <a:lvl6pPr marL="2803525" indent="-260350" algn="l" defTabSz="1043305" rtl="0" fontAlgn="base">
        <a:spcBef>
          <a:spcPct val="20000"/>
        </a:spcBef>
        <a:spcAft>
          <a:spcPct val="0"/>
        </a:spcAft>
        <a:buChar char="»"/>
        <a:defRPr sz="2300">
          <a:solidFill>
            <a:schemeClr val="tx1"/>
          </a:solidFill>
          <a:latin typeface="+mn-lt"/>
          <a:ea typeface="+mn-ea"/>
        </a:defRPr>
      </a:lvl6pPr>
      <a:lvl7pPr marL="3260725" indent="-260350" algn="l" defTabSz="1043305" rtl="0" fontAlgn="base">
        <a:spcBef>
          <a:spcPct val="20000"/>
        </a:spcBef>
        <a:spcAft>
          <a:spcPct val="0"/>
        </a:spcAft>
        <a:buChar char="»"/>
        <a:defRPr sz="2300">
          <a:solidFill>
            <a:schemeClr val="tx1"/>
          </a:solidFill>
          <a:latin typeface="+mn-lt"/>
          <a:ea typeface="+mn-ea"/>
        </a:defRPr>
      </a:lvl7pPr>
      <a:lvl8pPr marL="3717925" indent="-260350" algn="l" defTabSz="1043305" rtl="0" fontAlgn="base">
        <a:spcBef>
          <a:spcPct val="20000"/>
        </a:spcBef>
        <a:spcAft>
          <a:spcPct val="0"/>
        </a:spcAft>
        <a:buChar char="»"/>
        <a:defRPr sz="2300">
          <a:solidFill>
            <a:schemeClr val="tx1"/>
          </a:solidFill>
          <a:latin typeface="+mn-lt"/>
          <a:ea typeface="+mn-ea"/>
        </a:defRPr>
      </a:lvl8pPr>
      <a:lvl9pPr marL="4175125" indent="-260350" algn="l" defTabSz="1043305" rtl="0" fontAlgn="base">
        <a:spcBef>
          <a:spcPct val="20000"/>
        </a:spcBef>
        <a:spcAft>
          <a:spcPct val="0"/>
        </a:spcAft>
        <a:buChar char="»"/>
        <a:defRPr sz="23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p:cNvSpPr>
          <p:nvPr>
            <p:ph type="title"/>
          </p:nvPr>
        </p:nvSpPr>
        <p:spPr>
          <a:xfrm>
            <a:off x="534988" y="303213"/>
            <a:ext cx="9623425" cy="1260475"/>
          </a:xfrm>
          <a:prstGeom prst="rect">
            <a:avLst/>
          </a:prstGeom>
          <a:noFill/>
          <a:ln w="9525">
            <a:noFill/>
          </a:ln>
        </p:spPr>
        <p:txBody>
          <a:bodyPr lIns="104306" tIns="52153" rIns="104306" bIns="52153" anchor="ctr" anchorCtr="0"/>
          <a:lstStyle/>
          <a:p>
            <a:pPr lvl="0"/>
            <a:r>
              <a:rPr lang="zh-CN" altLang="en-US" dirty="0"/>
              <a:t>单击此处编辑母版标题样式</a:t>
            </a:r>
          </a:p>
        </p:txBody>
      </p:sp>
      <p:sp>
        <p:nvSpPr>
          <p:cNvPr id="5123" name="Rectangle 3"/>
          <p:cNvSpPr>
            <a:spLocks noGrp="1"/>
          </p:cNvSpPr>
          <p:nvPr>
            <p:ph type="body"/>
          </p:nvPr>
        </p:nvSpPr>
        <p:spPr>
          <a:xfrm>
            <a:off x="534988" y="1763713"/>
            <a:ext cx="9623425" cy="4991100"/>
          </a:xfrm>
          <a:prstGeom prst="rect">
            <a:avLst/>
          </a:prstGeom>
          <a:noFill/>
          <a:ln w="9525">
            <a:noFill/>
          </a:ln>
        </p:spPr>
        <p:txBody>
          <a:bodyPr lIns="104306" tIns="52153" rIns="104306" bIns="52153" anchor="t" anchorCtr="0"/>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1028" name="Rectangle 4"/>
          <p:cNvSpPr>
            <a:spLocks noGrp="1" noChangeArrowheads="1"/>
          </p:cNvSpPr>
          <p:nvPr>
            <p:ph type="dt" sz="half" idx="2"/>
          </p:nvPr>
        </p:nvSpPr>
        <p:spPr bwMode="auto">
          <a:xfrm>
            <a:off x="534988" y="6884988"/>
            <a:ext cx="2495550" cy="525463"/>
          </a:xfrm>
          <a:prstGeom prst="rect">
            <a:avLst/>
          </a:prstGeom>
          <a:noFill/>
          <a:ln w="9525">
            <a:noFill/>
            <a:miter lim="800000"/>
          </a:ln>
          <a:effectLst/>
        </p:spPr>
        <p:txBody>
          <a:bodyPr vert="horz" wrap="square" lIns="104306" tIns="52153" rIns="104306" bIns="52153" numCol="1" anchor="t" anchorCtr="0" compatLnSpc="1"/>
          <a:lstStyle>
            <a:lvl1pPr eaLnBrk="1" hangingPunct="1">
              <a:defRPr sz="1600">
                <a:latin typeface="Arial" panose="020B0604020202020204" pitchFamily="34" charset="0"/>
                <a:ea typeface="宋体" panose="02010600030101010101" pitchFamily="2" charset="-122"/>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29" name="Rectangle 5"/>
          <p:cNvSpPr>
            <a:spLocks noGrp="1" noChangeArrowheads="1"/>
          </p:cNvSpPr>
          <p:nvPr>
            <p:ph type="ftr" sz="quarter" idx="3"/>
          </p:nvPr>
        </p:nvSpPr>
        <p:spPr bwMode="auto">
          <a:xfrm>
            <a:off x="3652838" y="6884988"/>
            <a:ext cx="3387725" cy="525463"/>
          </a:xfrm>
          <a:prstGeom prst="rect">
            <a:avLst/>
          </a:prstGeom>
          <a:noFill/>
          <a:ln w="9525">
            <a:noFill/>
            <a:miter lim="800000"/>
          </a:ln>
          <a:effectLst/>
        </p:spPr>
        <p:txBody>
          <a:bodyPr vert="horz" wrap="square" lIns="104306" tIns="52153" rIns="104306" bIns="52153" numCol="1" anchor="t" anchorCtr="0" compatLnSpc="1"/>
          <a:lstStyle>
            <a:lvl1pPr algn="ctr" eaLnBrk="1" hangingPunct="1">
              <a:defRPr sz="1600">
                <a:latin typeface="Arial" panose="020B0604020202020204" pitchFamily="34" charset="0"/>
                <a:ea typeface="宋体" panose="02010600030101010101" pitchFamily="2"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30" name="Rectangle 6"/>
          <p:cNvSpPr>
            <a:spLocks noGrp="1" noChangeArrowheads="1"/>
          </p:cNvSpPr>
          <p:nvPr>
            <p:ph type="sldNum" sz="quarter" idx="4"/>
          </p:nvPr>
        </p:nvSpPr>
        <p:spPr bwMode="auto">
          <a:xfrm>
            <a:off x="7662863" y="6884988"/>
            <a:ext cx="2495550" cy="525463"/>
          </a:xfrm>
          <a:prstGeom prst="rect">
            <a:avLst/>
          </a:prstGeom>
          <a:noFill/>
          <a:ln w="9525">
            <a:noFill/>
            <a:miter lim="800000"/>
          </a:ln>
          <a:effectLst/>
        </p:spPr>
        <p:txBody>
          <a:bodyPr vert="horz" wrap="square" lIns="104306" tIns="52153" rIns="104306" bIns="52153" numCol="1" anchor="t" anchorCtr="0" compatLnSpc="1"/>
          <a:lstStyle>
            <a:lvl1pPr algn="r" eaLnBrk="1" hangingPunct="1">
              <a:defRPr sz="1600"/>
            </a:lvl1p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pic>
        <p:nvPicPr>
          <p:cNvPr id="5127" name="Picture 7" descr="a4-01"/>
          <p:cNvPicPr>
            <a:picLocks noChangeAspect="1"/>
          </p:cNvPicPr>
          <p:nvPr userDrawn="1"/>
        </p:nvPicPr>
        <p:blipFill>
          <a:blip r:embed="rId13" cstate="print"/>
          <a:stretch>
            <a:fillRect/>
          </a:stretch>
        </p:blipFill>
        <p:spPr>
          <a:xfrm>
            <a:off x="0" y="0"/>
            <a:ext cx="10693400" cy="7561263"/>
          </a:xfrm>
          <a:prstGeom prst="rect">
            <a:avLst/>
          </a:prstGeom>
          <a:noFill/>
          <a:ln w="9525">
            <a:noFill/>
          </a:ln>
        </p:spPr>
      </p:pic>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ctr" defTabSz="1043305" rtl="0" eaLnBrk="0" fontAlgn="base" hangingPunct="0">
        <a:spcBef>
          <a:spcPct val="0"/>
        </a:spcBef>
        <a:spcAft>
          <a:spcPct val="0"/>
        </a:spcAft>
        <a:defRPr sz="5000">
          <a:solidFill>
            <a:schemeClr val="tx2"/>
          </a:solidFill>
          <a:latin typeface="+mj-lt"/>
          <a:ea typeface="+mj-ea"/>
          <a:cs typeface="+mj-cs"/>
        </a:defRPr>
      </a:lvl1pPr>
      <a:lvl2pPr algn="ctr" defTabSz="1043305" rtl="0" eaLnBrk="0" fontAlgn="base" hangingPunct="0">
        <a:spcBef>
          <a:spcPct val="0"/>
        </a:spcBef>
        <a:spcAft>
          <a:spcPct val="0"/>
        </a:spcAft>
        <a:defRPr sz="5000">
          <a:solidFill>
            <a:schemeClr val="tx2"/>
          </a:solidFill>
          <a:latin typeface="Arial" panose="020B0604020202020204" pitchFamily="34" charset="0"/>
          <a:ea typeface="宋体" panose="02010600030101010101" pitchFamily="2" charset="-122"/>
        </a:defRPr>
      </a:lvl2pPr>
      <a:lvl3pPr algn="ctr" defTabSz="1043305" rtl="0" eaLnBrk="0" fontAlgn="base" hangingPunct="0">
        <a:spcBef>
          <a:spcPct val="0"/>
        </a:spcBef>
        <a:spcAft>
          <a:spcPct val="0"/>
        </a:spcAft>
        <a:defRPr sz="5000">
          <a:solidFill>
            <a:schemeClr val="tx2"/>
          </a:solidFill>
          <a:latin typeface="Arial" panose="020B0604020202020204" pitchFamily="34" charset="0"/>
          <a:ea typeface="宋体" panose="02010600030101010101" pitchFamily="2" charset="-122"/>
        </a:defRPr>
      </a:lvl3pPr>
      <a:lvl4pPr algn="ctr" defTabSz="1043305" rtl="0" eaLnBrk="0" fontAlgn="base" hangingPunct="0">
        <a:spcBef>
          <a:spcPct val="0"/>
        </a:spcBef>
        <a:spcAft>
          <a:spcPct val="0"/>
        </a:spcAft>
        <a:defRPr sz="5000">
          <a:solidFill>
            <a:schemeClr val="tx2"/>
          </a:solidFill>
          <a:latin typeface="Arial" panose="020B0604020202020204" pitchFamily="34" charset="0"/>
          <a:ea typeface="宋体" panose="02010600030101010101" pitchFamily="2" charset="-122"/>
        </a:defRPr>
      </a:lvl4pPr>
      <a:lvl5pPr algn="ctr" defTabSz="1043305" rtl="0" eaLnBrk="0" fontAlgn="base" hangingPunct="0">
        <a:spcBef>
          <a:spcPct val="0"/>
        </a:spcBef>
        <a:spcAft>
          <a:spcPct val="0"/>
        </a:spcAft>
        <a:defRPr sz="5000">
          <a:solidFill>
            <a:schemeClr val="tx2"/>
          </a:solidFill>
          <a:latin typeface="Arial" panose="020B0604020202020204" pitchFamily="34" charset="0"/>
          <a:ea typeface="宋体" panose="02010600030101010101" pitchFamily="2" charset="-122"/>
        </a:defRPr>
      </a:lvl5pPr>
      <a:lvl6pPr marL="457200" algn="ctr" defTabSz="1043305" rtl="0" fontAlgn="base">
        <a:spcBef>
          <a:spcPct val="0"/>
        </a:spcBef>
        <a:spcAft>
          <a:spcPct val="0"/>
        </a:spcAft>
        <a:defRPr sz="5000">
          <a:solidFill>
            <a:schemeClr val="tx2"/>
          </a:solidFill>
          <a:latin typeface="Arial" panose="020B0604020202020204" pitchFamily="34" charset="0"/>
          <a:ea typeface="宋体" panose="02010600030101010101" pitchFamily="2" charset="-122"/>
        </a:defRPr>
      </a:lvl6pPr>
      <a:lvl7pPr marL="914400" algn="ctr" defTabSz="1043305" rtl="0" fontAlgn="base">
        <a:spcBef>
          <a:spcPct val="0"/>
        </a:spcBef>
        <a:spcAft>
          <a:spcPct val="0"/>
        </a:spcAft>
        <a:defRPr sz="5000">
          <a:solidFill>
            <a:schemeClr val="tx2"/>
          </a:solidFill>
          <a:latin typeface="Arial" panose="020B0604020202020204" pitchFamily="34" charset="0"/>
          <a:ea typeface="宋体" panose="02010600030101010101" pitchFamily="2" charset="-122"/>
        </a:defRPr>
      </a:lvl7pPr>
      <a:lvl8pPr marL="1371600" algn="ctr" defTabSz="1043305" rtl="0" fontAlgn="base">
        <a:spcBef>
          <a:spcPct val="0"/>
        </a:spcBef>
        <a:spcAft>
          <a:spcPct val="0"/>
        </a:spcAft>
        <a:defRPr sz="5000">
          <a:solidFill>
            <a:schemeClr val="tx2"/>
          </a:solidFill>
          <a:latin typeface="Arial" panose="020B0604020202020204" pitchFamily="34" charset="0"/>
          <a:ea typeface="宋体" panose="02010600030101010101" pitchFamily="2" charset="-122"/>
        </a:defRPr>
      </a:lvl8pPr>
      <a:lvl9pPr marL="1828800" algn="ctr" defTabSz="1043305" rtl="0" fontAlgn="base">
        <a:spcBef>
          <a:spcPct val="0"/>
        </a:spcBef>
        <a:spcAft>
          <a:spcPct val="0"/>
        </a:spcAft>
        <a:defRPr sz="5000">
          <a:solidFill>
            <a:schemeClr val="tx2"/>
          </a:solidFill>
          <a:latin typeface="Arial" panose="020B0604020202020204" pitchFamily="34" charset="0"/>
          <a:ea typeface="宋体" panose="02010600030101010101" pitchFamily="2" charset="-122"/>
        </a:defRPr>
      </a:lvl9pPr>
    </p:titleStyle>
    <p:bodyStyle>
      <a:lvl1pPr marL="390525" indent="-390525" algn="l" defTabSz="1043305" rtl="0" eaLnBrk="0" fontAlgn="base" hangingPunct="0">
        <a:spcBef>
          <a:spcPct val="20000"/>
        </a:spcBef>
        <a:spcAft>
          <a:spcPct val="0"/>
        </a:spcAft>
        <a:buChar char="•"/>
        <a:defRPr sz="3700">
          <a:solidFill>
            <a:schemeClr val="tx1"/>
          </a:solidFill>
          <a:latin typeface="+mn-lt"/>
          <a:ea typeface="+mn-ea"/>
          <a:cs typeface="+mn-cs"/>
        </a:defRPr>
      </a:lvl1pPr>
      <a:lvl2pPr marL="847725" indent="-325755" algn="l" defTabSz="1043305" rtl="0" eaLnBrk="0" fontAlgn="base" hangingPunct="0">
        <a:spcBef>
          <a:spcPct val="20000"/>
        </a:spcBef>
        <a:spcAft>
          <a:spcPct val="0"/>
        </a:spcAft>
        <a:buChar char="–"/>
        <a:defRPr sz="3200">
          <a:solidFill>
            <a:schemeClr val="tx1"/>
          </a:solidFill>
          <a:latin typeface="+mn-lt"/>
          <a:ea typeface="+mn-ea"/>
        </a:defRPr>
      </a:lvl2pPr>
      <a:lvl3pPr marL="1303655" indent="-260350" algn="l" defTabSz="1043305" rtl="0" eaLnBrk="0" fontAlgn="base" hangingPunct="0">
        <a:spcBef>
          <a:spcPct val="20000"/>
        </a:spcBef>
        <a:spcAft>
          <a:spcPct val="0"/>
        </a:spcAft>
        <a:buChar char="•"/>
        <a:defRPr sz="2700">
          <a:solidFill>
            <a:schemeClr val="tx1"/>
          </a:solidFill>
          <a:latin typeface="+mn-lt"/>
          <a:ea typeface="+mn-ea"/>
        </a:defRPr>
      </a:lvl3pPr>
      <a:lvl4pPr marL="1825625" indent="-260350" algn="l" defTabSz="1043305" rtl="0" eaLnBrk="0" fontAlgn="base" hangingPunct="0">
        <a:spcBef>
          <a:spcPct val="20000"/>
        </a:spcBef>
        <a:spcAft>
          <a:spcPct val="0"/>
        </a:spcAft>
        <a:buChar char="–"/>
        <a:defRPr sz="2300">
          <a:solidFill>
            <a:schemeClr val="tx1"/>
          </a:solidFill>
          <a:latin typeface="+mn-lt"/>
          <a:ea typeface="+mn-ea"/>
        </a:defRPr>
      </a:lvl4pPr>
      <a:lvl5pPr marL="2346325" indent="-260350" algn="l" defTabSz="1043305" rtl="0" eaLnBrk="0" fontAlgn="base" hangingPunct="0">
        <a:spcBef>
          <a:spcPct val="20000"/>
        </a:spcBef>
        <a:spcAft>
          <a:spcPct val="0"/>
        </a:spcAft>
        <a:buChar char="»"/>
        <a:defRPr sz="2300">
          <a:solidFill>
            <a:schemeClr val="tx1"/>
          </a:solidFill>
          <a:latin typeface="+mn-lt"/>
          <a:ea typeface="+mn-ea"/>
        </a:defRPr>
      </a:lvl5pPr>
      <a:lvl6pPr marL="2803525" indent="-260350" algn="l" defTabSz="1043305" rtl="0" fontAlgn="base">
        <a:spcBef>
          <a:spcPct val="20000"/>
        </a:spcBef>
        <a:spcAft>
          <a:spcPct val="0"/>
        </a:spcAft>
        <a:buChar char="»"/>
        <a:defRPr sz="2300">
          <a:solidFill>
            <a:schemeClr val="tx1"/>
          </a:solidFill>
          <a:latin typeface="+mn-lt"/>
          <a:ea typeface="+mn-ea"/>
        </a:defRPr>
      </a:lvl6pPr>
      <a:lvl7pPr marL="3260725" indent="-260350" algn="l" defTabSz="1043305" rtl="0" fontAlgn="base">
        <a:spcBef>
          <a:spcPct val="20000"/>
        </a:spcBef>
        <a:spcAft>
          <a:spcPct val="0"/>
        </a:spcAft>
        <a:buChar char="»"/>
        <a:defRPr sz="2300">
          <a:solidFill>
            <a:schemeClr val="tx1"/>
          </a:solidFill>
          <a:latin typeface="+mn-lt"/>
          <a:ea typeface="+mn-ea"/>
        </a:defRPr>
      </a:lvl7pPr>
      <a:lvl8pPr marL="3717925" indent="-260350" algn="l" defTabSz="1043305" rtl="0" fontAlgn="base">
        <a:spcBef>
          <a:spcPct val="20000"/>
        </a:spcBef>
        <a:spcAft>
          <a:spcPct val="0"/>
        </a:spcAft>
        <a:buChar char="»"/>
        <a:defRPr sz="2300">
          <a:solidFill>
            <a:schemeClr val="tx1"/>
          </a:solidFill>
          <a:latin typeface="+mn-lt"/>
          <a:ea typeface="+mn-ea"/>
        </a:defRPr>
      </a:lvl8pPr>
      <a:lvl9pPr marL="4175125" indent="-260350" algn="l" defTabSz="1043305" rtl="0" fontAlgn="base">
        <a:spcBef>
          <a:spcPct val="20000"/>
        </a:spcBef>
        <a:spcAft>
          <a:spcPct val="0"/>
        </a:spcAft>
        <a:buChar char="»"/>
        <a:defRPr sz="23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p:cNvSpPr>
          <p:nvPr>
            <p:ph type="title"/>
          </p:nvPr>
        </p:nvSpPr>
        <p:spPr>
          <a:xfrm>
            <a:off x="534988" y="303213"/>
            <a:ext cx="9623425" cy="1260475"/>
          </a:xfrm>
          <a:prstGeom prst="rect">
            <a:avLst/>
          </a:prstGeom>
          <a:noFill/>
          <a:ln w="9525">
            <a:noFill/>
          </a:ln>
        </p:spPr>
        <p:txBody>
          <a:bodyPr lIns="104306" tIns="52153" rIns="104306" bIns="52153" anchor="ctr" anchorCtr="0"/>
          <a:lstStyle/>
          <a:p>
            <a:pPr lvl="0"/>
            <a:r>
              <a:rPr lang="zh-CN" altLang="en-US" dirty="0"/>
              <a:t>单击此处编辑母版标题样式</a:t>
            </a:r>
          </a:p>
        </p:txBody>
      </p:sp>
      <p:sp>
        <p:nvSpPr>
          <p:cNvPr id="6147" name="Rectangle 3"/>
          <p:cNvSpPr>
            <a:spLocks noGrp="1"/>
          </p:cNvSpPr>
          <p:nvPr>
            <p:ph type="body"/>
          </p:nvPr>
        </p:nvSpPr>
        <p:spPr>
          <a:xfrm>
            <a:off x="534988" y="1763713"/>
            <a:ext cx="9623425" cy="4991100"/>
          </a:xfrm>
          <a:prstGeom prst="rect">
            <a:avLst/>
          </a:prstGeom>
          <a:noFill/>
          <a:ln w="9525">
            <a:noFill/>
          </a:ln>
        </p:spPr>
        <p:txBody>
          <a:bodyPr lIns="104306" tIns="52153" rIns="104306" bIns="52153" anchor="t" anchorCtr="0"/>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1028" name="Rectangle 4"/>
          <p:cNvSpPr>
            <a:spLocks noGrp="1" noChangeArrowheads="1"/>
          </p:cNvSpPr>
          <p:nvPr>
            <p:ph type="dt" sz="half" idx="2"/>
          </p:nvPr>
        </p:nvSpPr>
        <p:spPr bwMode="auto">
          <a:xfrm>
            <a:off x="534988" y="6884988"/>
            <a:ext cx="2495550" cy="525463"/>
          </a:xfrm>
          <a:prstGeom prst="rect">
            <a:avLst/>
          </a:prstGeom>
          <a:noFill/>
          <a:ln w="9525">
            <a:noFill/>
            <a:miter lim="800000"/>
          </a:ln>
          <a:effectLst/>
        </p:spPr>
        <p:txBody>
          <a:bodyPr vert="horz" wrap="square" lIns="104306" tIns="52153" rIns="104306" bIns="52153" numCol="1" anchor="t" anchorCtr="0" compatLnSpc="1"/>
          <a:lstStyle>
            <a:lvl1pPr eaLnBrk="1" hangingPunct="1">
              <a:defRPr sz="1600">
                <a:latin typeface="Arial" panose="020B0604020202020204" pitchFamily="34" charset="0"/>
                <a:ea typeface="宋体" panose="02010600030101010101" pitchFamily="2" charset="-122"/>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29" name="Rectangle 5"/>
          <p:cNvSpPr>
            <a:spLocks noGrp="1" noChangeArrowheads="1"/>
          </p:cNvSpPr>
          <p:nvPr>
            <p:ph type="ftr" sz="quarter" idx="3"/>
          </p:nvPr>
        </p:nvSpPr>
        <p:spPr bwMode="auto">
          <a:xfrm>
            <a:off x="3652838" y="6884988"/>
            <a:ext cx="3387725" cy="525463"/>
          </a:xfrm>
          <a:prstGeom prst="rect">
            <a:avLst/>
          </a:prstGeom>
          <a:noFill/>
          <a:ln w="9525">
            <a:noFill/>
            <a:miter lim="800000"/>
          </a:ln>
          <a:effectLst/>
        </p:spPr>
        <p:txBody>
          <a:bodyPr vert="horz" wrap="square" lIns="104306" tIns="52153" rIns="104306" bIns="52153" numCol="1" anchor="t" anchorCtr="0" compatLnSpc="1"/>
          <a:lstStyle>
            <a:lvl1pPr algn="ctr" eaLnBrk="1" hangingPunct="1">
              <a:defRPr sz="1600">
                <a:latin typeface="Arial" panose="020B0604020202020204" pitchFamily="34" charset="0"/>
                <a:ea typeface="宋体" panose="02010600030101010101" pitchFamily="2"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30" name="Rectangle 6"/>
          <p:cNvSpPr>
            <a:spLocks noGrp="1" noChangeArrowheads="1"/>
          </p:cNvSpPr>
          <p:nvPr>
            <p:ph type="sldNum" sz="quarter" idx="4"/>
          </p:nvPr>
        </p:nvSpPr>
        <p:spPr bwMode="auto">
          <a:xfrm>
            <a:off x="7662863" y="6884988"/>
            <a:ext cx="2495550" cy="525463"/>
          </a:xfrm>
          <a:prstGeom prst="rect">
            <a:avLst/>
          </a:prstGeom>
          <a:noFill/>
          <a:ln w="9525">
            <a:noFill/>
            <a:miter lim="800000"/>
          </a:ln>
          <a:effectLst/>
        </p:spPr>
        <p:txBody>
          <a:bodyPr vert="horz" wrap="square" lIns="104306" tIns="52153" rIns="104306" bIns="52153" numCol="1" anchor="t" anchorCtr="0" compatLnSpc="1"/>
          <a:lstStyle>
            <a:lvl1pPr algn="r" eaLnBrk="1" hangingPunct="1">
              <a:defRPr sz="1600"/>
            </a:lvl1p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pic>
        <p:nvPicPr>
          <p:cNvPr id="6151" name="Picture 7" descr="a4-01"/>
          <p:cNvPicPr>
            <a:picLocks noChangeAspect="1"/>
          </p:cNvPicPr>
          <p:nvPr userDrawn="1"/>
        </p:nvPicPr>
        <p:blipFill>
          <a:blip r:embed="rId13" cstate="print"/>
          <a:stretch>
            <a:fillRect/>
          </a:stretch>
        </p:blipFill>
        <p:spPr>
          <a:xfrm>
            <a:off x="0" y="0"/>
            <a:ext cx="10693400" cy="7561263"/>
          </a:xfrm>
          <a:prstGeom prst="rect">
            <a:avLst/>
          </a:prstGeom>
          <a:noFill/>
          <a:ln w="9525">
            <a:noFill/>
          </a:ln>
        </p:spPr>
      </p:pic>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hf sldNum="0" hdr="0" ftr="0" dt="0"/>
  <p:txStyles>
    <p:titleStyle>
      <a:lvl1pPr algn="ctr" defTabSz="1043305" rtl="0" eaLnBrk="0" fontAlgn="base" hangingPunct="0">
        <a:spcBef>
          <a:spcPct val="0"/>
        </a:spcBef>
        <a:spcAft>
          <a:spcPct val="0"/>
        </a:spcAft>
        <a:defRPr sz="5000">
          <a:solidFill>
            <a:schemeClr val="tx2"/>
          </a:solidFill>
          <a:latin typeface="+mj-lt"/>
          <a:ea typeface="+mj-ea"/>
          <a:cs typeface="+mj-cs"/>
        </a:defRPr>
      </a:lvl1pPr>
      <a:lvl2pPr algn="ctr" defTabSz="1043305" rtl="0" eaLnBrk="0" fontAlgn="base" hangingPunct="0">
        <a:spcBef>
          <a:spcPct val="0"/>
        </a:spcBef>
        <a:spcAft>
          <a:spcPct val="0"/>
        </a:spcAft>
        <a:defRPr sz="5000">
          <a:solidFill>
            <a:schemeClr val="tx2"/>
          </a:solidFill>
          <a:latin typeface="Arial" panose="020B0604020202020204" pitchFamily="34" charset="0"/>
          <a:ea typeface="宋体" panose="02010600030101010101" pitchFamily="2" charset="-122"/>
        </a:defRPr>
      </a:lvl2pPr>
      <a:lvl3pPr algn="ctr" defTabSz="1043305" rtl="0" eaLnBrk="0" fontAlgn="base" hangingPunct="0">
        <a:spcBef>
          <a:spcPct val="0"/>
        </a:spcBef>
        <a:spcAft>
          <a:spcPct val="0"/>
        </a:spcAft>
        <a:defRPr sz="5000">
          <a:solidFill>
            <a:schemeClr val="tx2"/>
          </a:solidFill>
          <a:latin typeface="Arial" panose="020B0604020202020204" pitchFamily="34" charset="0"/>
          <a:ea typeface="宋体" panose="02010600030101010101" pitchFamily="2" charset="-122"/>
        </a:defRPr>
      </a:lvl3pPr>
      <a:lvl4pPr algn="ctr" defTabSz="1043305" rtl="0" eaLnBrk="0" fontAlgn="base" hangingPunct="0">
        <a:spcBef>
          <a:spcPct val="0"/>
        </a:spcBef>
        <a:spcAft>
          <a:spcPct val="0"/>
        </a:spcAft>
        <a:defRPr sz="5000">
          <a:solidFill>
            <a:schemeClr val="tx2"/>
          </a:solidFill>
          <a:latin typeface="Arial" panose="020B0604020202020204" pitchFamily="34" charset="0"/>
          <a:ea typeface="宋体" panose="02010600030101010101" pitchFamily="2" charset="-122"/>
        </a:defRPr>
      </a:lvl4pPr>
      <a:lvl5pPr algn="ctr" defTabSz="1043305" rtl="0" eaLnBrk="0" fontAlgn="base" hangingPunct="0">
        <a:spcBef>
          <a:spcPct val="0"/>
        </a:spcBef>
        <a:spcAft>
          <a:spcPct val="0"/>
        </a:spcAft>
        <a:defRPr sz="5000">
          <a:solidFill>
            <a:schemeClr val="tx2"/>
          </a:solidFill>
          <a:latin typeface="Arial" panose="020B0604020202020204" pitchFamily="34" charset="0"/>
          <a:ea typeface="宋体" panose="02010600030101010101" pitchFamily="2" charset="-122"/>
        </a:defRPr>
      </a:lvl5pPr>
      <a:lvl6pPr marL="457200" algn="ctr" defTabSz="1043305" rtl="0" fontAlgn="base">
        <a:spcBef>
          <a:spcPct val="0"/>
        </a:spcBef>
        <a:spcAft>
          <a:spcPct val="0"/>
        </a:spcAft>
        <a:defRPr sz="5000">
          <a:solidFill>
            <a:schemeClr val="tx2"/>
          </a:solidFill>
          <a:latin typeface="Arial" panose="020B0604020202020204" pitchFamily="34" charset="0"/>
          <a:ea typeface="宋体" panose="02010600030101010101" pitchFamily="2" charset="-122"/>
        </a:defRPr>
      </a:lvl6pPr>
      <a:lvl7pPr marL="914400" algn="ctr" defTabSz="1043305" rtl="0" fontAlgn="base">
        <a:spcBef>
          <a:spcPct val="0"/>
        </a:spcBef>
        <a:spcAft>
          <a:spcPct val="0"/>
        </a:spcAft>
        <a:defRPr sz="5000">
          <a:solidFill>
            <a:schemeClr val="tx2"/>
          </a:solidFill>
          <a:latin typeface="Arial" panose="020B0604020202020204" pitchFamily="34" charset="0"/>
          <a:ea typeface="宋体" panose="02010600030101010101" pitchFamily="2" charset="-122"/>
        </a:defRPr>
      </a:lvl7pPr>
      <a:lvl8pPr marL="1371600" algn="ctr" defTabSz="1043305" rtl="0" fontAlgn="base">
        <a:spcBef>
          <a:spcPct val="0"/>
        </a:spcBef>
        <a:spcAft>
          <a:spcPct val="0"/>
        </a:spcAft>
        <a:defRPr sz="5000">
          <a:solidFill>
            <a:schemeClr val="tx2"/>
          </a:solidFill>
          <a:latin typeface="Arial" panose="020B0604020202020204" pitchFamily="34" charset="0"/>
          <a:ea typeface="宋体" panose="02010600030101010101" pitchFamily="2" charset="-122"/>
        </a:defRPr>
      </a:lvl8pPr>
      <a:lvl9pPr marL="1828800" algn="ctr" defTabSz="1043305" rtl="0" fontAlgn="base">
        <a:spcBef>
          <a:spcPct val="0"/>
        </a:spcBef>
        <a:spcAft>
          <a:spcPct val="0"/>
        </a:spcAft>
        <a:defRPr sz="5000">
          <a:solidFill>
            <a:schemeClr val="tx2"/>
          </a:solidFill>
          <a:latin typeface="Arial" panose="020B0604020202020204" pitchFamily="34" charset="0"/>
          <a:ea typeface="宋体" panose="02010600030101010101" pitchFamily="2" charset="-122"/>
        </a:defRPr>
      </a:lvl9pPr>
    </p:titleStyle>
    <p:bodyStyle>
      <a:lvl1pPr marL="390525" indent="-390525" algn="l" defTabSz="1043305" rtl="0" eaLnBrk="0" fontAlgn="base" hangingPunct="0">
        <a:spcBef>
          <a:spcPct val="20000"/>
        </a:spcBef>
        <a:spcAft>
          <a:spcPct val="0"/>
        </a:spcAft>
        <a:buChar char="•"/>
        <a:defRPr sz="3700">
          <a:solidFill>
            <a:schemeClr val="tx1"/>
          </a:solidFill>
          <a:latin typeface="+mn-lt"/>
          <a:ea typeface="+mn-ea"/>
          <a:cs typeface="+mn-cs"/>
        </a:defRPr>
      </a:lvl1pPr>
      <a:lvl2pPr marL="847725" indent="-325755" algn="l" defTabSz="1043305" rtl="0" eaLnBrk="0" fontAlgn="base" hangingPunct="0">
        <a:spcBef>
          <a:spcPct val="20000"/>
        </a:spcBef>
        <a:spcAft>
          <a:spcPct val="0"/>
        </a:spcAft>
        <a:buChar char="–"/>
        <a:defRPr sz="3200">
          <a:solidFill>
            <a:schemeClr val="tx1"/>
          </a:solidFill>
          <a:latin typeface="+mn-lt"/>
          <a:ea typeface="+mn-ea"/>
        </a:defRPr>
      </a:lvl2pPr>
      <a:lvl3pPr marL="1303655" indent="-260350" algn="l" defTabSz="1043305" rtl="0" eaLnBrk="0" fontAlgn="base" hangingPunct="0">
        <a:spcBef>
          <a:spcPct val="20000"/>
        </a:spcBef>
        <a:spcAft>
          <a:spcPct val="0"/>
        </a:spcAft>
        <a:buChar char="•"/>
        <a:defRPr sz="2700">
          <a:solidFill>
            <a:schemeClr val="tx1"/>
          </a:solidFill>
          <a:latin typeface="+mn-lt"/>
          <a:ea typeface="+mn-ea"/>
        </a:defRPr>
      </a:lvl3pPr>
      <a:lvl4pPr marL="1825625" indent="-260350" algn="l" defTabSz="1043305" rtl="0" eaLnBrk="0" fontAlgn="base" hangingPunct="0">
        <a:spcBef>
          <a:spcPct val="20000"/>
        </a:spcBef>
        <a:spcAft>
          <a:spcPct val="0"/>
        </a:spcAft>
        <a:buChar char="–"/>
        <a:defRPr sz="2300">
          <a:solidFill>
            <a:schemeClr val="tx1"/>
          </a:solidFill>
          <a:latin typeface="+mn-lt"/>
          <a:ea typeface="+mn-ea"/>
        </a:defRPr>
      </a:lvl4pPr>
      <a:lvl5pPr marL="2346325" indent="-260350" algn="l" defTabSz="1043305" rtl="0" eaLnBrk="0" fontAlgn="base" hangingPunct="0">
        <a:spcBef>
          <a:spcPct val="20000"/>
        </a:spcBef>
        <a:spcAft>
          <a:spcPct val="0"/>
        </a:spcAft>
        <a:buChar char="»"/>
        <a:defRPr sz="2300">
          <a:solidFill>
            <a:schemeClr val="tx1"/>
          </a:solidFill>
          <a:latin typeface="+mn-lt"/>
          <a:ea typeface="+mn-ea"/>
        </a:defRPr>
      </a:lvl5pPr>
      <a:lvl6pPr marL="2803525" indent="-260350" algn="l" defTabSz="1043305" rtl="0" fontAlgn="base">
        <a:spcBef>
          <a:spcPct val="20000"/>
        </a:spcBef>
        <a:spcAft>
          <a:spcPct val="0"/>
        </a:spcAft>
        <a:buChar char="»"/>
        <a:defRPr sz="2300">
          <a:solidFill>
            <a:schemeClr val="tx1"/>
          </a:solidFill>
          <a:latin typeface="+mn-lt"/>
          <a:ea typeface="+mn-ea"/>
        </a:defRPr>
      </a:lvl6pPr>
      <a:lvl7pPr marL="3260725" indent="-260350" algn="l" defTabSz="1043305" rtl="0" fontAlgn="base">
        <a:spcBef>
          <a:spcPct val="20000"/>
        </a:spcBef>
        <a:spcAft>
          <a:spcPct val="0"/>
        </a:spcAft>
        <a:buChar char="»"/>
        <a:defRPr sz="2300">
          <a:solidFill>
            <a:schemeClr val="tx1"/>
          </a:solidFill>
          <a:latin typeface="+mn-lt"/>
          <a:ea typeface="+mn-ea"/>
        </a:defRPr>
      </a:lvl7pPr>
      <a:lvl8pPr marL="3717925" indent="-260350" algn="l" defTabSz="1043305" rtl="0" fontAlgn="base">
        <a:spcBef>
          <a:spcPct val="20000"/>
        </a:spcBef>
        <a:spcAft>
          <a:spcPct val="0"/>
        </a:spcAft>
        <a:buChar char="»"/>
        <a:defRPr sz="2300">
          <a:solidFill>
            <a:schemeClr val="tx1"/>
          </a:solidFill>
          <a:latin typeface="+mn-lt"/>
          <a:ea typeface="+mn-ea"/>
        </a:defRPr>
      </a:lvl8pPr>
      <a:lvl9pPr marL="4175125" indent="-260350" algn="l" defTabSz="1043305" rtl="0" fontAlgn="base">
        <a:spcBef>
          <a:spcPct val="20000"/>
        </a:spcBef>
        <a:spcAft>
          <a:spcPct val="0"/>
        </a:spcAft>
        <a:buChar char="»"/>
        <a:defRPr sz="23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p:cNvSpPr>
          <p:nvPr>
            <p:ph type="title"/>
          </p:nvPr>
        </p:nvSpPr>
        <p:spPr>
          <a:xfrm>
            <a:off x="534988" y="303213"/>
            <a:ext cx="9623425" cy="1260475"/>
          </a:xfrm>
          <a:prstGeom prst="rect">
            <a:avLst/>
          </a:prstGeom>
          <a:noFill/>
          <a:ln w="9525">
            <a:noFill/>
          </a:ln>
        </p:spPr>
        <p:txBody>
          <a:bodyPr lIns="104306" tIns="52153" rIns="104306" bIns="52153" anchor="ctr" anchorCtr="0"/>
          <a:lstStyle/>
          <a:p>
            <a:pPr lvl="0"/>
            <a:r>
              <a:rPr lang="zh-CN" altLang="en-US" dirty="0"/>
              <a:t>单击此处编辑母版标题样式</a:t>
            </a:r>
          </a:p>
        </p:txBody>
      </p:sp>
      <p:sp>
        <p:nvSpPr>
          <p:cNvPr id="7171" name="Rectangle 3"/>
          <p:cNvSpPr>
            <a:spLocks noGrp="1"/>
          </p:cNvSpPr>
          <p:nvPr>
            <p:ph type="body"/>
          </p:nvPr>
        </p:nvSpPr>
        <p:spPr>
          <a:xfrm>
            <a:off x="534988" y="1763713"/>
            <a:ext cx="9623425" cy="4991100"/>
          </a:xfrm>
          <a:prstGeom prst="rect">
            <a:avLst/>
          </a:prstGeom>
          <a:noFill/>
          <a:ln w="9525">
            <a:noFill/>
          </a:ln>
        </p:spPr>
        <p:txBody>
          <a:bodyPr lIns="104306" tIns="52153" rIns="104306" bIns="52153" anchor="t" anchorCtr="0"/>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1028" name="Rectangle 4"/>
          <p:cNvSpPr>
            <a:spLocks noGrp="1" noChangeArrowheads="1"/>
          </p:cNvSpPr>
          <p:nvPr>
            <p:ph type="dt" sz="half" idx="2"/>
          </p:nvPr>
        </p:nvSpPr>
        <p:spPr bwMode="auto">
          <a:xfrm>
            <a:off x="534988" y="6884988"/>
            <a:ext cx="2495550" cy="525463"/>
          </a:xfrm>
          <a:prstGeom prst="rect">
            <a:avLst/>
          </a:prstGeom>
          <a:noFill/>
          <a:ln w="9525">
            <a:noFill/>
            <a:miter lim="800000"/>
          </a:ln>
          <a:effectLst/>
        </p:spPr>
        <p:txBody>
          <a:bodyPr vert="horz" wrap="square" lIns="104306" tIns="52153" rIns="104306" bIns="52153" numCol="1" anchor="t" anchorCtr="0" compatLnSpc="1"/>
          <a:lstStyle>
            <a:lvl1pPr eaLnBrk="1" hangingPunct="1">
              <a:defRPr sz="1600">
                <a:latin typeface="Arial" panose="020B0604020202020204" pitchFamily="34" charset="0"/>
                <a:ea typeface="宋体" panose="02010600030101010101" pitchFamily="2" charset="-122"/>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29" name="Rectangle 5"/>
          <p:cNvSpPr>
            <a:spLocks noGrp="1" noChangeArrowheads="1"/>
          </p:cNvSpPr>
          <p:nvPr>
            <p:ph type="ftr" sz="quarter" idx="3"/>
          </p:nvPr>
        </p:nvSpPr>
        <p:spPr bwMode="auto">
          <a:xfrm>
            <a:off x="3652838" y="6884988"/>
            <a:ext cx="3387725" cy="525463"/>
          </a:xfrm>
          <a:prstGeom prst="rect">
            <a:avLst/>
          </a:prstGeom>
          <a:noFill/>
          <a:ln w="9525">
            <a:noFill/>
            <a:miter lim="800000"/>
          </a:ln>
          <a:effectLst/>
        </p:spPr>
        <p:txBody>
          <a:bodyPr vert="horz" wrap="square" lIns="104306" tIns="52153" rIns="104306" bIns="52153" numCol="1" anchor="t" anchorCtr="0" compatLnSpc="1"/>
          <a:lstStyle>
            <a:lvl1pPr algn="ctr" eaLnBrk="1" hangingPunct="1">
              <a:defRPr sz="1600">
                <a:latin typeface="Arial" panose="020B0604020202020204" pitchFamily="34" charset="0"/>
                <a:ea typeface="宋体" panose="02010600030101010101" pitchFamily="2"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30" name="Rectangle 6"/>
          <p:cNvSpPr>
            <a:spLocks noGrp="1" noChangeArrowheads="1"/>
          </p:cNvSpPr>
          <p:nvPr>
            <p:ph type="sldNum" sz="quarter" idx="4"/>
          </p:nvPr>
        </p:nvSpPr>
        <p:spPr bwMode="auto">
          <a:xfrm>
            <a:off x="7662863" y="6884988"/>
            <a:ext cx="2495550" cy="525463"/>
          </a:xfrm>
          <a:prstGeom prst="rect">
            <a:avLst/>
          </a:prstGeom>
          <a:noFill/>
          <a:ln w="9525">
            <a:noFill/>
            <a:miter lim="800000"/>
          </a:ln>
          <a:effectLst/>
        </p:spPr>
        <p:txBody>
          <a:bodyPr vert="horz" wrap="square" lIns="104306" tIns="52153" rIns="104306" bIns="52153" numCol="1" anchor="t" anchorCtr="0" compatLnSpc="1"/>
          <a:lstStyle>
            <a:lvl1pPr algn="r" eaLnBrk="1" hangingPunct="1">
              <a:defRPr sz="1600"/>
            </a:lvl1p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pic>
        <p:nvPicPr>
          <p:cNvPr id="7175" name="Picture 7" descr="a4-01"/>
          <p:cNvPicPr>
            <a:picLocks noChangeAspect="1"/>
          </p:cNvPicPr>
          <p:nvPr userDrawn="1"/>
        </p:nvPicPr>
        <p:blipFill>
          <a:blip r:embed="rId13" cstate="print"/>
          <a:stretch>
            <a:fillRect/>
          </a:stretch>
        </p:blipFill>
        <p:spPr>
          <a:xfrm>
            <a:off x="0" y="0"/>
            <a:ext cx="10693400" cy="7561263"/>
          </a:xfrm>
          <a:prstGeom prst="rect">
            <a:avLst/>
          </a:prstGeom>
          <a:noFill/>
          <a:ln w="9525">
            <a:noFill/>
          </a:ln>
        </p:spPr>
      </p:pic>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hf sldNum="0" hdr="0" ftr="0" dt="0"/>
  <p:txStyles>
    <p:titleStyle>
      <a:lvl1pPr algn="ctr" defTabSz="1043305" rtl="0" eaLnBrk="0" fontAlgn="base" hangingPunct="0">
        <a:spcBef>
          <a:spcPct val="0"/>
        </a:spcBef>
        <a:spcAft>
          <a:spcPct val="0"/>
        </a:spcAft>
        <a:defRPr sz="5000">
          <a:solidFill>
            <a:schemeClr val="tx2"/>
          </a:solidFill>
          <a:latin typeface="+mj-lt"/>
          <a:ea typeface="+mj-ea"/>
          <a:cs typeface="+mj-cs"/>
        </a:defRPr>
      </a:lvl1pPr>
      <a:lvl2pPr algn="ctr" defTabSz="1043305" rtl="0" eaLnBrk="0" fontAlgn="base" hangingPunct="0">
        <a:spcBef>
          <a:spcPct val="0"/>
        </a:spcBef>
        <a:spcAft>
          <a:spcPct val="0"/>
        </a:spcAft>
        <a:defRPr sz="5000">
          <a:solidFill>
            <a:schemeClr val="tx2"/>
          </a:solidFill>
          <a:latin typeface="Arial" panose="020B0604020202020204" pitchFamily="34" charset="0"/>
          <a:ea typeface="宋体" panose="02010600030101010101" pitchFamily="2" charset="-122"/>
        </a:defRPr>
      </a:lvl2pPr>
      <a:lvl3pPr algn="ctr" defTabSz="1043305" rtl="0" eaLnBrk="0" fontAlgn="base" hangingPunct="0">
        <a:spcBef>
          <a:spcPct val="0"/>
        </a:spcBef>
        <a:spcAft>
          <a:spcPct val="0"/>
        </a:spcAft>
        <a:defRPr sz="5000">
          <a:solidFill>
            <a:schemeClr val="tx2"/>
          </a:solidFill>
          <a:latin typeface="Arial" panose="020B0604020202020204" pitchFamily="34" charset="0"/>
          <a:ea typeface="宋体" panose="02010600030101010101" pitchFamily="2" charset="-122"/>
        </a:defRPr>
      </a:lvl3pPr>
      <a:lvl4pPr algn="ctr" defTabSz="1043305" rtl="0" eaLnBrk="0" fontAlgn="base" hangingPunct="0">
        <a:spcBef>
          <a:spcPct val="0"/>
        </a:spcBef>
        <a:spcAft>
          <a:spcPct val="0"/>
        </a:spcAft>
        <a:defRPr sz="5000">
          <a:solidFill>
            <a:schemeClr val="tx2"/>
          </a:solidFill>
          <a:latin typeface="Arial" panose="020B0604020202020204" pitchFamily="34" charset="0"/>
          <a:ea typeface="宋体" panose="02010600030101010101" pitchFamily="2" charset="-122"/>
        </a:defRPr>
      </a:lvl4pPr>
      <a:lvl5pPr algn="ctr" defTabSz="1043305" rtl="0" eaLnBrk="0" fontAlgn="base" hangingPunct="0">
        <a:spcBef>
          <a:spcPct val="0"/>
        </a:spcBef>
        <a:spcAft>
          <a:spcPct val="0"/>
        </a:spcAft>
        <a:defRPr sz="5000">
          <a:solidFill>
            <a:schemeClr val="tx2"/>
          </a:solidFill>
          <a:latin typeface="Arial" panose="020B0604020202020204" pitchFamily="34" charset="0"/>
          <a:ea typeface="宋体" panose="02010600030101010101" pitchFamily="2" charset="-122"/>
        </a:defRPr>
      </a:lvl5pPr>
      <a:lvl6pPr marL="457200" algn="ctr" defTabSz="1043305" rtl="0" fontAlgn="base">
        <a:spcBef>
          <a:spcPct val="0"/>
        </a:spcBef>
        <a:spcAft>
          <a:spcPct val="0"/>
        </a:spcAft>
        <a:defRPr sz="5000">
          <a:solidFill>
            <a:schemeClr val="tx2"/>
          </a:solidFill>
          <a:latin typeface="Arial" panose="020B0604020202020204" pitchFamily="34" charset="0"/>
          <a:ea typeface="宋体" panose="02010600030101010101" pitchFamily="2" charset="-122"/>
        </a:defRPr>
      </a:lvl6pPr>
      <a:lvl7pPr marL="914400" algn="ctr" defTabSz="1043305" rtl="0" fontAlgn="base">
        <a:spcBef>
          <a:spcPct val="0"/>
        </a:spcBef>
        <a:spcAft>
          <a:spcPct val="0"/>
        </a:spcAft>
        <a:defRPr sz="5000">
          <a:solidFill>
            <a:schemeClr val="tx2"/>
          </a:solidFill>
          <a:latin typeface="Arial" panose="020B0604020202020204" pitchFamily="34" charset="0"/>
          <a:ea typeface="宋体" panose="02010600030101010101" pitchFamily="2" charset="-122"/>
        </a:defRPr>
      </a:lvl7pPr>
      <a:lvl8pPr marL="1371600" algn="ctr" defTabSz="1043305" rtl="0" fontAlgn="base">
        <a:spcBef>
          <a:spcPct val="0"/>
        </a:spcBef>
        <a:spcAft>
          <a:spcPct val="0"/>
        </a:spcAft>
        <a:defRPr sz="5000">
          <a:solidFill>
            <a:schemeClr val="tx2"/>
          </a:solidFill>
          <a:latin typeface="Arial" panose="020B0604020202020204" pitchFamily="34" charset="0"/>
          <a:ea typeface="宋体" panose="02010600030101010101" pitchFamily="2" charset="-122"/>
        </a:defRPr>
      </a:lvl8pPr>
      <a:lvl9pPr marL="1828800" algn="ctr" defTabSz="1043305" rtl="0" fontAlgn="base">
        <a:spcBef>
          <a:spcPct val="0"/>
        </a:spcBef>
        <a:spcAft>
          <a:spcPct val="0"/>
        </a:spcAft>
        <a:defRPr sz="5000">
          <a:solidFill>
            <a:schemeClr val="tx2"/>
          </a:solidFill>
          <a:latin typeface="Arial" panose="020B0604020202020204" pitchFamily="34" charset="0"/>
          <a:ea typeface="宋体" panose="02010600030101010101" pitchFamily="2" charset="-122"/>
        </a:defRPr>
      </a:lvl9pPr>
    </p:titleStyle>
    <p:bodyStyle>
      <a:lvl1pPr marL="390525" indent="-390525" algn="l" defTabSz="1043305" rtl="0" eaLnBrk="0" fontAlgn="base" hangingPunct="0">
        <a:spcBef>
          <a:spcPct val="20000"/>
        </a:spcBef>
        <a:spcAft>
          <a:spcPct val="0"/>
        </a:spcAft>
        <a:buChar char="•"/>
        <a:defRPr sz="3700">
          <a:solidFill>
            <a:schemeClr val="tx1"/>
          </a:solidFill>
          <a:latin typeface="+mn-lt"/>
          <a:ea typeface="+mn-ea"/>
          <a:cs typeface="+mn-cs"/>
        </a:defRPr>
      </a:lvl1pPr>
      <a:lvl2pPr marL="847725" indent="-325755" algn="l" defTabSz="1043305" rtl="0" eaLnBrk="0" fontAlgn="base" hangingPunct="0">
        <a:spcBef>
          <a:spcPct val="20000"/>
        </a:spcBef>
        <a:spcAft>
          <a:spcPct val="0"/>
        </a:spcAft>
        <a:buChar char="–"/>
        <a:defRPr sz="3200">
          <a:solidFill>
            <a:schemeClr val="tx1"/>
          </a:solidFill>
          <a:latin typeface="+mn-lt"/>
          <a:ea typeface="+mn-ea"/>
        </a:defRPr>
      </a:lvl2pPr>
      <a:lvl3pPr marL="1303655" indent="-260350" algn="l" defTabSz="1043305" rtl="0" eaLnBrk="0" fontAlgn="base" hangingPunct="0">
        <a:spcBef>
          <a:spcPct val="20000"/>
        </a:spcBef>
        <a:spcAft>
          <a:spcPct val="0"/>
        </a:spcAft>
        <a:buChar char="•"/>
        <a:defRPr sz="2700">
          <a:solidFill>
            <a:schemeClr val="tx1"/>
          </a:solidFill>
          <a:latin typeface="+mn-lt"/>
          <a:ea typeface="+mn-ea"/>
        </a:defRPr>
      </a:lvl3pPr>
      <a:lvl4pPr marL="1825625" indent="-260350" algn="l" defTabSz="1043305" rtl="0" eaLnBrk="0" fontAlgn="base" hangingPunct="0">
        <a:spcBef>
          <a:spcPct val="20000"/>
        </a:spcBef>
        <a:spcAft>
          <a:spcPct val="0"/>
        </a:spcAft>
        <a:buChar char="–"/>
        <a:defRPr sz="2300">
          <a:solidFill>
            <a:schemeClr val="tx1"/>
          </a:solidFill>
          <a:latin typeface="+mn-lt"/>
          <a:ea typeface="+mn-ea"/>
        </a:defRPr>
      </a:lvl4pPr>
      <a:lvl5pPr marL="2346325" indent="-260350" algn="l" defTabSz="1043305" rtl="0" eaLnBrk="0" fontAlgn="base" hangingPunct="0">
        <a:spcBef>
          <a:spcPct val="20000"/>
        </a:spcBef>
        <a:spcAft>
          <a:spcPct val="0"/>
        </a:spcAft>
        <a:buChar char="»"/>
        <a:defRPr sz="2300">
          <a:solidFill>
            <a:schemeClr val="tx1"/>
          </a:solidFill>
          <a:latin typeface="+mn-lt"/>
          <a:ea typeface="+mn-ea"/>
        </a:defRPr>
      </a:lvl5pPr>
      <a:lvl6pPr marL="2803525" indent="-260350" algn="l" defTabSz="1043305" rtl="0" fontAlgn="base">
        <a:spcBef>
          <a:spcPct val="20000"/>
        </a:spcBef>
        <a:spcAft>
          <a:spcPct val="0"/>
        </a:spcAft>
        <a:buChar char="»"/>
        <a:defRPr sz="2300">
          <a:solidFill>
            <a:schemeClr val="tx1"/>
          </a:solidFill>
          <a:latin typeface="+mn-lt"/>
          <a:ea typeface="+mn-ea"/>
        </a:defRPr>
      </a:lvl6pPr>
      <a:lvl7pPr marL="3260725" indent="-260350" algn="l" defTabSz="1043305" rtl="0" fontAlgn="base">
        <a:spcBef>
          <a:spcPct val="20000"/>
        </a:spcBef>
        <a:spcAft>
          <a:spcPct val="0"/>
        </a:spcAft>
        <a:buChar char="»"/>
        <a:defRPr sz="2300">
          <a:solidFill>
            <a:schemeClr val="tx1"/>
          </a:solidFill>
          <a:latin typeface="+mn-lt"/>
          <a:ea typeface="+mn-ea"/>
        </a:defRPr>
      </a:lvl7pPr>
      <a:lvl8pPr marL="3717925" indent="-260350" algn="l" defTabSz="1043305" rtl="0" fontAlgn="base">
        <a:spcBef>
          <a:spcPct val="20000"/>
        </a:spcBef>
        <a:spcAft>
          <a:spcPct val="0"/>
        </a:spcAft>
        <a:buChar char="»"/>
        <a:defRPr sz="2300">
          <a:solidFill>
            <a:schemeClr val="tx1"/>
          </a:solidFill>
          <a:latin typeface="+mn-lt"/>
          <a:ea typeface="+mn-ea"/>
        </a:defRPr>
      </a:lvl8pPr>
      <a:lvl9pPr marL="4175125" indent="-260350" algn="l" defTabSz="1043305" rtl="0" fontAlgn="base">
        <a:spcBef>
          <a:spcPct val="20000"/>
        </a:spcBef>
        <a:spcAft>
          <a:spcPct val="0"/>
        </a:spcAft>
        <a:buChar char="»"/>
        <a:defRPr sz="23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4" name="Rectangle 2"/>
          <p:cNvSpPr>
            <a:spLocks noGrp="1"/>
          </p:cNvSpPr>
          <p:nvPr>
            <p:ph type="title"/>
          </p:nvPr>
        </p:nvSpPr>
        <p:spPr>
          <a:xfrm>
            <a:off x="534988" y="303213"/>
            <a:ext cx="9623425" cy="1260475"/>
          </a:xfrm>
          <a:prstGeom prst="rect">
            <a:avLst/>
          </a:prstGeom>
          <a:noFill/>
          <a:ln w="9525">
            <a:noFill/>
          </a:ln>
        </p:spPr>
        <p:txBody>
          <a:bodyPr lIns="104306" tIns="52153" rIns="104306" bIns="52153" anchor="ctr" anchorCtr="0"/>
          <a:lstStyle/>
          <a:p>
            <a:pPr lvl="0"/>
            <a:r>
              <a:rPr lang="zh-CN" altLang="en-US" dirty="0"/>
              <a:t>单击此处编辑母版标题样式</a:t>
            </a:r>
          </a:p>
        </p:txBody>
      </p:sp>
      <p:sp>
        <p:nvSpPr>
          <p:cNvPr id="8195" name="Rectangle 3"/>
          <p:cNvSpPr>
            <a:spLocks noGrp="1"/>
          </p:cNvSpPr>
          <p:nvPr>
            <p:ph type="body"/>
          </p:nvPr>
        </p:nvSpPr>
        <p:spPr>
          <a:xfrm>
            <a:off x="534988" y="1763713"/>
            <a:ext cx="9623425" cy="4991100"/>
          </a:xfrm>
          <a:prstGeom prst="rect">
            <a:avLst/>
          </a:prstGeom>
          <a:noFill/>
          <a:ln w="9525">
            <a:noFill/>
          </a:ln>
        </p:spPr>
        <p:txBody>
          <a:bodyPr lIns="104306" tIns="52153" rIns="104306" bIns="52153" anchor="t" anchorCtr="0"/>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1028" name="Rectangle 4"/>
          <p:cNvSpPr>
            <a:spLocks noGrp="1" noChangeArrowheads="1"/>
          </p:cNvSpPr>
          <p:nvPr>
            <p:ph type="dt" sz="half" idx="2"/>
          </p:nvPr>
        </p:nvSpPr>
        <p:spPr bwMode="auto">
          <a:xfrm>
            <a:off x="534988" y="6884988"/>
            <a:ext cx="2495550" cy="525463"/>
          </a:xfrm>
          <a:prstGeom prst="rect">
            <a:avLst/>
          </a:prstGeom>
          <a:noFill/>
          <a:ln w="9525">
            <a:noFill/>
            <a:miter lim="800000"/>
          </a:ln>
          <a:effectLst/>
        </p:spPr>
        <p:txBody>
          <a:bodyPr vert="horz" wrap="square" lIns="104306" tIns="52153" rIns="104306" bIns="52153" numCol="1" anchor="t" anchorCtr="0" compatLnSpc="1"/>
          <a:lstStyle>
            <a:lvl1pPr eaLnBrk="1" hangingPunct="1">
              <a:defRPr sz="1600">
                <a:latin typeface="Arial" panose="020B0604020202020204" pitchFamily="34" charset="0"/>
                <a:ea typeface="宋体" panose="02010600030101010101" pitchFamily="2" charset="-122"/>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29" name="Rectangle 5"/>
          <p:cNvSpPr>
            <a:spLocks noGrp="1" noChangeArrowheads="1"/>
          </p:cNvSpPr>
          <p:nvPr>
            <p:ph type="ftr" sz="quarter" idx="3"/>
          </p:nvPr>
        </p:nvSpPr>
        <p:spPr bwMode="auto">
          <a:xfrm>
            <a:off x="3652838" y="6884988"/>
            <a:ext cx="3387725" cy="525463"/>
          </a:xfrm>
          <a:prstGeom prst="rect">
            <a:avLst/>
          </a:prstGeom>
          <a:noFill/>
          <a:ln w="9525">
            <a:noFill/>
            <a:miter lim="800000"/>
          </a:ln>
          <a:effectLst/>
        </p:spPr>
        <p:txBody>
          <a:bodyPr vert="horz" wrap="square" lIns="104306" tIns="52153" rIns="104306" bIns="52153" numCol="1" anchor="t" anchorCtr="0" compatLnSpc="1"/>
          <a:lstStyle>
            <a:lvl1pPr algn="ctr" eaLnBrk="1" hangingPunct="1">
              <a:defRPr sz="1600">
                <a:latin typeface="Arial" panose="020B0604020202020204" pitchFamily="34" charset="0"/>
                <a:ea typeface="宋体" panose="02010600030101010101" pitchFamily="2"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30" name="Rectangle 6"/>
          <p:cNvSpPr>
            <a:spLocks noGrp="1" noChangeArrowheads="1"/>
          </p:cNvSpPr>
          <p:nvPr>
            <p:ph type="sldNum" sz="quarter" idx="4"/>
          </p:nvPr>
        </p:nvSpPr>
        <p:spPr bwMode="auto">
          <a:xfrm>
            <a:off x="7662863" y="6884988"/>
            <a:ext cx="2495550" cy="525463"/>
          </a:xfrm>
          <a:prstGeom prst="rect">
            <a:avLst/>
          </a:prstGeom>
          <a:noFill/>
          <a:ln w="9525">
            <a:noFill/>
            <a:miter lim="800000"/>
          </a:ln>
          <a:effectLst/>
        </p:spPr>
        <p:txBody>
          <a:bodyPr vert="horz" wrap="square" lIns="104306" tIns="52153" rIns="104306" bIns="52153" numCol="1" anchor="t" anchorCtr="0" compatLnSpc="1"/>
          <a:lstStyle>
            <a:lvl1pPr algn="r" eaLnBrk="1" hangingPunct="1">
              <a:defRPr sz="1600"/>
            </a:lvl1p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pic>
        <p:nvPicPr>
          <p:cNvPr id="8199" name="Picture 7" descr="a4-01"/>
          <p:cNvPicPr>
            <a:picLocks noChangeAspect="1"/>
          </p:cNvPicPr>
          <p:nvPr userDrawn="1"/>
        </p:nvPicPr>
        <p:blipFill>
          <a:blip r:embed="rId13" cstate="print"/>
          <a:stretch>
            <a:fillRect/>
          </a:stretch>
        </p:blipFill>
        <p:spPr>
          <a:xfrm>
            <a:off x="0" y="0"/>
            <a:ext cx="10693400" cy="7561263"/>
          </a:xfrm>
          <a:prstGeom prst="rect">
            <a:avLst/>
          </a:prstGeom>
          <a:noFill/>
          <a:ln w="9525">
            <a:noFill/>
          </a:ln>
        </p:spPr>
      </p:pic>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hf sldNum="0" hdr="0" ftr="0" dt="0"/>
  <p:txStyles>
    <p:titleStyle>
      <a:lvl1pPr algn="ctr" defTabSz="1043305" rtl="0" eaLnBrk="0" fontAlgn="base" hangingPunct="0">
        <a:spcBef>
          <a:spcPct val="0"/>
        </a:spcBef>
        <a:spcAft>
          <a:spcPct val="0"/>
        </a:spcAft>
        <a:defRPr sz="5000">
          <a:solidFill>
            <a:schemeClr val="tx2"/>
          </a:solidFill>
          <a:latin typeface="+mj-lt"/>
          <a:ea typeface="+mj-ea"/>
          <a:cs typeface="+mj-cs"/>
        </a:defRPr>
      </a:lvl1pPr>
      <a:lvl2pPr algn="ctr" defTabSz="1043305" rtl="0" eaLnBrk="0" fontAlgn="base" hangingPunct="0">
        <a:spcBef>
          <a:spcPct val="0"/>
        </a:spcBef>
        <a:spcAft>
          <a:spcPct val="0"/>
        </a:spcAft>
        <a:defRPr sz="5000">
          <a:solidFill>
            <a:schemeClr val="tx2"/>
          </a:solidFill>
          <a:latin typeface="Arial" panose="020B0604020202020204" pitchFamily="34" charset="0"/>
          <a:ea typeface="宋体" panose="02010600030101010101" pitchFamily="2" charset="-122"/>
        </a:defRPr>
      </a:lvl2pPr>
      <a:lvl3pPr algn="ctr" defTabSz="1043305" rtl="0" eaLnBrk="0" fontAlgn="base" hangingPunct="0">
        <a:spcBef>
          <a:spcPct val="0"/>
        </a:spcBef>
        <a:spcAft>
          <a:spcPct val="0"/>
        </a:spcAft>
        <a:defRPr sz="5000">
          <a:solidFill>
            <a:schemeClr val="tx2"/>
          </a:solidFill>
          <a:latin typeface="Arial" panose="020B0604020202020204" pitchFamily="34" charset="0"/>
          <a:ea typeface="宋体" panose="02010600030101010101" pitchFamily="2" charset="-122"/>
        </a:defRPr>
      </a:lvl3pPr>
      <a:lvl4pPr algn="ctr" defTabSz="1043305" rtl="0" eaLnBrk="0" fontAlgn="base" hangingPunct="0">
        <a:spcBef>
          <a:spcPct val="0"/>
        </a:spcBef>
        <a:spcAft>
          <a:spcPct val="0"/>
        </a:spcAft>
        <a:defRPr sz="5000">
          <a:solidFill>
            <a:schemeClr val="tx2"/>
          </a:solidFill>
          <a:latin typeface="Arial" panose="020B0604020202020204" pitchFamily="34" charset="0"/>
          <a:ea typeface="宋体" panose="02010600030101010101" pitchFamily="2" charset="-122"/>
        </a:defRPr>
      </a:lvl4pPr>
      <a:lvl5pPr algn="ctr" defTabSz="1043305" rtl="0" eaLnBrk="0" fontAlgn="base" hangingPunct="0">
        <a:spcBef>
          <a:spcPct val="0"/>
        </a:spcBef>
        <a:spcAft>
          <a:spcPct val="0"/>
        </a:spcAft>
        <a:defRPr sz="5000">
          <a:solidFill>
            <a:schemeClr val="tx2"/>
          </a:solidFill>
          <a:latin typeface="Arial" panose="020B0604020202020204" pitchFamily="34" charset="0"/>
          <a:ea typeface="宋体" panose="02010600030101010101" pitchFamily="2" charset="-122"/>
        </a:defRPr>
      </a:lvl5pPr>
      <a:lvl6pPr marL="457200" algn="ctr" defTabSz="1043305" rtl="0" fontAlgn="base">
        <a:spcBef>
          <a:spcPct val="0"/>
        </a:spcBef>
        <a:spcAft>
          <a:spcPct val="0"/>
        </a:spcAft>
        <a:defRPr sz="5000">
          <a:solidFill>
            <a:schemeClr val="tx2"/>
          </a:solidFill>
          <a:latin typeface="Arial" panose="020B0604020202020204" pitchFamily="34" charset="0"/>
          <a:ea typeface="宋体" panose="02010600030101010101" pitchFamily="2" charset="-122"/>
        </a:defRPr>
      </a:lvl6pPr>
      <a:lvl7pPr marL="914400" algn="ctr" defTabSz="1043305" rtl="0" fontAlgn="base">
        <a:spcBef>
          <a:spcPct val="0"/>
        </a:spcBef>
        <a:spcAft>
          <a:spcPct val="0"/>
        </a:spcAft>
        <a:defRPr sz="5000">
          <a:solidFill>
            <a:schemeClr val="tx2"/>
          </a:solidFill>
          <a:latin typeface="Arial" panose="020B0604020202020204" pitchFamily="34" charset="0"/>
          <a:ea typeface="宋体" panose="02010600030101010101" pitchFamily="2" charset="-122"/>
        </a:defRPr>
      </a:lvl7pPr>
      <a:lvl8pPr marL="1371600" algn="ctr" defTabSz="1043305" rtl="0" fontAlgn="base">
        <a:spcBef>
          <a:spcPct val="0"/>
        </a:spcBef>
        <a:spcAft>
          <a:spcPct val="0"/>
        </a:spcAft>
        <a:defRPr sz="5000">
          <a:solidFill>
            <a:schemeClr val="tx2"/>
          </a:solidFill>
          <a:latin typeface="Arial" panose="020B0604020202020204" pitchFamily="34" charset="0"/>
          <a:ea typeface="宋体" panose="02010600030101010101" pitchFamily="2" charset="-122"/>
        </a:defRPr>
      </a:lvl8pPr>
      <a:lvl9pPr marL="1828800" algn="ctr" defTabSz="1043305" rtl="0" fontAlgn="base">
        <a:spcBef>
          <a:spcPct val="0"/>
        </a:spcBef>
        <a:spcAft>
          <a:spcPct val="0"/>
        </a:spcAft>
        <a:defRPr sz="5000">
          <a:solidFill>
            <a:schemeClr val="tx2"/>
          </a:solidFill>
          <a:latin typeface="Arial" panose="020B0604020202020204" pitchFamily="34" charset="0"/>
          <a:ea typeface="宋体" panose="02010600030101010101" pitchFamily="2" charset="-122"/>
        </a:defRPr>
      </a:lvl9pPr>
    </p:titleStyle>
    <p:bodyStyle>
      <a:lvl1pPr marL="390525" indent="-390525" algn="l" defTabSz="1043305" rtl="0" eaLnBrk="0" fontAlgn="base" hangingPunct="0">
        <a:spcBef>
          <a:spcPct val="20000"/>
        </a:spcBef>
        <a:spcAft>
          <a:spcPct val="0"/>
        </a:spcAft>
        <a:buChar char="•"/>
        <a:defRPr sz="3700">
          <a:solidFill>
            <a:schemeClr val="tx1"/>
          </a:solidFill>
          <a:latin typeface="+mn-lt"/>
          <a:ea typeface="+mn-ea"/>
          <a:cs typeface="+mn-cs"/>
        </a:defRPr>
      </a:lvl1pPr>
      <a:lvl2pPr marL="847725" indent="-325755" algn="l" defTabSz="1043305" rtl="0" eaLnBrk="0" fontAlgn="base" hangingPunct="0">
        <a:spcBef>
          <a:spcPct val="20000"/>
        </a:spcBef>
        <a:spcAft>
          <a:spcPct val="0"/>
        </a:spcAft>
        <a:buChar char="–"/>
        <a:defRPr sz="3200">
          <a:solidFill>
            <a:schemeClr val="tx1"/>
          </a:solidFill>
          <a:latin typeface="+mn-lt"/>
          <a:ea typeface="+mn-ea"/>
        </a:defRPr>
      </a:lvl2pPr>
      <a:lvl3pPr marL="1303655" indent="-260350" algn="l" defTabSz="1043305" rtl="0" eaLnBrk="0" fontAlgn="base" hangingPunct="0">
        <a:spcBef>
          <a:spcPct val="20000"/>
        </a:spcBef>
        <a:spcAft>
          <a:spcPct val="0"/>
        </a:spcAft>
        <a:buChar char="•"/>
        <a:defRPr sz="2700">
          <a:solidFill>
            <a:schemeClr val="tx1"/>
          </a:solidFill>
          <a:latin typeface="+mn-lt"/>
          <a:ea typeface="+mn-ea"/>
        </a:defRPr>
      </a:lvl3pPr>
      <a:lvl4pPr marL="1825625" indent="-260350" algn="l" defTabSz="1043305" rtl="0" eaLnBrk="0" fontAlgn="base" hangingPunct="0">
        <a:spcBef>
          <a:spcPct val="20000"/>
        </a:spcBef>
        <a:spcAft>
          <a:spcPct val="0"/>
        </a:spcAft>
        <a:buChar char="–"/>
        <a:defRPr sz="2300">
          <a:solidFill>
            <a:schemeClr val="tx1"/>
          </a:solidFill>
          <a:latin typeface="+mn-lt"/>
          <a:ea typeface="+mn-ea"/>
        </a:defRPr>
      </a:lvl4pPr>
      <a:lvl5pPr marL="2346325" indent="-260350" algn="l" defTabSz="1043305" rtl="0" eaLnBrk="0" fontAlgn="base" hangingPunct="0">
        <a:spcBef>
          <a:spcPct val="20000"/>
        </a:spcBef>
        <a:spcAft>
          <a:spcPct val="0"/>
        </a:spcAft>
        <a:buChar char="»"/>
        <a:defRPr sz="2300">
          <a:solidFill>
            <a:schemeClr val="tx1"/>
          </a:solidFill>
          <a:latin typeface="+mn-lt"/>
          <a:ea typeface="+mn-ea"/>
        </a:defRPr>
      </a:lvl5pPr>
      <a:lvl6pPr marL="2803525" indent="-260350" algn="l" defTabSz="1043305" rtl="0" fontAlgn="base">
        <a:spcBef>
          <a:spcPct val="20000"/>
        </a:spcBef>
        <a:spcAft>
          <a:spcPct val="0"/>
        </a:spcAft>
        <a:buChar char="»"/>
        <a:defRPr sz="2300">
          <a:solidFill>
            <a:schemeClr val="tx1"/>
          </a:solidFill>
          <a:latin typeface="+mn-lt"/>
          <a:ea typeface="+mn-ea"/>
        </a:defRPr>
      </a:lvl6pPr>
      <a:lvl7pPr marL="3260725" indent="-260350" algn="l" defTabSz="1043305" rtl="0" fontAlgn="base">
        <a:spcBef>
          <a:spcPct val="20000"/>
        </a:spcBef>
        <a:spcAft>
          <a:spcPct val="0"/>
        </a:spcAft>
        <a:buChar char="»"/>
        <a:defRPr sz="2300">
          <a:solidFill>
            <a:schemeClr val="tx1"/>
          </a:solidFill>
          <a:latin typeface="+mn-lt"/>
          <a:ea typeface="+mn-ea"/>
        </a:defRPr>
      </a:lvl7pPr>
      <a:lvl8pPr marL="3717925" indent="-260350" algn="l" defTabSz="1043305" rtl="0" fontAlgn="base">
        <a:spcBef>
          <a:spcPct val="20000"/>
        </a:spcBef>
        <a:spcAft>
          <a:spcPct val="0"/>
        </a:spcAft>
        <a:buChar char="»"/>
        <a:defRPr sz="2300">
          <a:solidFill>
            <a:schemeClr val="tx1"/>
          </a:solidFill>
          <a:latin typeface="+mn-lt"/>
          <a:ea typeface="+mn-ea"/>
        </a:defRPr>
      </a:lvl8pPr>
      <a:lvl9pPr marL="4175125" indent="-260350" algn="l" defTabSz="1043305" rtl="0" fontAlgn="base">
        <a:spcBef>
          <a:spcPct val="20000"/>
        </a:spcBef>
        <a:spcAft>
          <a:spcPct val="0"/>
        </a:spcAft>
        <a:buChar char="»"/>
        <a:defRPr sz="23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8" name="Rectangle 2"/>
          <p:cNvSpPr>
            <a:spLocks noGrp="1"/>
          </p:cNvSpPr>
          <p:nvPr>
            <p:ph type="title"/>
          </p:nvPr>
        </p:nvSpPr>
        <p:spPr>
          <a:xfrm>
            <a:off x="534988" y="303213"/>
            <a:ext cx="9623425" cy="1260475"/>
          </a:xfrm>
          <a:prstGeom prst="rect">
            <a:avLst/>
          </a:prstGeom>
          <a:noFill/>
          <a:ln w="9525">
            <a:noFill/>
          </a:ln>
        </p:spPr>
        <p:txBody>
          <a:bodyPr lIns="104306" tIns="52153" rIns="104306" bIns="52153" anchor="ctr" anchorCtr="0"/>
          <a:lstStyle/>
          <a:p>
            <a:pPr lvl="0"/>
            <a:r>
              <a:rPr lang="zh-CN" altLang="en-US" dirty="0"/>
              <a:t>单击此处编辑母版标题样式</a:t>
            </a:r>
          </a:p>
        </p:txBody>
      </p:sp>
      <p:sp>
        <p:nvSpPr>
          <p:cNvPr id="9219" name="Rectangle 3"/>
          <p:cNvSpPr>
            <a:spLocks noGrp="1"/>
          </p:cNvSpPr>
          <p:nvPr>
            <p:ph type="body"/>
          </p:nvPr>
        </p:nvSpPr>
        <p:spPr>
          <a:xfrm>
            <a:off x="534988" y="1763713"/>
            <a:ext cx="9623425" cy="4991100"/>
          </a:xfrm>
          <a:prstGeom prst="rect">
            <a:avLst/>
          </a:prstGeom>
          <a:noFill/>
          <a:ln w="9525">
            <a:noFill/>
          </a:ln>
        </p:spPr>
        <p:txBody>
          <a:bodyPr lIns="104306" tIns="52153" rIns="104306" bIns="52153" anchor="t" anchorCtr="0"/>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1028" name="Rectangle 4"/>
          <p:cNvSpPr>
            <a:spLocks noGrp="1" noChangeArrowheads="1"/>
          </p:cNvSpPr>
          <p:nvPr>
            <p:ph type="dt" sz="half" idx="2"/>
          </p:nvPr>
        </p:nvSpPr>
        <p:spPr bwMode="auto">
          <a:xfrm>
            <a:off x="534988" y="6884988"/>
            <a:ext cx="2495550" cy="525463"/>
          </a:xfrm>
          <a:prstGeom prst="rect">
            <a:avLst/>
          </a:prstGeom>
          <a:noFill/>
          <a:ln w="9525">
            <a:noFill/>
            <a:miter lim="800000"/>
          </a:ln>
          <a:effectLst/>
        </p:spPr>
        <p:txBody>
          <a:bodyPr vert="horz" wrap="square" lIns="104306" tIns="52153" rIns="104306" bIns="52153" numCol="1" anchor="t" anchorCtr="0" compatLnSpc="1"/>
          <a:lstStyle>
            <a:lvl1pPr eaLnBrk="1" hangingPunct="1">
              <a:defRPr sz="1600">
                <a:latin typeface="Arial" panose="020B0604020202020204" pitchFamily="34" charset="0"/>
                <a:ea typeface="宋体" panose="02010600030101010101" pitchFamily="2" charset="-122"/>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29" name="Rectangle 5"/>
          <p:cNvSpPr>
            <a:spLocks noGrp="1" noChangeArrowheads="1"/>
          </p:cNvSpPr>
          <p:nvPr>
            <p:ph type="ftr" sz="quarter" idx="3"/>
          </p:nvPr>
        </p:nvSpPr>
        <p:spPr bwMode="auto">
          <a:xfrm>
            <a:off x="3652838" y="6884988"/>
            <a:ext cx="3387725" cy="525463"/>
          </a:xfrm>
          <a:prstGeom prst="rect">
            <a:avLst/>
          </a:prstGeom>
          <a:noFill/>
          <a:ln w="9525">
            <a:noFill/>
            <a:miter lim="800000"/>
          </a:ln>
          <a:effectLst/>
        </p:spPr>
        <p:txBody>
          <a:bodyPr vert="horz" wrap="square" lIns="104306" tIns="52153" rIns="104306" bIns="52153" numCol="1" anchor="t" anchorCtr="0" compatLnSpc="1"/>
          <a:lstStyle>
            <a:lvl1pPr algn="ctr" eaLnBrk="1" hangingPunct="1">
              <a:defRPr sz="1600">
                <a:latin typeface="Arial" panose="020B0604020202020204" pitchFamily="34" charset="0"/>
                <a:ea typeface="宋体" panose="02010600030101010101" pitchFamily="2"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30" name="Rectangle 6"/>
          <p:cNvSpPr>
            <a:spLocks noGrp="1" noChangeArrowheads="1"/>
          </p:cNvSpPr>
          <p:nvPr>
            <p:ph type="sldNum" sz="quarter" idx="4"/>
          </p:nvPr>
        </p:nvSpPr>
        <p:spPr bwMode="auto">
          <a:xfrm>
            <a:off x="7662863" y="6884988"/>
            <a:ext cx="2495550" cy="525463"/>
          </a:xfrm>
          <a:prstGeom prst="rect">
            <a:avLst/>
          </a:prstGeom>
          <a:noFill/>
          <a:ln w="9525">
            <a:noFill/>
            <a:miter lim="800000"/>
          </a:ln>
          <a:effectLst/>
        </p:spPr>
        <p:txBody>
          <a:bodyPr vert="horz" wrap="square" lIns="104306" tIns="52153" rIns="104306" bIns="52153" numCol="1" anchor="t" anchorCtr="0" compatLnSpc="1"/>
          <a:lstStyle>
            <a:lvl1pPr algn="r" eaLnBrk="1" hangingPunct="1">
              <a:defRPr sz="1600"/>
            </a:lvl1p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pic>
        <p:nvPicPr>
          <p:cNvPr id="9223" name="Picture 7" descr="a4-01"/>
          <p:cNvPicPr>
            <a:picLocks noChangeAspect="1"/>
          </p:cNvPicPr>
          <p:nvPr userDrawn="1"/>
        </p:nvPicPr>
        <p:blipFill>
          <a:blip r:embed="rId13" cstate="print"/>
          <a:stretch>
            <a:fillRect/>
          </a:stretch>
        </p:blipFill>
        <p:spPr>
          <a:xfrm>
            <a:off x="0" y="0"/>
            <a:ext cx="10693400" cy="7561263"/>
          </a:xfrm>
          <a:prstGeom prst="rect">
            <a:avLst/>
          </a:prstGeom>
          <a:noFill/>
          <a:ln w="9525">
            <a:noFill/>
          </a:ln>
        </p:spPr>
      </p:pic>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hf sldNum="0" hdr="0" ftr="0" dt="0"/>
  <p:txStyles>
    <p:titleStyle>
      <a:lvl1pPr algn="ctr" defTabSz="1043305" rtl="0" eaLnBrk="0" fontAlgn="base" hangingPunct="0">
        <a:spcBef>
          <a:spcPct val="0"/>
        </a:spcBef>
        <a:spcAft>
          <a:spcPct val="0"/>
        </a:spcAft>
        <a:defRPr sz="5000">
          <a:solidFill>
            <a:schemeClr val="tx2"/>
          </a:solidFill>
          <a:latin typeface="+mj-lt"/>
          <a:ea typeface="+mj-ea"/>
          <a:cs typeface="+mj-cs"/>
        </a:defRPr>
      </a:lvl1pPr>
      <a:lvl2pPr algn="ctr" defTabSz="1043305" rtl="0" eaLnBrk="0" fontAlgn="base" hangingPunct="0">
        <a:spcBef>
          <a:spcPct val="0"/>
        </a:spcBef>
        <a:spcAft>
          <a:spcPct val="0"/>
        </a:spcAft>
        <a:defRPr sz="5000">
          <a:solidFill>
            <a:schemeClr val="tx2"/>
          </a:solidFill>
          <a:latin typeface="Arial" panose="020B0604020202020204" pitchFamily="34" charset="0"/>
          <a:ea typeface="宋体" panose="02010600030101010101" pitchFamily="2" charset="-122"/>
        </a:defRPr>
      </a:lvl2pPr>
      <a:lvl3pPr algn="ctr" defTabSz="1043305" rtl="0" eaLnBrk="0" fontAlgn="base" hangingPunct="0">
        <a:spcBef>
          <a:spcPct val="0"/>
        </a:spcBef>
        <a:spcAft>
          <a:spcPct val="0"/>
        </a:spcAft>
        <a:defRPr sz="5000">
          <a:solidFill>
            <a:schemeClr val="tx2"/>
          </a:solidFill>
          <a:latin typeface="Arial" panose="020B0604020202020204" pitchFamily="34" charset="0"/>
          <a:ea typeface="宋体" panose="02010600030101010101" pitchFamily="2" charset="-122"/>
        </a:defRPr>
      </a:lvl3pPr>
      <a:lvl4pPr algn="ctr" defTabSz="1043305" rtl="0" eaLnBrk="0" fontAlgn="base" hangingPunct="0">
        <a:spcBef>
          <a:spcPct val="0"/>
        </a:spcBef>
        <a:spcAft>
          <a:spcPct val="0"/>
        </a:spcAft>
        <a:defRPr sz="5000">
          <a:solidFill>
            <a:schemeClr val="tx2"/>
          </a:solidFill>
          <a:latin typeface="Arial" panose="020B0604020202020204" pitchFamily="34" charset="0"/>
          <a:ea typeface="宋体" panose="02010600030101010101" pitchFamily="2" charset="-122"/>
        </a:defRPr>
      </a:lvl4pPr>
      <a:lvl5pPr algn="ctr" defTabSz="1043305" rtl="0" eaLnBrk="0" fontAlgn="base" hangingPunct="0">
        <a:spcBef>
          <a:spcPct val="0"/>
        </a:spcBef>
        <a:spcAft>
          <a:spcPct val="0"/>
        </a:spcAft>
        <a:defRPr sz="5000">
          <a:solidFill>
            <a:schemeClr val="tx2"/>
          </a:solidFill>
          <a:latin typeface="Arial" panose="020B0604020202020204" pitchFamily="34" charset="0"/>
          <a:ea typeface="宋体" panose="02010600030101010101" pitchFamily="2" charset="-122"/>
        </a:defRPr>
      </a:lvl5pPr>
      <a:lvl6pPr marL="457200" algn="ctr" defTabSz="1043305" rtl="0" fontAlgn="base">
        <a:spcBef>
          <a:spcPct val="0"/>
        </a:spcBef>
        <a:spcAft>
          <a:spcPct val="0"/>
        </a:spcAft>
        <a:defRPr sz="5000">
          <a:solidFill>
            <a:schemeClr val="tx2"/>
          </a:solidFill>
          <a:latin typeface="Arial" panose="020B0604020202020204" pitchFamily="34" charset="0"/>
          <a:ea typeface="宋体" panose="02010600030101010101" pitchFamily="2" charset="-122"/>
        </a:defRPr>
      </a:lvl6pPr>
      <a:lvl7pPr marL="914400" algn="ctr" defTabSz="1043305" rtl="0" fontAlgn="base">
        <a:spcBef>
          <a:spcPct val="0"/>
        </a:spcBef>
        <a:spcAft>
          <a:spcPct val="0"/>
        </a:spcAft>
        <a:defRPr sz="5000">
          <a:solidFill>
            <a:schemeClr val="tx2"/>
          </a:solidFill>
          <a:latin typeface="Arial" panose="020B0604020202020204" pitchFamily="34" charset="0"/>
          <a:ea typeface="宋体" panose="02010600030101010101" pitchFamily="2" charset="-122"/>
        </a:defRPr>
      </a:lvl7pPr>
      <a:lvl8pPr marL="1371600" algn="ctr" defTabSz="1043305" rtl="0" fontAlgn="base">
        <a:spcBef>
          <a:spcPct val="0"/>
        </a:spcBef>
        <a:spcAft>
          <a:spcPct val="0"/>
        </a:spcAft>
        <a:defRPr sz="5000">
          <a:solidFill>
            <a:schemeClr val="tx2"/>
          </a:solidFill>
          <a:latin typeface="Arial" panose="020B0604020202020204" pitchFamily="34" charset="0"/>
          <a:ea typeface="宋体" panose="02010600030101010101" pitchFamily="2" charset="-122"/>
        </a:defRPr>
      </a:lvl8pPr>
      <a:lvl9pPr marL="1828800" algn="ctr" defTabSz="1043305" rtl="0" fontAlgn="base">
        <a:spcBef>
          <a:spcPct val="0"/>
        </a:spcBef>
        <a:spcAft>
          <a:spcPct val="0"/>
        </a:spcAft>
        <a:defRPr sz="5000">
          <a:solidFill>
            <a:schemeClr val="tx2"/>
          </a:solidFill>
          <a:latin typeface="Arial" panose="020B0604020202020204" pitchFamily="34" charset="0"/>
          <a:ea typeface="宋体" panose="02010600030101010101" pitchFamily="2" charset="-122"/>
        </a:defRPr>
      </a:lvl9pPr>
    </p:titleStyle>
    <p:bodyStyle>
      <a:lvl1pPr marL="390525" indent="-390525" algn="l" defTabSz="1043305" rtl="0" eaLnBrk="0" fontAlgn="base" hangingPunct="0">
        <a:spcBef>
          <a:spcPct val="20000"/>
        </a:spcBef>
        <a:spcAft>
          <a:spcPct val="0"/>
        </a:spcAft>
        <a:buChar char="•"/>
        <a:defRPr sz="3700">
          <a:solidFill>
            <a:schemeClr val="tx1"/>
          </a:solidFill>
          <a:latin typeface="+mn-lt"/>
          <a:ea typeface="+mn-ea"/>
          <a:cs typeface="+mn-cs"/>
        </a:defRPr>
      </a:lvl1pPr>
      <a:lvl2pPr marL="847725" indent="-325755" algn="l" defTabSz="1043305" rtl="0" eaLnBrk="0" fontAlgn="base" hangingPunct="0">
        <a:spcBef>
          <a:spcPct val="20000"/>
        </a:spcBef>
        <a:spcAft>
          <a:spcPct val="0"/>
        </a:spcAft>
        <a:buChar char="–"/>
        <a:defRPr sz="3200">
          <a:solidFill>
            <a:schemeClr val="tx1"/>
          </a:solidFill>
          <a:latin typeface="+mn-lt"/>
          <a:ea typeface="+mn-ea"/>
        </a:defRPr>
      </a:lvl2pPr>
      <a:lvl3pPr marL="1303655" indent="-260350" algn="l" defTabSz="1043305" rtl="0" eaLnBrk="0" fontAlgn="base" hangingPunct="0">
        <a:spcBef>
          <a:spcPct val="20000"/>
        </a:spcBef>
        <a:spcAft>
          <a:spcPct val="0"/>
        </a:spcAft>
        <a:buChar char="•"/>
        <a:defRPr sz="2700">
          <a:solidFill>
            <a:schemeClr val="tx1"/>
          </a:solidFill>
          <a:latin typeface="+mn-lt"/>
          <a:ea typeface="+mn-ea"/>
        </a:defRPr>
      </a:lvl3pPr>
      <a:lvl4pPr marL="1825625" indent="-260350" algn="l" defTabSz="1043305" rtl="0" eaLnBrk="0" fontAlgn="base" hangingPunct="0">
        <a:spcBef>
          <a:spcPct val="20000"/>
        </a:spcBef>
        <a:spcAft>
          <a:spcPct val="0"/>
        </a:spcAft>
        <a:buChar char="–"/>
        <a:defRPr sz="2300">
          <a:solidFill>
            <a:schemeClr val="tx1"/>
          </a:solidFill>
          <a:latin typeface="+mn-lt"/>
          <a:ea typeface="+mn-ea"/>
        </a:defRPr>
      </a:lvl4pPr>
      <a:lvl5pPr marL="2346325" indent="-260350" algn="l" defTabSz="1043305" rtl="0" eaLnBrk="0" fontAlgn="base" hangingPunct="0">
        <a:spcBef>
          <a:spcPct val="20000"/>
        </a:spcBef>
        <a:spcAft>
          <a:spcPct val="0"/>
        </a:spcAft>
        <a:buChar char="»"/>
        <a:defRPr sz="2300">
          <a:solidFill>
            <a:schemeClr val="tx1"/>
          </a:solidFill>
          <a:latin typeface="+mn-lt"/>
          <a:ea typeface="+mn-ea"/>
        </a:defRPr>
      </a:lvl5pPr>
      <a:lvl6pPr marL="2803525" indent="-260350" algn="l" defTabSz="1043305" rtl="0" fontAlgn="base">
        <a:spcBef>
          <a:spcPct val="20000"/>
        </a:spcBef>
        <a:spcAft>
          <a:spcPct val="0"/>
        </a:spcAft>
        <a:buChar char="»"/>
        <a:defRPr sz="2300">
          <a:solidFill>
            <a:schemeClr val="tx1"/>
          </a:solidFill>
          <a:latin typeface="+mn-lt"/>
          <a:ea typeface="+mn-ea"/>
        </a:defRPr>
      </a:lvl6pPr>
      <a:lvl7pPr marL="3260725" indent="-260350" algn="l" defTabSz="1043305" rtl="0" fontAlgn="base">
        <a:spcBef>
          <a:spcPct val="20000"/>
        </a:spcBef>
        <a:spcAft>
          <a:spcPct val="0"/>
        </a:spcAft>
        <a:buChar char="»"/>
        <a:defRPr sz="2300">
          <a:solidFill>
            <a:schemeClr val="tx1"/>
          </a:solidFill>
          <a:latin typeface="+mn-lt"/>
          <a:ea typeface="+mn-ea"/>
        </a:defRPr>
      </a:lvl7pPr>
      <a:lvl8pPr marL="3717925" indent="-260350" algn="l" defTabSz="1043305" rtl="0" fontAlgn="base">
        <a:spcBef>
          <a:spcPct val="20000"/>
        </a:spcBef>
        <a:spcAft>
          <a:spcPct val="0"/>
        </a:spcAft>
        <a:buChar char="»"/>
        <a:defRPr sz="2300">
          <a:solidFill>
            <a:schemeClr val="tx1"/>
          </a:solidFill>
          <a:latin typeface="+mn-lt"/>
          <a:ea typeface="+mn-ea"/>
        </a:defRPr>
      </a:lvl8pPr>
      <a:lvl9pPr marL="4175125" indent="-260350" algn="l" defTabSz="1043305" rtl="0" fontAlgn="base">
        <a:spcBef>
          <a:spcPct val="20000"/>
        </a:spcBef>
        <a:spcAft>
          <a:spcPct val="0"/>
        </a:spcAft>
        <a:buChar char="»"/>
        <a:defRPr sz="23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8" name="Rectangle 2"/>
          <p:cNvSpPr>
            <a:spLocks noGrp="1"/>
          </p:cNvSpPr>
          <p:nvPr>
            <p:ph type="title"/>
          </p:nvPr>
        </p:nvSpPr>
        <p:spPr>
          <a:xfrm>
            <a:off x="534988" y="303213"/>
            <a:ext cx="9623425" cy="1260475"/>
          </a:xfrm>
          <a:prstGeom prst="rect">
            <a:avLst/>
          </a:prstGeom>
          <a:noFill/>
          <a:ln w="9525">
            <a:noFill/>
          </a:ln>
        </p:spPr>
        <p:txBody>
          <a:bodyPr lIns="104306" tIns="52153" rIns="104306" bIns="52153" anchor="ctr" anchorCtr="0"/>
          <a:lstStyle/>
          <a:p>
            <a:pPr lvl="0"/>
            <a:r>
              <a:rPr lang="zh-CN" altLang="en-US" dirty="0"/>
              <a:t>单击此处编辑母版标题样式</a:t>
            </a:r>
          </a:p>
        </p:txBody>
      </p:sp>
      <p:sp>
        <p:nvSpPr>
          <p:cNvPr id="9219" name="Rectangle 3"/>
          <p:cNvSpPr>
            <a:spLocks noGrp="1"/>
          </p:cNvSpPr>
          <p:nvPr>
            <p:ph type="body"/>
          </p:nvPr>
        </p:nvSpPr>
        <p:spPr>
          <a:xfrm>
            <a:off x="534988" y="1763713"/>
            <a:ext cx="9623425" cy="4991100"/>
          </a:xfrm>
          <a:prstGeom prst="rect">
            <a:avLst/>
          </a:prstGeom>
          <a:noFill/>
          <a:ln w="9525">
            <a:noFill/>
          </a:ln>
        </p:spPr>
        <p:txBody>
          <a:bodyPr lIns="104306" tIns="52153" rIns="104306" bIns="52153" anchor="t" anchorCtr="0"/>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1028" name="Rectangle 4"/>
          <p:cNvSpPr>
            <a:spLocks noGrp="1" noChangeArrowheads="1"/>
          </p:cNvSpPr>
          <p:nvPr>
            <p:ph type="dt" sz="half" idx="2"/>
          </p:nvPr>
        </p:nvSpPr>
        <p:spPr bwMode="auto">
          <a:xfrm>
            <a:off x="534988" y="6884988"/>
            <a:ext cx="2495550" cy="525463"/>
          </a:xfrm>
          <a:prstGeom prst="rect">
            <a:avLst/>
          </a:prstGeom>
          <a:noFill/>
          <a:ln w="9525">
            <a:noFill/>
            <a:miter lim="800000"/>
          </a:ln>
          <a:effectLst/>
        </p:spPr>
        <p:txBody>
          <a:bodyPr vert="horz" wrap="square" lIns="104306" tIns="52153" rIns="104306" bIns="52153" numCol="1" anchor="t" anchorCtr="0" compatLnSpc="1"/>
          <a:lstStyle>
            <a:lvl1pPr eaLnBrk="1" hangingPunct="1">
              <a:defRPr sz="1600">
                <a:latin typeface="Arial" panose="020B0604020202020204" pitchFamily="34" charset="0"/>
                <a:ea typeface="宋体" panose="02010600030101010101" pitchFamily="2" charset="-122"/>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29" name="Rectangle 5"/>
          <p:cNvSpPr>
            <a:spLocks noGrp="1" noChangeArrowheads="1"/>
          </p:cNvSpPr>
          <p:nvPr>
            <p:ph type="ftr" sz="quarter" idx="3"/>
          </p:nvPr>
        </p:nvSpPr>
        <p:spPr bwMode="auto">
          <a:xfrm>
            <a:off x="3652838" y="6884988"/>
            <a:ext cx="3387725" cy="525463"/>
          </a:xfrm>
          <a:prstGeom prst="rect">
            <a:avLst/>
          </a:prstGeom>
          <a:noFill/>
          <a:ln w="9525">
            <a:noFill/>
            <a:miter lim="800000"/>
          </a:ln>
          <a:effectLst/>
        </p:spPr>
        <p:txBody>
          <a:bodyPr vert="horz" wrap="square" lIns="104306" tIns="52153" rIns="104306" bIns="52153" numCol="1" anchor="t" anchorCtr="0" compatLnSpc="1"/>
          <a:lstStyle>
            <a:lvl1pPr algn="ctr" eaLnBrk="1" hangingPunct="1">
              <a:defRPr sz="1600">
                <a:latin typeface="Arial" panose="020B0604020202020204" pitchFamily="34" charset="0"/>
                <a:ea typeface="宋体" panose="02010600030101010101" pitchFamily="2"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30" name="Rectangle 6"/>
          <p:cNvSpPr>
            <a:spLocks noGrp="1" noChangeArrowheads="1"/>
          </p:cNvSpPr>
          <p:nvPr>
            <p:ph type="sldNum" sz="quarter" idx="4"/>
          </p:nvPr>
        </p:nvSpPr>
        <p:spPr bwMode="auto">
          <a:xfrm>
            <a:off x="7662863" y="6884988"/>
            <a:ext cx="2495550" cy="525463"/>
          </a:xfrm>
          <a:prstGeom prst="rect">
            <a:avLst/>
          </a:prstGeom>
          <a:noFill/>
          <a:ln w="9525">
            <a:noFill/>
            <a:miter lim="800000"/>
          </a:ln>
          <a:effectLst/>
        </p:spPr>
        <p:txBody>
          <a:bodyPr vert="horz" wrap="square" lIns="104306" tIns="52153" rIns="104306" bIns="52153" numCol="1" anchor="t" anchorCtr="0" compatLnSpc="1"/>
          <a:lstStyle>
            <a:lvl1pPr algn="r" eaLnBrk="1" hangingPunct="1">
              <a:defRPr sz="1600"/>
            </a:lvl1pPr>
          </a:lstStyle>
          <a:p>
            <a:pPr marL="0" marR="0" lvl="0" indent="0" algn="r" defTabSz="914400" rtl="0" eaLnBrk="1" fontAlgn="base" latinLnBrk="0" hangingPunct="1">
              <a:lnSpc>
                <a:spcPct val="100000"/>
              </a:lnSpc>
              <a:spcBef>
                <a:spcPct val="0"/>
              </a:spcBef>
              <a:spcAft>
                <a:spcPct val="0"/>
              </a:spcAft>
              <a:buClrTx/>
              <a:buSzTx/>
              <a:buFontTx/>
              <a:buNone/>
              <a:defRPr/>
            </a:pPr>
            <a:fld id="{2D867AC4-0B52-4E3F-A88E-880E6AE730EF}" type="slidenum">
              <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zh-CN" sz="1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pic>
        <p:nvPicPr>
          <p:cNvPr id="9223" name="Picture 7" descr="a4-01"/>
          <p:cNvPicPr>
            <a:picLocks noChangeAspect="1"/>
          </p:cNvPicPr>
          <p:nvPr userDrawn="1"/>
        </p:nvPicPr>
        <p:blipFill>
          <a:blip r:embed="rId13" cstate="print"/>
          <a:stretch>
            <a:fillRect/>
          </a:stretch>
        </p:blipFill>
        <p:spPr>
          <a:xfrm>
            <a:off x="0" y="0"/>
            <a:ext cx="10693400" cy="7561263"/>
          </a:xfrm>
          <a:prstGeom prst="rect">
            <a:avLst/>
          </a:prstGeom>
          <a:noFill/>
          <a:ln w="9525">
            <a:noFill/>
          </a:ln>
        </p:spPr>
      </p:pic>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hf sldNum="0" hdr="0" ftr="0" dt="0"/>
  <p:txStyles>
    <p:titleStyle>
      <a:lvl1pPr algn="ctr" defTabSz="1043305" rtl="0" eaLnBrk="0" fontAlgn="base" hangingPunct="0">
        <a:spcBef>
          <a:spcPct val="0"/>
        </a:spcBef>
        <a:spcAft>
          <a:spcPct val="0"/>
        </a:spcAft>
        <a:defRPr sz="5000">
          <a:solidFill>
            <a:schemeClr val="tx2"/>
          </a:solidFill>
          <a:latin typeface="+mj-lt"/>
          <a:ea typeface="+mj-ea"/>
          <a:cs typeface="+mj-cs"/>
        </a:defRPr>
      </a:lvl1pPr>
      <a:lvl2pPr algn="ctr" defTabSz="1043305" rtl="0" eaLnBrk="0" fontAlgn="base" hangingPunct="0">
        <a:spcBef>
          <a:spcPct val="0"/>
        </a:spcBef>
        <a:spcAft>
          <a:spcPct val="0"/>
        </a:spcAft>
        <a:defRPr sz="5000">
          <a:solidFill>
            <a:schemeClr val="tx2"/>
          </a:solidFill>
          <a:latin typeface="Arial" panose="020B0604020202020204" pitchFamily="34" charset="0"/>
          <a:ea typeface="宋体" panose="02010600030101010101" pitchFamily="2" charset="-122"/>
        </a:defRPr>
      </a:lvl2pPr>
      <a:lvl3pPr algn="ctr" defTabSz="1043305" rtl="0" eaLnBrk="0" fontAlgn="base" hangingPunct="0">
        <a:spcBef>
          <a:spcPct val="0"/>
        </a:spcBef>
        <a:spcAft>
          <a:spcPct val="0"/>
        </a:spcAft>
        <a:defRPr sz="5000">
          <a:solidFill>
            <a:schemeClr val="tx2"/>
          </a:solidFill>
          <a:latin typeface="Arial" panose="020B0604020202020204" pitchFamily="34" charset="0"/>
          <a:ea typeface="宋体" panose="02010600030101010101" pitchFamily="2" charset="-122"/>
        </a:defRPr>
      </a:lvl3pPr>
      <a:lvl4pPr algn="ctr" defTabSz="1043305" rtl="0" eaLnBrk="0" fontAlgn="base" hangingPunct="0">
        <a:spcBef>
          <a:spcPct val="0"/>
        </a:spcBef>
        <a:spcAft>
          <a:spcPct val="0"/>
        </a:spcAft>
        <a:defRPr sz="5000">
          <a:solidFill>
            <a:schemeClr val="tx2"/>
          </a:solidFill>
          <a:latin typeface="Arial" panose="020B0604020202020204" pitchFamily="34" charset="0"/>
          <a:ea typeface="宋体" panose="02010600030101010101" pitchFamily="2" charset="-122"/>
        </a:defRPr>
      </a:lvl4pPr>
      <a:lvl5pPr algn="ctr" defTabSz="1043305" rtl="0" eaLnBrk="0" fontAlgn="base" hangingPunct="0">
        <a:spcBef>
          <a:spcPct val="0"/>
        </a:spcBef>
        <a:spcAft>
          <a:spcPct val="0"/>
        </a:spcAft>
        <a:defRPr sz="5000">
          <a:solidFill>
            <a:schemeClr val="tx2"/>
          </a:solidFill>
          <a:latin typeface="Arial" panose="020B0604020202020204" pitchFamily="34" charset="0"/>
          <a:ea typeface="宋体" panose="02010600030101010101" pitchFamily="2" charset="-122"/>
        </a:defRPr>
      </a:lvl5pPr>
      <a:lvl6pPr marL="457200" algn="ctr" defTabSz="1043305" rtl="0" fontAlgn="base">
        <a:spcBef>
          <a:spcPct val="0"/>
        </a:spcBef>
        <a:spcAft>
          <a:spcPct val="0"/>
        </a:spcAft>
        <a:defRPr sz="5000">
          <a:solidFill>
            <a:schemeClr val="tx2"/>
          </a:solidFill>
          <a:latin typeface="Arial" panose="020B0604020202020204" pitchFamily="34" charset="0"/>
          <a:ea typeface="宋体" panose="02010600030101010101" pitchFamily="2" charset="-122"/>
        </a:defRPr>
      </a:lvl6pPr>
      <a:lvl7pPr marL="914400" algn="ctr" defTabSz="1043305" rtl="0" fontAlgn="base">
        <a:spcBef>
          <a:spcPct val="0"/>
        </a:spcBef>
        <a:spcAft>
          <a:spcPct val="0"/>
        </a:spcAft>
        <a:defRPr sz="5000">
          <a:solidFill>
            <a:schemeClr val="tx2"/>
          </a:solidFill>
          <a:latin typeface="Arial" panose="020B0604020202020204" pitchFamily="34" charset="0"/>
          <a:ea typeface="宋体" panose="02010600030101010101" pitchFamily="2" charset="-122"/>
        </a:defRPr>
      </a:lvl7pPr>
      <a:lvl8pPr marL="1371600" algn="ctr" defTabSz="1043305" rtl="0" fontAlgn="base">
        <a:spcBef>
          <a:spcPct val="0"/>
        </a:spcBef>
        <a:spcAft>
          <a:spcPct val="0"/>
        </a:spcAft>
        <a:defRPr sz="5000">
          <a:solidFill>
            <a:schemeClr val="tx2"/>
          </a:solidFill>
          <a:latin typeface="Arial" panose="020B0604020202020204" pitchFamily="34" charset="0"/>
          <a:ea typeface="宋体" panose="02010600030101010101" pitchFamily="2" charset="-122"/>
        </a:defRPr>
      </a:lvl8pPr>
      <a:lvl9pPr marL="1828800" algn="ctr" defTabSz="1043305" rtl="0" fontAlgn="base">
        <a:spcBef>
          <a:spcPct val="0"/>
        </a:spcBef>
        <a:spcAft>
          <a:spcPct val="0"/>
        </a:spcAft>
        <a:defRPr sz="5000">
          <a:solidFill>
            <a:schemeClr val="tx2"/>
          </a:solidFill>
          <a:latin typeface="Arial" panose="020B0604020202020204" pitchFamily="34" charset="0"/>
          <a:ea typeface="宋体" panose="02010600030101010101" pitchFamily="2" charset="-122"/>
        </a:defRPr>
      </a:lvl9pPr>
    </p:titleStyle>
    <p:bodyStyle>
      <a:lvl1pPr marL="390525" indent="-390525" algn="l" defTabSz="1043305" rtl="0" eaLnBrk="0" fontAlgn="base" hangingPunct="0">
        <a:spcBef>
          <a:spcPct val="20000"/>
        </a:spcBef>
        <a:spcAft>
          <a:spcPct val="0"/>
        </a:spcAft>
        <a:buChar char="•"/>
        <a:defRPr sz="3700">
          <a:solidFill>
            <a:schemeClr val="tx1"/>
          </a:solidFill>
          <a:latin typeface="+mn-lt"/>
          <a:ea typeface="+mn-ea"/>
          <a:cs typeface="+mn-cs"/>
        </a:defRPr>
      </a:lvl1pPr>
      <a:lvl2pPr marL="847725" indent="-325755" algn="l" defTabSz="1043305" rtl="0" eaLnBrk="0" fontAlgn="base" hangingPunct="0">
        <a:spcBef>
          <a:spcPct val="20000"/>
        </a:spcBef>
        <a:spcAft>
          <a:spcPct val="0"/>
        </a:spcAft>
        <a:buChar char="–"/>
        <a:defRPr sz="3200">
          <a:solidFill>
            <a:schemeClr val="tx1"/>
          </a:solidFill>
          <a:latin typeface="+mn-lt"/>
          <a:ea typeface="+mn-ea"/>
        </a:defRPr>
      </a:lvl2pPr>
      <a:lvl3pPr marL="1303655" indent="-260350" algn="l" defTabSz="1043305" rtl="0" eaLnBrk="0" fontAlgn="base" hangingPunct="0">
        <a:spcBef>
          <a:spcPct val="20000"/>
        </a:spcBef>
        <a:spcAft>
          <a:spcPct val="0"/>
        </a:spcAft>
        <a:buChar char="•"/>
        <a:defRPr sz="2700">
          <a:solidFill>
            <a:schemeClr val="tx1"/>
          </a:solidFill>
          <a:latin typeface="+mn-lt"/>
          <a:ea typeface="+mn-ea"/>
        </a:defRPr>
      </a:lvl3pPr>
      <a:lvl4pPr marL="1825625" indent="-260350" algn="l" defTabSz="1043305" rtl="0" eaLnBrk="0" fontAlgn="base" hangingPunct="0">
        <a:spcBef>
          <a:spcPct val="20000"/>
        </a:spcBef>
        <a:spcAft>
          <a:spcPct val="0"/>
        </a:spcAft>
        <a:buChar char="–"/>
        <a:defRPr sz="2300">
          <a:solidFill>
            <a:schemeClr val="tx1"/>
          </a:solidFill>
          <a:latin typeface="+mn-lt"/>
          <a:ea typeface="+mn-ea"/>
        </a:defRPr>
      </a:lvl4pPr>
      <a:lvl5pPr marL="2346325" indent="-260350" algn="l" defTabSz="1043305" rtl="0" eaLnBrk="0" fontAlgn="base" hangingPunct="0">
        <a:spcBef>
          <a:spcPct val="20000"/>
        </a:spcBef>
        <a:spcAft>
          <a:spcPct val="0"/>
        </a:spcAft>
        <a:buChar char="»"/>
        <a:defRPr sz="2300">
          <a:solidFill>
            <a:schemeClr val="tx1"/>
          </a:solidFill>
          <a:latin typeface="+mn-lt"/>
          <a:ea typeface="+mn-ea"/>
        </a:defRPr>
      </a:lvl5pPr>
      <a:lvl6pPr marL="2803525" indent="-260350" algn="l" defTabSz="1043305" rtl="0" fontAlgn="base">
        <a:spcBef>
          <a:spcPct val="20000"/>
        </a:spcBef>
        <a:spcAft>
          <a:spcPct val="0"/>
        </a:spcAft>
        <a:buChar char="»"/>
        <a:defRPr sz="2300">
          <a:solidFill>
            <a:schemeClr val="tx1"/>
          </a:solidFill>
          <a:latin typeface="+mn-lt"/>
          <a:ea typeface="+mn-ea"/>
        </a:defRPr>
      </a:lvl6pPr>
      <a:lvl7pPr marL="3260725" indent="-260350" algn="l" defTabSz="1043305" rtl="0" fontAlgn="base">
        <a:spcBef>
          <a:spcPct val="20000"/>
        </a:spcBef>
        <a:spcAft>
          <a:spcPct val="0"/>
        </a:spcAft>
        <a:buChar char="»"/>
        <a:defRPr sz="2300">
          <a:solidFill>
            <a:schemeClr val="tx1"/>
          </a:solidFill>
          <a:latin typeface="+mn-lt"/>
          <a:ea typeface="+mn-ea"/>
        </a:defRPr>
      </a:lvl7pPr>
      <a:lvl8pPr marL="3717925" indent="-260350" algn="l" defTabSz="1043305" rtl="0" fontAlgn="base">
        <a:spcBef>
          <a:spcPct val="20000"/>
        </a:spcBef>
        <a:spcAft>
          <a:spcPct val="0"/>
        </a:spcAft>
        <a:buChar char="»"/>
        <a:defRPr sz="2300">
          <a:solidFill>
            <a:schemeClr val="tx1"/>
          </a:solidFill>
          <a:latin typeface="+mn-lt"/>
          <a:ea typeface="+mn-ea"/>
        </a:defRPr>
      </a:lvl8pPr>
      <a:lvl9pPr marL="4175125" indent="-260350" algn="l" defTabSz="1043305" rtl="0" fontAlgn="base">
        <a:spcBef>
          <a:spcPct val="20000"/>
        </a:spcBef>
        <a:spcAft>
          <a:spcPct val="0"/>
        </a:spcAft>
        <a:buChar char="»"/>
        <a:defRPr sz="23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109.xml"/><Relationship Id="rId3" Type="http://schemas.openxmlformats.org/officeDocument/2006/relationships/slide" Target="slide3.xml"/><Relationship Id="rId7" Type="http://schemas.openxmlformats.org/officeDocument/2006/relationships/image" Target="../media/image3.jpeg"/><Relationship Id="rId2" Type="http://schemas.openxmlformats.org/officeDocument/2006/relationships/slideLayout" Target="../slideLayouts/slideLayout1.xml"/><Relationship Id="rId1" Type="http://schemas.openxmlformats.org/officeDocument/2006/relationships/tags" Target="../tags/tag2.xml"/><Relationship Id="rId6" Type="http://schemas.openxmlformats.org/officeDocument/2006/relationships/slide" Target="slide1.xml"/><Relationship Id="rId5" Type="http://schemas.openxmlformats.org/officeDocument/2006/relationships/image" Target="../media/image2.jpeg"/><Relationship Id="rId4" Type="http://schemas.openxmlformats.org/officeDocument/2006/relationships/slide" Target="slide4.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hyperlink" Target="&#22825;&#27941;&#24072;&#33539;&#22823;&#23398;&#23454;&#39564;&#23460;&#27668;&#29942;&#23433;&#20840;&#31649;&#29702;&#23454;&#26045;&#32454;&#21017;.ppt" TargetMode="External"/><Relationship Id="rId5" Type="http://schemas.openxmlformats.org/officeDocument/2006/relationships/image" Target="../media/image3.jpeg"/><Relationship Id="rId4" Type="http://schemas.openxmlformats.org/officeDocument/2006/relationships/slide" Target="slide2.xml"/></Relationships>
</file>

<file path=ppt/slides/_rels/slide4.xml.rels><?xml version="1.0" encoding="UTF-8" standalone="yes"?>
<Relationships xmlns="http://schemas.openxmlformats.org/package/2006/relationships"><Relationship Id="rId8" Type="http://schemas.openxmlformats.org/officeDocument/2006/relationships/image" Target="../media/image2.jpeg"/><Relationship Id="rId13" Type="http://schemas.openxmlformats.org/officeDocument/2006/relationships/slide" Target="slide93.xml"/><Relationship Id="rId3" Type="http://schemas.openxmlformats.org/officeDocument/2006/relationships/slide" Target="slide12.xml"/><Relationship Id="rId7" Type="http://schemas.openxmlformats.org/officeDocument/2006/relationships/slide" Target="slide89.xml"/><Relationship Id="rId12" Type="http://schemas.openxmlformats.org/officeDocument/2006/relationships/slide" Target="slide82.xml"/><Relationship Id="rId2" Type="http://schemas.openxmlformats.org/officeDocument/2006/relationships/slide" Target="slide5.xml"/><Relationship Id="rId16" Type="http://schemas.openxmlformats.org/officeDocument/2006/relationships/slide" Target="slide26.xml"/><Relationship Id="rId1" Type="http://schemas.openxmlformats.org/officeDocument/2006/relationships/slideLayout" Target="../slideLayouts/slideLayout1.xml"/><Relationship Id="rId6" Type="http://schemas.openxmlformats.org/officeDocument/2006/relationships/slide" Target="slide79.xml"/><Relationship Id="rId11" Type="http://schemas.openxmlformats.org/officeDocument/2006/relationships/slide" Target="slide75.xml"/><Relationship Id="rId5" Type="http://schemas.openxmlformats.org/officeDocument/2006/relationships/slide" Target="slide71.xml"/><Relationship Id="rId15" Type="http://schemas.openxmlformats.org/officeDocument/2006/relationships/slide" Target="slide104.xml"/><Relationship Id="rId10" Type="http://schemas.openxmlformats.org/officeDocument/2006/relationships/image" Target="../media/image3.jpeg"/><Relationship Id="rId4" Type="http://schemas.openxmlformats.org/officeDocument/2006/relationships/slide" Target="slide47.xml"/><Relationship Id="rId9" Type="http://schemas.openxmlformats.org/officeDocument/2006/relationships/slide" Target="slide2.xml"/><Relationship Id="rId14" Type="http://schemas.openxmlformats.org/officeDocument/2006/relationships/slide" Target="slide98.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6.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slide" Target="slide4.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7.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slide" Target="slide5.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8.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slide" Target="slide6.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9.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slide" Target="slide7.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10.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slide" Target="slide8.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11.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slide" Target="slide9.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12.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slide" Target="slide4.xml"/></Relationships>
</file>

<file path=ppt/slides/_rels/slide12.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slideLayout" Target="../slideLayouts/slideLayout1.xml"/><Relationship Id="rId1" Type="http://schemas.openxmlformats.org/officeDocument/2006/relationships/themeOverride" Target="../theme/themeOverride1.xml"/><Relationship Id="rId6" Type="http://schemas.openxmlformats.org/officeDocument/2006/relationships/image" Target="../media/image3.jpeg"/><Relationship Id="rId5" Type="http://schemas.openxmlformats.org/officeDocument/2006/relationships/slide" Target="slide11.xml"/><Relationship Id="rId4" Type="http://schemas.openxmlformats.org/officeDocument/2006/relationships/image" Target="../media/image2.jpeg"/></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14.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slide" Target="slide12.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15.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slide" Target="slide13.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16.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slide" Target="slide14.xml"/></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17.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slide" Target="slide15.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18.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slide" Target="slide16.xml"/></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19.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slide" Target="slide17.xml"/></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20.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slide" Target="slide18.xml"/></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21.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slide" Target="slide19.xml"/></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22.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slide" Target="slide20.xml"/></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23.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slide" Target="slide21.xml"/></Relationships>
</file>

<file path=ppt/slides/_rels/slide23.xml.rels><?xml version="1.0" encoding="UTF-8" standalone="yes"?>
<Relationships xmlns="http://schemas.openxmlformats.org/package/2006/relationships"><Relationship Id="rId3" Type="http://schemas.openxmlformats.org/officeDocument/2006/relationships/slide" Target="slide25.xml"/><Relationship Id="rId2" Type="http://schemas.openxmlformats.org/officeDocument/2006/relationships/slideLayout" Target="../slideLayouts/slideLayout1.xml"/><Relationship Id="rId1" Type="http://schemas.openxmlformats.org/officeDocument/2006/relationships/themeOverride" Target="../theme/themeOverride2.xml"/><Relationship Id="rId6" Type="http://schemas.openxmlformats.org/officeDocument/2006/relationships/image" Target="../media/image3.jpeg"/><Relationship Id="rId5" Type="http://schemas.openxmlformats.org/officeDocument/2006/relationships/slide" Target="slide22.xml"/><Relationship Id="rId4" Type="http://schemas.openxmlformats.org/officeDocument/2006/relationships/image" Target="../media/image2.jpeg"/></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25.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slide" Target="slide23.xml"/></Relationships>
</file>

<file path=ppt/slides/_rels/slide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26.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slide" Target="slide4.xml"/></Relationships>
</file>

<file path=ppt/slides/_rels/slide2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27.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slide" Target="slide25.xml"/></Relationships>
</file>

<file path=ppt/slides/_rels/slide2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28.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slide" Target="slide26.xml"/></Relationships>
</file>

<file path=ppt/slides/_rels/slide28.xml.rels><?xml version="1.0" encoding="UTF-8" standalone="yes"?>
<Relationships xmlns="http://schemas.openxmlformats.org/package/2006/relationships"><Relationship Id="rId3" Type="http://schemas.openxmlformats.org/officeDocument/2006/relationships/slide" Target="slide29.xml"/><Relationship Id="rId2" Type="http://schemas.openxmlformats.org/officeDocument/2006/relationships/slideLayout" Target="../slideLayouts/slideLayout1.xml"/><Relationship Id="rId1" Type="http://schemas.openxmlformats.org/officeDocument/2006/relationships/tags" Target="../tags/tag3.xml"/><Relationship Id="rId6" Type="http://schemas.openxmlformats.org/officeDocument/2006/relationships/image" Target="../media/image3.jpeg"/><Relationship Id="rId5" Type="http://schemas.openxmlformats.org/officeDocument/2006/relationships/slide" Target="slide27.xml"/><Relationship Id="rId4" Type="http://schemas.openxmlformats.org/officeDocument/2006/relationships/image" Target="../media/image2.jpeg"/></Relationships>
</file>

<file path=ppt/slides/_rels/slide2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30.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slide" Target="slide28.xml"/></Relationships>
</file>

<file path=ppt/slides/_rels/slide3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31.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slide" Target="slide29.xml"/></Relationships>
</file>

<file path=ppt/slides/_rels/slide3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32.xml"/><Relationship Id="rId1" Type="http://schemas.openxmlformats.org/officeDocument/2006/relationships/slideLayout" Target="../slideLayouts/slideLayout12.xml"/><Relationship Id="rId5" Type="http://schemas.openxmlformats.org/officeDocument/2006/relationships/image" Target="../media/image3.jpeg"/><Relationship Id="rId4" Type="http://schemas.openxmlformats.org/officeDocument/2006/relationships/slide" Target="slide30.xml"/></Relationships>
</file>

<file path=ppt/slides/_rels/slide32.xml.rels><?xml version="1.0" encoding="UTF-8" standalone="yes"?>
<Relationships xmlns="http://schemas.openxmlformats.org/package/2006/relationships"><Relationship Id="rId3" Type="http://schemas.openxmlformats.org/officeDocument/2006/relationships/slide" Target="slide33.xml"/><Relationship Id="rId2" Type="http://schemas.openxmlformats.org/officeDocument/2006/relationships/slideLayout" Target="../slideLayouts/slideLayout1.xml"/><Relationship Id="rId1" Type="http://schemas.openxmlformats.org/officeDocument/2006/relationships/tags" Target="../tags/tag4.xml"/><Relationship Id="rId6" Type="http://schemas.openxmlformats.org/officeDocument/2006/relationships/image" Target="../media/image3.jpeg"/><Relationship Id="rId5" Type="http://schemas.openxmlformats.org/officeDocument/2006/relationships/slide" Target="slide31.xml"/><Relationship Id="rId4" Type="http://schemas.openxmlformats.org/officeDocument/2006/relationships/image" Target="../media/image2.jpeg"/></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3.jpeg"/><Relationship Id="rId2" Type="http://schemas.openxmlformats.org/officeDocument/2006/relationships/tags" Target="../tags/tag6.xml"/><Relationship Id="rId1" Type="http://schemas.openxmlformats.org/officeDocument/2006/relationships/tags" Target="../tags/tag5.xml"/><Relationship Id="rId6" Type="http://schemas.openxmlformats.org/officeDocument/2006/relationships/slide" Target="slide32.xml"/><Relationship Id="rId5" Type="http://schemas.openxmlformats.org/officeDocument/2006/relationships/image" Target="../media/image2.jpeg"/><Relationship Id="rId4" Type="http://schemas.openxmlformats.org/officeDocument/2006/relationships/slide" Target="slide34.xml"/></Relationships>
</file>

<file path=ppt/slides/_rels/slide3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35.xml"/><Relationship Id="rId1" Type="http://schemas.openxmlformats.org/officeDocument/2006/relationships/slideLayout" Target="../slideLayouts/slideLayout12.xml"/><Relationship Id="rId5" Type="http://schemas.openxmlformats.org/officeDocument/2006/relationships/image" Target="../media/image3.jpeg"/><Relationship Id="rId4" Type="http://schemas.openxmlformats.org/officeDocument/2006/relationships/slide" Target="slide33.xml"/></Relationships>
</file>

<file path=ppt/slides/_rels/slide35.xml.rels><?xml version="1.0" encoding="UTF-8" standalone="yes"?>
<Relationships xmlns="http://schemas.openxmlformats.org/package/2006/relationships"><Relationship Id="rId3" Type="http://schemas.openxmlformats.org/officeDocument/2006/relationships/slide" Target="slide36.xml"/><Relationship Id="rId2" Type="http://schemas.openxmlformats.org/officeDocument/2006/relationships/slideLayout" Target="../slideLayouts/slideLayout1.xml"/><Relationship Id="rId1" Type="http://schemas.openxmlformats.org/officeDocument/2006/relationships/tags" Target="../tags/tag7.xml"/><Relationship Id="rId6" Type="http://schemas.openxmlformats.org/officeDocument/2006/relationships/image" Target="../media/image3.jpeg"/><Relationship Id="rId5" Type="http://schemas.openxmlformats.org/officeDocument/2006/relationships/slide" Target="slide34.xml"/><Relationship Id="rId4" Type="http://schemas.openxmlformats.org/officeDocument/2006/relationships/image" Target="../media/image2.jpeg"/></Relationships>
</file>

<file path=ppt/slides/_rels/slide3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37.xml"/><Relationship Id="rId1" Type="http://schemas.openxmlformats.org/officeDocument/2006/relationships/slideLayout" Target="../slideLayouts/slideLayout12.xml"/><Relationship Id="rId5" Type="http://schemas.openxmlformats.org/officeDocument/2006/relationships/image" Target="../media/image3.jpeg"/><Relationship Id="rId4" Type="http://schemas.openxmlformats.org/officeDocument/2006/relationships/slide" Target="slide35.xml"/></Relationships>
</file>

<file path=ppt/slides/_rels/slide37.xml.rels><?xml version="1.0" encoding="UTF-8" standalone="yes"?>
<Relationships xmlns="http://schemas.openxmlformats.org/package/2006/relationships"><Relationship Id="rId3" Type="http://schemas.openxmlformats.org/officeDocument/2006/relationships/slide" Target="slide38.xml"/><Relationship Id="rId2" Type="http://schemas.openxmlformats.org/officeDocument/2006/relationships/slideLayout" Target="../slideLayouts/slideLayout1.xml"/><Relationship Id="rId1" Type="http://schemas.openxmlformats.org/officeDocument/2006/relationships/tags" Target="../tags/tag8.xml"/><Relationship Id="rId6" Type="http://schemas.openxmlformats.org/officeDocument/2006/relationships/image" Target="../media/image3.jpeg"/><Relationship Id="rId5" Type="http://schemas.openxmlformats.org/officeDocument/2006/relationships/slide" Target="slide36.xml"/><Relationship Id="rId4" Type="http://schemas.openxmlformats.org/officeDocument/2006/relationships/image" Target="../media/image2.jpeg"/></Relationships>
</file>

<file path=ppt/slides/_rels/slide38.xml.rels><?xml version="1.0" encoding="UTF-8" standalone="yes"?>
<Relationships xmlns="http://schemas.openxmlformats.org/package/2006/relationships"><Relationship Id="rId3" Type="http://schemas.openxmlformats.org/officeDocument/2006/relationships/slide" Target="slide39.xml"/><Relationship Id="rId2" Type="http://schemas.openxmlformats.org/officeDocument/2006/relationships/slideLayout" Target="../slideLayouts/slideLayout12.xml"/><Relationship Id="rId1" Type="http://schemas.openxmlformats.org/officeDocument/2006/relationships/tags" Target="../tags/tag9.xml"/><Relationship Id="rId6" Type="http://schemas.openxmlformats.org/officeDocument/2006/relationships/image" Target="../media/image3.jpeg"/><Relationship Id="rId5" Type="http://schemas.openxmlformats.org/officeDocument/2006/relationships/slide" Target="slide37.xml"/><Relationship Id="rId4" Type="http://schemas.openxmlformats.org/officeDocument/2006/relationships/image" Target="../media/image2.jpeg"/></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3.jpeg"/><Relationship Id="rId2" Type="http://schemas.openxmlformats.org/officeDocument/2006/relationships/tags" Target="../tags/tag11.xml"/><Relationship Id="rId1" Type="http://schemas.openxmlformats.org/officeDocument/2006/relationships/tags" Target="../tags/tag10.xml"/><Relationship Id="rId6" Type="http://schemas.openxmlformats.org/officeDocument/2006/relationships/slide" Target="slide38.xml"/><Relationship Id="rId5" Type="http://schemas.openxmlformats.org/officeDocument/2006/relationships/image" Target="../media/image2.jpeg"/><Relationship Id="rId4" Type="http://schemas.openxmlformats.org/officeDocument/2006/relationships/slide" Target="slide40.xml"/></Relationships>
</file>

<file path=ppt/slides/_rels/slide40.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3.jpeg"/><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slide" Target="slide40.xml"/><Relationship Id="rId5" Type="http://schemas.openxmlformats.org/officeDocument/2006/relationships/image" Target="../media/image2.jpeg"/><Relationship Id="rId4" Type="http://schemas.openxmlformats.org/officeDocument/2006/relationships/slide" Target="slide41.xml"/></Relationships>
</file>

<file path=ppt/slides/_rels/slide41.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3.jpeg"/><Relationship Id="rId2" Type="http://schemas.openxmlformats.org/officeDocument/2006/relationships/tags" Target="../tags/tag15.xml"/><Relationship Id="rId1" Type="http://schemas.openxmlformats.org/officeDocument/2006/relationships/tags" Target="../tags/tag14.xml"/><Relationship Id="rId6" Type="http://schemas.openxmlformats.org/officeDocument/2006/relationships/slide" Target="slide40.xml"/><Relationship Id="rId5" Type="http://schemas.openxmlformats.org/officeDocument/2006/relationships/image" Target="../media/image2.jpeg"/><Relationship Id="rId4" Type="http://schemas.openxmlformats.org/officeDocument/2006/relationships/slide" Target="slide42.xml"/></Relationships>
</file>

<file path=ppt/slides/_rels/slide42.xml.rels><?xml version="1.0" encoding="UTF-8" standalone="yes"?>
<Relationships xmlns="http://schemas.openxmlformats.org/package/2006/relationships"><Relationship Id="rId3" Type="http://schemas.openxmlformats.org/officeDocument/2006/relationships/slide" Target="slide43.xml"/><Relationship Id="rId2" Type="http://schemas.openxmlformats.org/officeDocument/2006/relationships/slideLayout" Target="../slideLayouts/slideLayout12.xml"/><Relationship Id="rId1" Type="http://schemas.openxmlformats.org/officeDocument/2006/relationships/tags" Target="../tags/tag16.xml"/><Relationship Id="rId6" Type="http://schemas.openxmlformats.org/officeDocument/2006/relationships/image" Target="../media/image3.jpeg"/><Relationship Id="rId5" Type="http://schemas.openxmlformats.org/officeDocument/2006/relationships/slide" Target="slide41.xml"/><Relationship Id="rId4" Type="http://schemas.openxmlformats.org/officeDocument/2006/relationships/image" Target="../media/image2.jpeg"/></Relationships>
</file>

<file path=ppt/slides/_rels/slide43.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tags" Target="../tags/tag19.xml"/><Relationship Id="rId7" Type="http://schemas.openxmlformats.org/officeDocument/2006/relationships/slide" Target="slide42.xml"/><Relationship Id="rId2" Type="http://schemas.openxmlformats.org/officeDocument/2006/relationships/tags" Target="../tags/tag18.xml"/><Relationship Id="rId1" Type="http://schemas.openxmlformats.org/officeDocument/2006/relationships/tags" Target="../tags/tag17.xml"/><Relationship Id="rId6" Type="http://schemas.openxmlformats.org/officeDocument/2006/relationships/image" Target="../media/image2.jpeg"/><Relationship Id="rId5" Type="http://schemas.openxmlformats.org/officeDocument/2006/relationships/slide" Target="slide44.xml"/><Relationship Id="rId4"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slide" Target="slide45.xml"/><Relationship Id="rId2" Type="http://schemas.openxmlformats.org/officeDocument/2006/relationships/slideLayout" Target="../slideLayouts/slideLayout23.xml"/><Relationship Id="rId1" Type="http://schemas.openxmlformats.org/officeDocument/2006/relationships/tags" Target="../tags/tag20.xml"/><Relationship Id="rId6" Type="http://schemas.openxmlformats.org/officeDocument/2006/relationships/image" Target="../media/image3.jpeg"/><Relationship Id="rId5" Type="http://schemas.openxmlformats.org/officeDocument/2006/relationships/slide" Target="slide43.xml"/><Relationship Id="rId4" Type="http://schemas.openxmlformats.org/officeDocument/2006/relationships/image" Target="../media/image2.jpeg"/></Relationships>
</file>

<file path=ppt/slides/_rels/slide4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46.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slide" Target="slide44.xml"/></Relationships>
</file>

<file path=ppt/slides/_rels/slide4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47.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slide" Target="slide4.xml"/></Relationships>
</file>

<file path=ppt/slides/_rels/slide47.xml.rels><?xml version="1.0" encoding="UTF-8" standalone="yes"?>
<Relationships xmlns="http://schemas.openxmlformats.org/package/2006/relationships"><Relationship Id="rId3" Type="http://schemas.openxmlformats.org/officeDocument/2006/relationships/slideLayout" Target="../slideLayouts/slideLayout34.xml"/><Relationship Id="rId7" Type="http://schemas.openxmlformats.org/officeDocument/2006/relationships/image" Target="../media/image3.jpeg"/><Relationship Id="rId2" Type="http://schemas.openxmlformats.org/officeDocument/2006/relationships/tags" Target="../tags/tag22.xml"/><Relationship Id="rId1" Type="http://schemas.openxmlformats.org/officeDocument/2006/relationships/tags" Target="../tags/tag21.xml"/><Relationship Id="rId6" Type="http://schemas.openxmlformats.org/officeDocument/2006/relationships/slide" Target="slide44.xml"/><Relationship Id="rId5" Type="http://schemas.openxmlformats.org/officeDocument/2006/relationships/image" Target="../media/image2.jpeg"/><Relationship Id="rId4" Type="http://schemas.openxmlformats.org/officeDocument/2006/relationships/slide" Target="slide48.xml"/></Relationships>
</file>

<file path=ppt/slides/_rels/slide48.xml.rels><?xml version="1.0" encoding="UTF-8" standalone="yes"?>
<Relationships xmlns="http://schemas.openxmlformats.org/package/2006/relationships"><Relationship Id="rId3" Type="http://schemas.openxmlformats.org/officeDocument/2006/relationships/slideLayout" Target="../slideLayouts/slideLayout45.xml"/><Relationship Id="rId7" Type="http://schemas.openxmlformats.org/officeDocument/2006/relationships/image" Target="../media/image3.jpeg"/><Relationship Id="rId2" Type="http://schemas.openxmlformats.org/officeDocument/2006/relationships/tags" Target="../tags/tag24.xml"/><Relationship Id="rId1" Type="http://schemas.openxmlformats.org/officeDocument/2006/relationships/tags" Target="../tags/tag23.xml"/><Relationship Id="rId6" Type="http://schemas.openxmlformats.org/officeDocument/2006/relationships/slide" Target="slide47.xml"/><Relationship Id="rId5" Type="http://schemas.openxmlformats.org/officeDocument/2006/relationships/image" Target="../media/image2.jpeg"/><Relationship Id="rId4" Type="http://schemas.openxmlformats.org/officeDocument/2006/relationships/slide" Target="slide49.xml"/></Relationships>
</file>

<file path=ppt/slides/_rels/slide49.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3.jpeg"/><Relationship Id="rId2" Type="http://schemas.openxmlformats.org/officeDocument/2006/relationships/tags" Target="../tags/tag26.xml"/><Relationship Id="rId1" Type="http://schemas.openxmlformats.org/officeDocument/2006/relationships/tags" Target="../tags/tag25.xml"/><Relationship Id="rId6" Type="http://schemas.openxmlformats.org/officeDocument/2006/relationships/slide" Target="slide48.xml"/><Relationship Id="rId5" Type="http://schemas.openxmlformats.org/officeDocument/2006/relationships/image" Target="../media/image2.jpeg"/><Relationship Id="rId4" Type="http://schemas.openxmlformats.org/officeDocument/2006/relationships/slide" Target="slide50.xml"/></Relationships>
</file>

<file path=ppt/slides/_rels/slide50.xml.rels><?xml version="1.0" encoding="UTF-8" standalone="yes"?>
<Relationships xmlns="http://schemas.openxmlformats.org/package/2006/relationships"><Relationship Id="rId3" Type="http://schemas.openxmlformats.org/officeDocument/2006/relationships/slideLayout" Target="../slideLayouts/slideLayout45.xml"/><Relationship Id="rId7" Type="http://schemas.openxmlformats.org/officeDocument/2006/relationships/image" Target="../media/image3.jpeg"/><Relationship Id="rId2" Type="http://schemas.openxmlformats.org/officeDocument/2006/relationships/tags" Target="../tags/tag28.xml"/><Relationship Id="rId1" Type="http://schemas.openxmlformats.org/officeDocument/2006/relationships/tags" Target="../tags/tag27.xml"/><Relationship Id="rId6" Type="http://schemas.openxmlformats.org/officeDocument/2006/relationships/slide" Target="slide49.xml"/><Relationship Id="rId5" Type="http://schemas.openxmlformats.org/officeDocument/2006/relationships/image" Target="../media/image2.jpeg"/><Relationship Id="rId4" Type="http://schemas.openxmlformats.org/officeDocument/2006/relationships/slide" Target="slide51.xml"/></Relationships>
</file>

<file path=ppt/slides/_rels/slide51.xml.rels><?xml version="1.0" encoding="UTF-8" standalone="yes"?>
<Relationships xmlns="http://schemas.openxmlformats.org/package/2006/relationships"><Relationship Id="rId3" Type="http://schemas.openxmlformats.org/officeDocument/2006/relationships/slideLayout" Target="../slideLayouts/slideLayout45.xml"/><Relationship Id="rId7" Type="http://schemas.openxmlformats.org/officeDocument/2006/relationships/image" Target="../media/image3.jpeg"/><Relationship Id="rId2" Type="http://schemas.openxmlformats.org/officeDocument/2006/relationships/tags" Target="../tags/tag30.xml"/><Relationship Id="rId1" Type="http://schemas.openxmlformats.org/officeDocument/2006/relationships/tags" Target="../tags/tag29.xml"/><Relationship Id="rId6" Type="http://schemas.openxmlformats.org/officeDocument/2006/relationships/slide" Target="slide51.xml"/><Relationship Id="rId5" Type="http://schemas.openxmlformats.org/officeDocument/2006/relationships/image" Target="../media/image2.jpeg"/><Relationship Id="rId4" Type="http://schemas.openxmlformats.org/officeDocument/2006/relationships/slide" Target="slide52.xml"/></Relationships>
</file>

<file path=ppt/slides/_rels/slide52.xml.rels><?xml version="1.0" encoding="UTF-8" standalone="yes"?>
<Relationships xmlns="http://schemas.openxmlformats.org/package/2006/relationships"><Relationship Id="rId3" Type="http://schemas.openxmlformats.org/officeDocument/2006/relationships/slideLayout" Target="../slideLayouts/slideLayout56.xml"/><Relationship Id="rId7" Type="http://schemas.openxmlformats.org/officeDocument/2006/relationships/image" Target="../media/image3.jpeg"/><Relationship Id="rId2" Type="http://schemas.openxmlformats.org/officeDocument/2006/relationships/tags" Target="../tags/tag32.xml"/><Relationship Id="rId1" Type="http://schemas.openxmlformats.org/officeDocument/2006/relationships/tags" Target="../tags/tag31.xml"/><Relationship Id="rId6" Type="http://schemas.openxmlformats.org/officeDocument/2006/relationships/slide" Target="slide51.xml"/><Relationship Id="rId5" Type="http://schemas.openxmlformats.org/officeDocument/2006/relationships/image" Target="../media/image2.jpeg"/><Relationship Id="rId4" Type="http://schemas.openxmlformats.org/officeDocument/2006/relationships/slide" Target="slide53.xml"/></Relationships>
</file>

<file path=ppt/slides/_rels/slide53.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tags" Target="../tags/tag35.xml"/><Relationship Id="rId7" Type="http://schemas.openxmlformats.org/officeDocument/2006/relationships/slide" Target="slide52.xml"/><Relationship Id="rId2" Type="http://schemas.openxmlformats.org/officeDocument/2006/relationships/tags" Target="../tags/tag34.xml"/><Relationship Id="rId1" Type="http://schemas.openxmlformats.org/officeDocument/2006/relationships/tags" Target="../tags/tag33.xml"/><Relationship Id="rId6" Type="http://schemas.openxmlformats.org/officeDocument/2006/relationships/image" Target="../media/image2.jpeg"/><Relationship Id="rId5" Type="http://schemas.openxmlformats.org/officeDocument/2006/relationships/slide" Target="slide54.xml"/><Relationship Id="rId4" Type="http://schemas.openxmlformats.org/officeDocument/2006/relationships/slideLayout" Target="../slideLayouts/slideLayout56.xml"/></Relationships>
</file>

<file path=ppt/slides/_rels/slide54.xml.rels><?xml version="1.0" encoding="UTF-8" standalone="yes"?>
<Relationships xmlns="http://schemas.openxmlformats.org/package/2006/relationships"><Relationship Id="rId3" Type="http://schemas.openxmlformats.org/officeDocument/2006/relationships/slideLayout" Target="../slideLayouts/slideLayout56.xml"/><Relationship Id="rId7" Type="http://schemas.openxmlformats.org/officeDocument/2006/relationships/image" Target="../media/image3.jpeg"/><Relationship Id="rId2" Type="http://schemas.openxmlformats.org/officeDocument/2006/relationships/tags" Target="../tags/tag37.xml"/><Relationship Id="rId1" Type="http://schemas.openxmlformats.org/officeDocument/2006/relationships/tags" Target="../tags/tag36.xml"/><Relationship Id="rId6" Type="http://schemas.openxmlformats.org/officeDocument/2006/relationships/slide" Target="slide53.xml"/><Relationship Id="rId5" Type="http://schemas.openxmlformats.org/officeDocument/2006/relationships/image" Target="../media/image2.jpeg"/><Relationship Id="rId4" Type="http://schemas.openxmlformats.org/officeDocument/2006/relationships/slide" Target="slide55.xml"/></Relationships>
</file>

<file path=ppt/slides/_rels/slide55.xml.rels><?xml version="1.0" encoding="UTF-8" standalone="yes"?>
<Relationships xmlns="http://schemas.openxmlformats.org/package/2006/relationships"><Relationship Id="rId3" Type="http://schemas.openxmlformats.org/officeDocument/2006/relationships/slideLayout" Target="../slideLayouts/slideLayout56.xml"/><Relationship Id="rId7" Type="http://schemas.openxmlformats.org/officeDocument/2006/relationships/image" Target="../media/image3.jpeg"/><Relationship Id="rId2" Type="http://schemas.openxmlformats.org/officeDocument/2006/relationships/tags" Target="../tags/tag39.xml"/><Relationship Id="rId1" Type="http://schemas.openxmlformats.org/officeDocument/2006/relationships/tags" Target="../tags/tag38.xml"/><Relationship Id="rId6" Type="http://schemas.openxmlformats.org/officeDocument/2006/relationships/slide" Target="slide54.xml"/><Relationship Id="rId5" Type="http://schemas.openxmlformats.org/officeDocument/2006/relationships/image" Target="../media/image2.jpeg"/><Relationship Id="rId4" Type="http://schemas.openxmlformats.org/officeDocument/2006/relationships/slide" Target="slide56.xml"/></Relationships>
</file>

<file path=ppt/slides/_rels/slide56.xml.rels><?xml version="1.0" encoding="UTF-8" standalone="yes"?>
<Relationships xmlns="http://schemas.openxmlformats.org/package/2006/relationships"><Relationship Id="rId3" Type="http://schemas.openxmlformats.org/officeDocument/2006/relationships/slideLayout" Target="../slideLayouts/slideLayout56.xml"/><Relationship Id="rId7" Type="http://schemas.openxmlformats.org/officeDocument/2006/relationships/image" Target="../media/image3.jpeg"/><Relationship Id="rId2" Type="http://schemas.openxmlformats.org/officeDocument/2006/relationships/tags" Target="../tags/tag41.xml"/><Relationship Id="rId1" Type="http://schemas.openxmlformats.org/officeDocument/2006/relationships/tags" Target="../tags/tag40.xml"/><Relationship Id="rId6" Type="http://schemas.openxmlformats.org/officeDocument/2006/relationships/slide" Target="slide55.xml"/><Relationship Id="rId5" Type="http://schemas.openxmlformats.org/officeDocument/2006/relationships/image" Target="../media/image2.jpeg"/><Relationship Id="rId4" Type="http://schemas.openxmlformats.org/officeDocument/2006/relationships/slide" Target="slide57.xml"/></Relationships>
</file>

<file path=ppt/slides/_rels/slide57.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3.jpeg"/><Relationship Id="rId2" Type="http://schemas.openxmlformats.org/officeDocument/2006/relationships/tags" Target="../tags/tag43.xml"/><Relationship Id="rId1" Type="http://schemas.openxmlformats.org/officeDocument/2006/relationships/tags" Target="../tags/tag42.xml"/><Relationship Id="rId6" Type="http://schemas.openxmlformats.org/officeDocument/2006/relationships/slide" Target="slide56.xml"/><Relationship Id="rId5" Type="http://schemas.openxmlformats.org/officeDocument/2006/relationships/image" Target="../media/image2.jpeg"/><Relationship Id="rId4" Type="http://schemas.openxmlformats.org/officeDocument/2006/relationships/slide" Target="slide58.xml"/></Relationships>
</file>

<file path=ppt/slides/_rels/slide58.xml.rels><?xml version="1.0" encoding="UTF-8" standalone="yes"?>
<Relationships xmlns="http://schemas.openxmlformats.org/package/2006/relationships"><Relationship Id="rId3" Type="http://schemas.openxmlformats.org/officeDocument/2006/relationships/slideLayout" Target="../slideLayouts/slideLayout56.xml"/><Relationship Id="rId7" Type="http://schemas.openxmlformats.org/officeDocument/2006/relationships/image" Target="../media/image3.jpeg"/><Relationship Id="rId2" Type="http://schemas.openxmlformats.org/officeDocument/2006/relationships/tags" Target="../tags/tag45.xml"/><Relationship Id="rId1" Type="http://schemas.openxmlformats.org/officeDocument/2006/relationships/tags" Target="../tags/tag44.xml"/><Relationship Id="rId6" Type="http://schemas.openxmlformats.org/officeDocument/2006/relationships/slide" Target="slide57.xml"/><Relationship Id="rId5" Type="http://schemas.openxmlformats.org/officeDocument/2006/relationships/image" Target="../media/image2.jpeg"/><Relationship Id="rId4" Type="http://schemas.openxmlformats.org/officeDocument/2006/relationships/slide" Target="slide59.xml"/></Relationships>
</file>

<file path=ppt/slides/_rels/slide59.xml.rels><?xml version="1.0" encoding="UTF-8" standalone="yes"?>
<Relationships xmlns="http://schemas.openxmlformats.org/package/2006/relationships"><Relationship Id="rId3" Type="http://schemas.openxmlformats.org/officeDocument/2006/relationships/slideLayout" Target="../slideLayouts/slideLayout56.xml"/><Relationship Id="rId7" Type="http://schemas.openxmlformats.org/officeDocument/2006/relationships/image" Target="../media/image3.jpeg"/><Relationship Id="rId2" Type="http://schemas.openxmlformats.org/officeDocument/2006/relationships/tags" Target="../tags/tag47.xml"/><Relationship Id="rId1" Type="http://schemas.openxmlformats.org/officeDocument/2006/relationships/tags" Target="../tags/tag46.xml"/><Relationship Id="rId6" Type="http://schemas.openxmlformats.org/officeDocument/2006/relationships/slide" Target="slide58.xml"/><Relationship Id="rId5" Type="http://schemas.openxmlformats.org/officeDocument/2006/relationships/image" Target="../media/image2.jpeg"/><Relationship Id="rId4" Type="http://schemas.openxmlformats.org/officeDocument/2006/relationships/slide" Target="slide60.xml"/></Relationships>
</file>

<file path=ppt/slides/_rels/slide60.xml.rels><?xml version="1.0" encoding="UTF-8" standalone="yes"?>
<Relationships xmlns="http://schemas.openxmlformats.org/package/2006/relationships"><Relationship Id="rId3" Type="http://schemas.openxmlformats.org/officeDocument/2006/relationships/slideLayout" Target="../slideLayouts/slideLayout56.xml"/><Relationship Id="rId7" Type="http://schemas.openxmlformats.org/officeDocument/2006/relationships/image" Target="../media/image3.jpeg"/><Relationship Id="rId2" Type="http://schemas.openxmlformats.org/officeDocument/2006/relationships/tags" Target="../tags/tag49.xml"/><Relationship Id="rId1" Type="http://schemas.openxmlformats.org/officeDocument/2006/relationships/tags" Target="../tags/tag48.xml"/><Relationship Id="rId6" Type="http://schemas.openxmlformats.org/officeDocument/2006/relationships/slide" Target="slide59.xml"/><Relationship Id="rId5" Type="http://schemas.openxmlformats.org/officeDocument/2006/relationships/image" Target="../media/image2.jpeg"/><Relationship Id="rId4" Type="http://schemas.openxmlformats.org/officeDocument/2006/relationships/slide" Target="slide61.xml"/></Relationships>
</file>

<file path=ppt/slides/_rels/slide61.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3.jpeg"/><Relationship Id="rId2" Type="http://schemas.openxmlformats.org/officeDocument/2006/relationships/tags" Target="../tags/tag51.xml"/><Relationship Id="rId1" Type="http://schemas.openxmlformats.org/officeDocument/2006/relationships/tags" Target="../tags/tag50.xml"/><Relationship Id="rId6" Type="http://schemas.openxmlformats.org/officeDocument/2006/relationships/slide" Target="slide60.xml"/><Relationship Id="rId5" Type="http://schemas.openxmlformats.org/officeDocument/2006/relationships/image" Target="../media/image2.jpeg"/><Relationship Id="rId4" Type="http://schemas.openxmlformats.org/officeDocument/2006/relationships/slide" Target="slide62.xml"/></Relationships>
</file>

<file path=ppt/slides/_rels/slide62.xml.rels><?xml version="1.0" encoding="UTF-8" standalone="yes"?>
<Relationships xmlns="http://schemas.openxmlformats.org/package/2006/relationships"><Relationship Id="rId3" Type="http://schemas.openxmlformats.org/officeDocument/2006/relationships/slideLayout" Target="../slideLayouts/slideLayout56.xml"/><Relationship Id="rId7" Type="http://schemas.openxmlformats.org/officeDocument/2006/relationships/image" Target="../media/image3.jpeg"/><Relationship Id="rId2" Type="http://schemas.openxmlformats.org/officeDocument/2006/relationships/tags" Target="../tags/tag53.xml"/><Relationship Id="rId1" Type="http://schemas.openxmlformats.org/officeDocument/2006/relationships/tags" Target="../tags/tag52.xml"/><Relationship Id="rId6" Type="http://schemas.openxmlformats.org/officeDocument/2006/relationships/slide" Target="slide61.xml"/><Relationship Id="rId5" Type="http://schemas.openxmlformats.org/officeDocument/2006/relationships/image" Target="../media/image2.jpeg"/><Relationship Id="rId4" Type="http://schemas.openxmlformats.org/officeDocument/2006/relationships/slide" Target="slide63.xml"/></Relationships>
</file>

<file path=ppt/slides/_rels/slide63.xml.rels><?xml version="1.0" encoding="UTF-8" standalone="yes"?>
<Relationships xmlns="http://schemas.openxmlformats.org/package/2006/relationships"><Relationship Id="rId3" Type="http://schemas.openxmlformats.org/officeDocument/2006/relationships/slideLayout" Target="../slideLayouts/slideLayout56.xml"/><Relationship Id="rId7" Type="http://schemas.openxmlformats.org/officeDocument/2006/relationships/image" Target="../media/image3.jpeg"/><Relationship Id="rId2" Type="http://schemas.openxmlformats.org/officeDocument/2006/relationships/tags" Target="../tags/tag55.xml"/><Relationship Id="rId1" Type="http://schemas.openxmlformats.org/officeDocument/2006/relationships/tags" Target="../tags/tag54.xml"/><Relationship Id="rId6" Type="http://schemas.openxmlformats.org/officeDocument/2006/relationships/slide" Target="slide62.xml"/><Relationship Id="rId5" Type="http://schemas.openxmlformats.org/officeDocument/2006/relationships/image" Target="../media/image2.jpeg"/><Relationship Id="rId4" Type="http://schemas.openxmlformats.org/officeDocument/2006/relationships/slide" Target="slide64.xml"/></Relationships>
</file>

<file path=ppt/slides/_rels/slide64.xml.rels><?xml version="1.0" encoding="UTF-8" standalone="yes"?>
<Relationships xmlns="http://schemas.openxmlformats.org/package/2006/relationships"><Relationship Id="rId3" Type="http://schemas.openxmlformats.org/officeDocument/2006/relationships/slideLayout" Target="../slideLayouts/slideLayout56.xml"/><Relationship Id="rId7" Type="http://schemas.openxmlformats.org/officeDocument/2006/relationships/image" Target="../media/image3.jpeg"/><Relationship Id="rId2" Type="http://schemas.openxmlformats.org/officeDocument/2006/relationships/tags" Target="../tags/tag57.xml"/><Relationship Id="rId1" Type="http://schemas.openxmlformats.org/officeDocument/2006/relationships/tags" Target="../tags/tag56.xml"/><Relationship Id="rId6" Type="http://schemas.openxmlformats.org/officeDocument/2006/relationships/slide" Target="slide63.xml"/><Relationship Id="rId5" Type="http://schemas.openxmlformats.org/officeDocument/2006/relationships/image" Target="../media/image2.jpeg"/><Relationship Id="rId4" Type="http://schemas.openxmlformats.org/officeDocument/2006/relationships/slide" Target="slide65.xml"/></Relationships>
</file>

<file path=ppt/slides/_rels/slide65.xml.rels><?xml version="1.0" encoding="UTF-8" standalone="yes"?>
<Relationships xmlns="http://schemas.openxmlformats.org/package/2006/relationships"><Relationship Id="rId3" Type="http://schemas.openxmlformats.org/officeDocument/2006/relationships/slideLayout" Target="../slideLayouts/slideLayout56.xml"/><Relationship Id="rId7" Type="http://schemas.openxmlformats.org/officeDocument/2006/relationships/image" Target="../media/image3.jpeg"/><Relationship Id="rId2" Type="http://schemas.openxmlformats.org/officeDocument/2006/relationships/tags" Target="../tags/tag59.xml"/><Relationship Id="rId1" Type="http://schemas.openxmlformats.org/officeDocument/2006/relationships/tags" Target="../tags/tag58.xml"/><Relationship Id="rId6" Type="http://schemas.openxmlformats.org/officeDocument/2006/relationships/slide" Target="slide64.xml"/><Relationship Id="rId5" Type="http://schemas.openxmlformats.org/officeDocument/2006/relationships/image" Target="../media/image2.jpeg"/><Relationship Id="rId4" Type="http://schemas.openxmlformats.org/officeDocument/2006/relationships/slide" Target="slide66.xml"/></Relationships>
</file>

<file path=ppt/slides/_rels/slide66.xml.rels><?xml version="1.0" encoding="UTF-8" standalone="yes"?>
<Relationships xmlns="http://schemas.openxmlformats.org/package/2006/relationships"><Relationship Id="rId3" Type="http://schemas.openxmlformats.org/officeDocument/2006/relationships/slideLayout" Target="../slideLayouts/slideLayout56.xml"/><Relationship Id="rId7" Type="http://schemas.openxmlformats.org/officeDocument/2006/relationships/image" Target="../media/image3.jpeg"/><Relationship Id="rId2" Type="http://schemas.openxmlformats.org/officeDocument/2006/relationships/tags" Target="../tags/tag61.xml"/><Relationship Id="rId1" Type="http://schemas.openxmlformats.org/officeDocument/2006/relationships/tags" Target="../tags/tag60.xml"/><Relationship Id="rId6" Type="http://schemas.openxmlformats.org/officeDocument/2006/relationships/slide" Target="slide65.xml"/><Relationship Id="rId5" Type="http://schemas.openxmlformats.org/officeDocument/2006/relationships/image" Target="../media/image2.jpeg"/><Relationship Id="rId4" Type="http://schemas.openxmlformats.org/officeDocument/2006/relationships/slide" Target="slide67.xml"/></Relationships>
</file>

<file path=ppt/slides/_rels/slide67.xml.rels><?xml version="1.0" encoding="UTF-8" standalone="yes"?>
<Relationships xmlns="http://schemas.openxmlformats.org/package/2006/relationships"><Relationship Id="rId3" Type="http://schemas.openxmlformats.org/officeDocument/2006/relationships/slideLayout" Target="../slideLayouts/slideLayout56.xml"/><Relationship Id="rId7" Type="http://schemas.openxmlformats.org/officeDocument/2006/relationships/image" Target="../media/image3.jpeg"/><Relationship Id="rId2" Type="http://schemas.openxmlformats.org/officeDocument/2006/relationships/tags" Target="../tags/tag63.xml"/><Relationship Id="rId1" Type="http://schemas.openxmlformats.org/officeDocument/2006/relationships/tags" Target="../tags/tag62.xml"/><Relationship Id="rId6" Type="http://schemas.openxmlformats.org/officeDocument/2006/relationships/slide" Target="slide66.xml"/><Relationship Id="rId5" Type="http://schemas.openxmlformats.org/officeDocument/2006/relationships/image" Target="../media/image2.jpeg"/><Relationship Id="rId4" Type="http://schemas.openxmlformats.org/officeDocument/2006/relationships/slide" Target="slide68.xml"/></Relationships>
</file>

<file path=ppt/slides/_rels/slide68.xml.rels><?xml version="1.0" encoding="UTF-8" standalone="yes"?>
<Relationships xmlns="http://schemas.openxmlformats.org/package/2006/relationships"><Relationship Id="rId3" Type="http://schemas.openxmlformats.org/officeDocument/2006/relationships/slideLayout" Target="../slideLayouts/slideLayout56.xml"/><Relationship Id="rId7" Type="http://schemas.openxmlformats.org/officeDocument/2006/relationships/image" Target="../media/image3.jpeg"/><Relationship Id="rId2" Type="http://schemas.openxmlformats.org/officeDocument/2006/relationships/tags" Target="../tags/tag65.xml"/><Relationship Id="rId1" Type="http://schemas.openxmlformats.org/officeDocument/2006/relationships/tags" Target="../tags/tag64.xml"/><Relationship Id="rId6" Type="http://schemas.openxmlformats.org/officeDocument/2006/relationships/slide" Target="slide67.xml"/><Relationship Id="rId5" Type="http://schemas.openxmlformats.org/officeDocument/2006/relationships/image" Target="../media/image2.jpeg"/><Relationship Id="rId4" Type="http://schemas.openxmlformats.org/officeDocument/2006/relationships/slide" Target="slide69.xml"/></Relationships>
</file>

<file path=ppt/slides/_rels/slide69.xml.rels><?xml version="1.0" encoding="UTF-8" standalone="yes"?>
<Relationships xmlns="http://schemas.openxmlformats.org/package/2006/relationships"><Relationship Id="rId3" Type="http://schemas.openxmlformats.org/officeDocument/2006/relationships/slide" Target="slide70.xml"/><Relationship Id="rId7" Type="http://schemas.openxmlformats.org/officeDocument/2006/relationships/image" Target="../media/image4.png"/><Relationship Id="rId2" Type="http://schemas.openxmlformats.org/officeDocument/2006/relationships/slideLayout" Target="../slideLayouts/slideLayout56.xml"/><Relationship Id="rId1" Type="http://schemas.openxmlformats.org/officeDocument/2006/relationships/tags" Target="../tags/tag66.xml"/><Relationship Id="rId6" Type="http://schemas.openxmlformats.org/officeDocument/2006/relationships/image" Target="../media/image3.jpeg"/><Relationship Id="rId5" Type="http://schemas.openxmlformats.org/officeDocument/2006/relationships/slide" Target="slide68.xml"/><Relationship Id="rId4" Type="http://schemas.openxmlformats.org/officeDocument/2006/relationships/image" Target="../media/image2.jpeg"/></Relationships>
</file>

<file path=ppt/slides/_rels/slide7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71.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slide" Target="slide4.xml"/></Relationships>
</file>

<file path=ppt/slides/_rels/slide71.xml.rels><?xml version="1.0" encoding="UTF-8" standalone="yes"?>
<Relationships xmlns="http://schemas.openxmlformats.org/package/2006/relationships"><Relationship Id="rId3" Type="http://schemas.openxmlformats.org/officeDocument/2006/relationships/slide" Target="slide72.xml"/><Relationship Id="rId2" Type="http://schemas.openxmlformats.org/officeDocument/2006/relationships/slideLayout" Target="../slideLayouts/slideLayout67.xml"/><Relationship Id="rId1" Type="http://schemas.openxmlformats.org/officeDocument/2006/relationships/tags" Target="../tags/tag67.xml"/><Relationship Id="rId6" Type="http://schemas.openxmlformats.org/officeDocument/2006/relationships/image" Target="../media/image3.jpeg"/><Relationship Id="rId5" Type="http://schemas.openxmlformats.org/officeDocument/2006/relationships/slide" Target="slide70.xml"/><Relationship Id="rId4" Type="http://schemas.openxmlformats.org/officeDocument/2006/relationships/image" Target="../media/image2.jpeg"/></Relationships>
</file>

<file path=ppt/slides/_rels/slide72.xml.rels><?xml version="1.0" encoding="UTF-8" standalone="yes"?>
<Relationships xmlns="http://schemas.openxmlformats.org/package/2006/relationships"><Relationship Id="rId3" Type="http://schemas.openxmlformats.org/officeDocument/2006/relationships/slide" Target="slide73.xml"/><Relationship Id="rId2" Type="http://schemas.openxmlformats.org/officeDocument/2006/relationships/slideLayout" Target="../slideLayouts/slideLayout67.xml"/><Relationship Id="rId1" Type="http://schemas.openxmlformats.org/officeDocument/2006/relationships/tags" Target="../tags/tag68.xml"/><Relationship Id="rId6" Type="http://schemas.openxmlformats.org/officeDocument/2006/relationships/image" Target="../media/image3.jpeg"/><Relationship Id="rId5" Type="http://schemas.openxmlformats.org/officeDocument/2006/relationships/slide" Target="slide71.xml"/><Relationship Id="rId4" Type="http://schemas.openxmlformats.org/officeDocument/2006/relationships/image" Target="../media/image2.jpeg"/></Relationships>
</file>

<file path=ppt/slides/_rels/slide73.xml.rels><?xml version="1.0" encoding="UTF-8" standalone="yes"?>
<Relationships xmlns="http://schemas.openxmlformats.org/package/2006/relationships"><Relationship Id="rId3" Type="http://schemas.openxmlformats.org/officeDocument/2006/relationships/slide" Target="slide74.xml"/><Relationship Id="rId2" Type="http://schemas.openxmlformats.org/officeDocument/2006/relationships/slideLayout" Target="../slideLayouts/slideLayout67.xml"/><Relationship Id="rId1" Type="http://schemas.openxmlformats.org/officeDocument/2006/relationships/tags" Target="../tags/tag69.xml"/><Relationship Id="rId6" Type="http://schemas.openxmlformats.org/officeDocument/2006/relationships/image" Target="../media/image3.jpeg"/><Relationship Id="rId5" Type="http://schemas.openxmlformats.org/officeDocument/2006/relationships/slide" Target="slide72.xml"/><Relationship Id="rId4" Type="http://schemas.openxmlformats.org/officeDocument/2006/relationships/image" Target="../media/image2.jpeg"/></Relationships>
</file>

<file path=ppt/slides/_rels/slide7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75.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slide" Target="slide4.xml"/></Relationships>
</file>

<file path=ppt/slides/_rels/slide75.xml.rels><?xml version="1.0" encoding="UTF-8" standalone="yes"?>
<Relationships xmlns="http://schemas.openxmlformats.org/package/2006/relationships"><Relationship Id="rId3" Type="http://schemas.openxmlformats.org/officeDocument/2006/relationships/slide" Target="slide76.xml"/><Relationship Id="rId2" Type="http://schemas.openxmlformats.org/officeDocument/2006/relationships/slideLayout" Target="../slideLayouts/slideLayout67.xml"/><Relationship Id="rId1" Type="http://schemas.openxmlformats.org/officeDocument/2006/relationships/tags" Target="../tags/tag70.xml"/><Relationship Id="rId6" Type="http://schemas.openxmlformats.org/officeDocument/2006/relationships/image" Target="../media/image3.jpeg"/><Relationship Id="rId5" Type="http://schemas.openxmlformats.org/officeDocument/2006/relationships/slide" Target="slide74.xml"/><Relationship Id="rId4" Type="http://schemas.openxmlformats.org/officeDocument/2006/relationships/image" Target="../media/image2.jpeg"/></Relationships>
</file>

<file path=ppt/slides/_rels/slide76.xml.rels><?xml version="1.0" encoding="UTF-8" standalone="yes"?>
<Relationships xmlns="http://schemas.openxmlformats.org/package/2006/relationships"><Relationship Id="rId3" Type="http://schemas.openxmlformats.org/officeDocument/2006/relationships/slide" Target="slide77.xml"/><Relationship Id="rId2" Type="http://schemas.openxmlformats.org/officeDocument/2006/relationships/slideLayout" Target="../slideLayouts/slideLayout78.xml"/><Relationship Id="rId1" Type="http://schemas.openxmlformats.org/officeDocument/2006/relationships/tags" Target="../tags/tag71.xml"/><Relationship Id="rId6" Type="http://schemas.openxmlformats.org/officeDocument/2006/relationships/image" Target="../media/image3.jpeg"/><Relationship Id="rId5" Type="http://schemas.openxmlformats.org/officeDocument/2006/relationships/slide" Target="slide75.xml"/><Relationship Id="rId4" Type="http://schemas.openxmlformats.org/officeDocument/2006/relationships/image" Target="../media/image2.jpeg"/></Relationships>
</file>

<file path=ppt/slides/_rels/slide77.xml.rels><?xml version="1.0" encoding="UTF-8" standalone="yes"?>
<Relationships xmlns="http://schemas.openxmlformats.org/package/2006/relationships"><Relationship Id="rId3" Type="http://schemas.openxmlformats.org/officeDocument/2006/relationships/slide" Target="slide78.xml"/><Relationship Id="rId2" Type="http://schemas.openxmlformats.org/officeDocument/2006/relationships/slideLayout" Target="../slideLayouts/slideLayout78.xml"/><Relationship Id="rId1" Type="http://schemas.openxmlformats.org/officeDocument/2006/relationships/tags" Target="../tags/tag72.xml"/><Relationship Id="rId6" Type="http://schemas.openxmlformats.org/officeDocument/2006/relationships/image" Target="../media/image3.jpeg"/><Relationship Id="rId5" Type="http://schemas.openxmlformats.org/officeDocument/2006/relationships/slide" Target="slide76.xml"/><Relationship Id="rId4" Type="http://schemas.openxmlformats.org/officeDocument/2006/relationships/image" Target="../media/image2.jpeg"/></Relationships>
</file>

<file path=ppt/slides/_rels/slide7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79.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slide" Target="slide4.xml"/></Relationships>
</file>

<file path=ppt/slides/_rels/slide79.xml.rels><?xml version="1.0" encoding="UTF-8" standalone="yes"?>
<Relationships xmlns="http://schemas.openxmlformats.org/package/2006/relationships"><Relationship Id="rId3" Type="http://schemas.openxmlformats.org/officeDocument/2006/relationships/slide" Target="slide80.xml"/><Relationship Id="rId2" Type="http://schemas.openxmlformats.org/officeDocument/2006/relationships/slideLayout" Target="../slideLayouts/slideLayout89.xml"/><Relationship Id="rId1" Type="http://schemas.openxmlformats.org/officeDocument/2006/relationships/tags" Target="../tags/tag73.xml"/><Relationship Id="rId6" Type="http://schemas.openxmlformats.org/officeDocument/2006/relationships/image" Target="../media/image3.jpeg"/><Relationship Id="rId5" Type="http://schemas.openxmlformats.org/officeDocument/2006/relationships/slide" Target="slide78.xml"/><Relationship Id="rId4" Type="http://schemas.openxmlformats.org/officeDocument/2006/relationships/image" Target="../media/image2.jpeg"/></Relationships>
</file>

<file path=ppt/slides/_rels/slide80.xml.rels><?xml version="1.0" encoding="UTF-8" standalone="yes"?>
<Relationships xmlns="http://schemas.openxmlformats.org/package/2006/relationships"><Relationship Id="rId3" Type="http://schemas.openxmlformats.org/officeDocument/2006/relationships/slide" Target="slide81.xml"/><Relationship Id="rId2" Type="http://schemas.openxmlformats.org/officeDocument/2006/relationships/slideLayout" Target="../slideLayouts/slideLayout89.xml"/><Relationship Id="rId1" Type="http://schemas.openxmlformats.org/officeDocument/2006/relationships/tags" Target="../tags/tag74.xml"/><Relationship Id="rId6" Type="http://schemas.openxmlformats.org/officeDocument/2006/relationships/image" Target="../media/image3.jpeg"/><Relationship Id="rId5" Type="http://schemas.openxmlformats.org/officeDocument/2006/relationships/slide" Target="slide79.xml"/><Relationship Id="rId4" Type="http://schemas.openxmlformats.org/officeDocument/2006/relationships/image" Target="../media/image2.jpeg"/></Relationships>
</file>

<file path=ppt/slides/_rels/slide8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82.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slide" Target="slide4.xml"/></Relationships>
</file>

<file path=ppt/slides/_rels/slide82.xml.rels><?xml version="1.0" encoding="UTF-8" standalone="yes"?>
<Relationships xmlns="http://schemas.openxmlformats.org/package/2006/relationships"><Relationship Id="rId3" Type="http://schemas.openxmlformats.org/officeDocument/2006/relationships/slide" Target="slide83.xml"/><Relationship Id="rId2" Type="http://schemas.openxmlformats.org/officeDocument/2006/relationships/slideLayout" Target="../slideLayouts/slideLayout89.xml"/><Relationship Id="rId1" Type="http://schemas.openxmlformats.org/officeDocument/2006/relationships/tags" Target="../tags/tag75.xml"/><Relationship Id="rId6" Type="http://schemas.openxmlformats.org/officeDocument/2006/relationships/image" Target="../media/image3.jpeg"/><Relationship Id="rId5" Type="http://schemas.openxmlformats.org/officeDocument/2006/relationships/slide" Target="slide81.xml"/><Relationship Id="rId4" Type="http://schemas.openxmlformats.org/officeDocument/2006/relationships/image" Target="../media/image2.jpeg"/></Relationships>
</file>

<file path=ppt/slides/_rels/slide83.xml.rels><?xml version="1.0" encoding="UTF-8" standalone="yes"?>
<Relationships xmlns="http://schemas.openxmlformats.org/package/2006/relationships"><Relationship Id="rId3" Type="http://schemas.openxmlformats.org/officeDocument/2006/relationships/slide" Target="slide84.xml"/><Relationship Id="rId2" Type="http://schemas.openxmlformats.org/officeDocument/2006/relationships/slideLayout" Target="../slideLayouts/slideLayout89.xml"/><Relationship Id="rId1" Type="http://schemas.openxmlformats.org/officeDocument/2006/relationships/tags" Target="../tags/tag76.xml"/><Relationship Id="rId6" Type="http://schemas.openxmlformats.org/officeDocument/2006/relationships/image" Target="../media/image3.jpeg"/><Relationship Id="rId5" Type="http://schemas.openxmlformats.org/officeDocument/2006/relationships/slide" Target="slide82.xml"/><Relationship Id="rId4" Type="http://schemas.openxmlformats.org/officeDocument/2006/relationships/image" Target="../media/image2.jpeg"/></Relationships>
</file>

<file path=ppt/slides/_rels/slide84.xml.rels><?xml version="1.0" encoding="UTF-8" standalone="yes"?>
<Relationships xmlns="http://schemas.openxmlformats.org/package/2006/relationships"><Relationship Id="rId3" Type="http://schemas.openxmlformats.org/officeDocument/2006/relationships/slide" Target="slide85.xml"/><Relationship Id="rId2" Type="http://schemas.openxmlformats.org/officeDocument/2006/relationships/slideLayout" Target="../slideLayouts/slideLayout89.xml"/><Relationship Id="rId1" Type="http://schemas.openxmlformats.org/officeDocument/2006/relationships/tags" Target="../tags/tag77.xml"/><Relationship Id="rId6" Type="http://schemas.openxmlformats.org/officeDocument/2006/relationships/image" Target="../media/image3.jpeg"/><Relationship Id="rId5" Type="http://schemas.openxmlformats.org/officeDocument/2006/relationships/slide" Target="slide83.xml"/><Relationship Id="rId4" Type="http://schemas.openxmlformats.org/officeDocument/2006/relationships/image" Target="../media/image2.jpeg"/></Relationships>
</file>

<file path=ppt/slides/_rels/slide85.xml.rels><?xml version="1.0" encoding="UTF-8" standalone="yes"?>
<Relationships xmlns="http://schemas.openxmlformats.org/package/2006/relationships"><Relationship Id="rId3" Type="http://schemas.openxmlformats.org/officeDocument/2006/relationships/slide" Target="slide86.xml"/><Relationship Id="rId2" Type="http://schemas.openxmlformats.org/officeDocument/2006/relationships/slideLayout" Target="../slideLayouts/slideLayout89.xml"/><Relationship Id="rId1" Type="http://schemas.openxmlformats.org/officeDocument/2006/relationships/tags" Target="../tags/tag78.xml"/><Relationship Id="rId6" Type="http://schemas.openxmlformats.org/officeDocument/2006/relationships/image" Target="../media/image3.jpeg"/><Relationship Id="rId5" Type="http://schemas.openxmlformats.org/officeDocument/2006/relationships/slide" Target="slide84.xml"/><Relationship Id="rId4" Type="http://schemas.openxmlformats.org/officeDocument/2006/relationships/image" Target="../media/image2.jpeg"/></Relationships>
</file>

<file path=ppt/slides/_rels/slide86.xml.rels><?xml version="1.0" encoding="UTF-8" standalone="yes"?>
<Relationships xmlns="http://schemas.openxmlformats.org/package/2006/relationships"><Relationship Id="rId3" Type="http://schemas.openxmlformats.org/officeDocument/2006/relationships/slide" Target="slide87.xml"/><Relationship Id="rId2" Type="http://schemas.openxmlformats.org/officeDocument/2006/relationships/slideLayout" Target="../slideLayouts/slideLayout100.xml"/><Relationship Id="rId1" Type="http://schemas.openxmlformats.org/officeDocument/2006/relationships/tags" Target="../tags/tag79.xml"/><Relationship Id="rId6" Type="http://schemas.openxmlformats.org/officeDocument/2006/relationships/image" Target="../media/image3.jpeg"/><Relationship Id="rId5" Type="http://schemas.openxmlformats.org/officeDocument/2006/relationships/slide" Target="slide85.xml"/><Relationship Id="rId4" Type="http://schemas.openxmlformats.org/officeDocument/2006/relationships/image" Target="../media/image2.jpeg"/></Relationships>
</file>

<file path=ppt/slides/_rels/slide87.xml.rels><?xml version="1.0" encoding="UTF-8" standalone="yes"?>
<Relationships xmlns="http://schemas.openxmlformats.org/package/2006/relationships"><Relationship Id="rId3" Type="http://schemas.openxmlformats.org/officeDocument/2006/relationships/slide" Target="slide88.xml"/><Relationship Id="rId2" Type="http://schemas.openxmlformats.org/officeDocument/2006/relationships/slideLayout" Target="../slideLayouts/slideLayout100.xml"/><Relationship Id="rId1" Type="http://schemas.openxmlformats.org/officeDocument/2006/relationships/tags" Target="../tags/tag80.xml"/><Relationship Id="rId6" Type="http://schemas.openxmlformats.org/officeDocument/2006/relationships/image" Target="../media/image3.jpeg"/><Relationship Id="rId5" Type="http://schemas.openxmlformats.org/officeDocument/2006/relationships/slide" Target="slide86.xml"/><Relationship Id="rId4" Type="http://schemas.openxmlformats.org/officeDocument/2006/relationships/image" Target="../media/image2.jpeg"/></Relationships>
</file>

<file path=ppt/slides/_rels/slide8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89.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slide" Target="slide4.xml"/></Relationships>
</file>

<file path=ppt/slides/_rels/slide89.xml.rels><?xml version="1.0" encoding="UTF-8" standalone="yes"?>
<Relationships xmlns="http://schemas.openxmlformats.org/package/2006/relationships"><Relationship Id="rId3" Type="http://schemas.openxmlformats.org/officeDocument/2006/relationships/slide" Target="slide90.xml"/><Relationship Id="rId2" Type="http://schemas.openxmlformats.org/officeDocument/2006/relationships/slideLayout" Target="../slideLayouts/slideLayout100.xml"/><Relationship Id="rId1" Type="http://schemas.openxmlformats.org/officeDocument/2006/relationships/tags" Target="../tags/tag81.xml"/><Relationship Id="rId6" Type="http://schemas.openxmlformats.org/officeDocument/2006/relationships/image" Target="../media/image3.jpeg"/><Relationship Id="rId5" Type="http://schemas.openxmlformats.org/officeDocument/2006/relationships/slide" Target="slide88.xml"/><Relationship Id="rId4" Type="http://schemas.openxmlformats.org/officeDocument/2006/relationships/image" Target="../media/image2.jpeg"/></Relationships>
</file>

<file path=ppt/slides/_rels/slide90.xml.rels><?xml version="1.0" encoding="UTF-8" standalone="yes"?>
<Relationships xmlns="http://schemas.openxmlformats.org/package/2006/relationships"><Relationship Id="rId3" Type="http://schemas.openxmlformats.org/officeDocument/2006/relationships/slide" Target="slide91.xml"/><Relationship Id="rId2" Type="http://schemas.openxmlformats.org/officeDocument/2006/relationships/slideLayout" Target="../slideLayouts/slideLayout100.xml"/><Relationship Id="rId1" Type="http://schemas.openxmlformats.org/officeDocument/2006/relationships/tags" Target="../tags/tag82.xml"/><Relationship Id="rId6" Type="http://schemas.openxmlformats.org/officeDocument/2006/relationships/image" Target="../media/image3.jpeg"/><Relationship Id="rId5" Type="http://schemas.openxmlformats.org/officeDocument/2006/relationships/slide" Target="slide89.xml"/><Relationship Id="rId4" Type="http://schemas.openxmlformats.org/officeDocument/2006/relationships/image" Target="../media/image2.jpeg"/></Relationships>
</file>

<file path=ppt/slides/_rels/slide91.xml.rels><?xml version="1.0" encoding="UTF-8" standalone="yes"?>
<Relationships xmlns="http://schemas.openxmlformats.org/package/2006/relationships"><Relationship Id="rId3" Type="http://schemas.openxmlformats.org/officeDocument/2006/relationships/slide" Target="slide92.xml"/><Relationship Id="rId2" Type="http://schemas.openxmlformats.org/officeDocument/2006/relationships/slideLayout" Target="../slideLayouts/slideLayout100.xml"/><Relationship Id="rId1" Type="http://schemas.openxmlformats.org/officeDocument/2006/relationships/tags" Target="../tags/tag83.xml"/><Relationship Id="rId6" Type="http://schemas.openxmlformats.org/officeDocument/2006/relationships/image" Target="../media/image3.jpeg"/><Relationship Id="rId5" Type="http://schemas.openxmlformats.org/officeDocument/2006/relationships/slide" Target="slide90.xml"/><Relationship Id="rId4" Type="http://schemas.openxmlformats.org/officeDocument/2006/relationships/image" Target="../media/image2.jpeg"/></Relationships>
</file>

<file path=ppt/slides/_rels/slide9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93.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slide" Target="slide4.xml"/></Relationships>
</file>

<file path=ppt/slides/_rels/slide93.xml.rels><?xml version="1.0" encoding="UTF-8" standalone="yes"?>
<Relationships xmlns="http://schemas.openxmlformats.org/package/2006/relationships"><Relationship Id="rId3" Type="http://schemas.openxmlformats.org/officeDocument/2006/relationships/slide" Target="slide94.xml"/><Relationship Id="rId2" Type="http://schemas.openxmlformats.org/officeDocument/2006/relationships/slideLayout" Target="../slideLayouts/slideLayout1.xml"/><Relationship Id="rId1" Type="http://schemas.openxmlformats.org/officeDocument/2006/relationships/tags" Target="../tags/tag84.xml"/><Relationship Id="rId6" Type="http://schemas.openxmlformats.org/officeDocument/2006/relationships/image" Target="../media/image3.jpeg"/><Relationship Id="rId5" Type="http://schemas.openxmlformats.org/officeDocument/2006/relationships/slide" Target="slide92.xml"/><Relationship Id="rId4" Type="http://schemas.openxmlformats.org/officeDocument/2006/relationships/image" Target="../media/image2.jpeg"/></Relationships>
</file>

<file path=ppt/slides/_rels/slide94.xml.rels><?xml version="1.0" encoding="UTF-8" standalone="yes"?>
<Relationships xmlns="http://schemas.openxmlformats.org/package/2006/relationships"><Relationship Id="rId3" Type="http://schemas.openxmlformats.org/officeDocument/2006/relationships/slide" Target="slide95.xml"/><Relationship Id="rId2" Type="http://schemas.openxmlformats.org/officeDocument/2006/relationships/slideLayout" Target="../slideLayouts/slideLayout1.xml"/><Relationship Id="rId1" Type="http://schemas.openxmlformats.org/officeDocument/2006/relationships/tags" Target="../tags/tag85.xml"/><Relationship Id="rId6" Type="http://schemas.openxmlformats.org/officeDocument/2006/relationships/image" Target="../media/image3.jpeg"/><Relationship Id="rId5" Type="http://schemas.openxmlformats.org/officeDocument/2006/relationships/slide" Target="slide93.xml"/><Relationship Id="rId4" Type="http://schemas.openxmlformats.org/officeDocument/2006/relationships/image" Target="../media/image2.jpeg"/></Relationships>
</file>

<file path=ppt/slides/_rels/slide95.xml.rels><?xml version="1.0" encoding="UTF-8" standalone="yes"?>
<Relationships xmlns="http://schemas.openxmlformats.org/package/2006/relationships"><Relationship Id="rId3" Type="http://schemas.openxmlformats.org/officeDocument/2006/relationships/slide" Target="slide96.xml"/><Relationship Id="rId2" Type="http://schemas.openxmlformats.org/officeDocument/2006/relationships/slideLayout" Target="../slideLayouts/slideLayout1.xml"/><Relationship Id="rId1" Type="http://schemas.openxmlformats.org/officeDocument/2006/relationships/tags" Target="../tags/tag86.xml"/><Relationship Id="rId6" Type="http://schemas.openxmlformats.org/officeDocument/2006/relationships/image" Target="../media/image3.jpeg"/><Relationship Id="rId5" Type="http://schemas.openxmlformats.org/officeDocument/2006/relationships/slide" Target="slide94.xml"/><Relationship Id="rId4" Type="http://schemas.openxmlformats.org/officeDocument/2006/relationships/image" Target="../media/image2.jpeg"/></Relationships>
</file>

<file path=ppt/slides/_rels/slide96.xml.rels><?xml version="1.0" encoding="UTF-8" standalone="yes"?>
<Relationships xmlns="http://schemas.openxmlformats.org/package/2006/relationships"><Relationship Id="rId3" Type="http://schemas.openxmlformats.org/officeDocument/2006/relationships/slide" Target="slide97.xml"/><Relationship Id="rId2" Type="http://schemas.openxmlformats.org/officeDocument/2006/relationships/slideLayout" Target="../slideLayouts/slideLayout1.xml"/><Relationship Id="rId1" Type="http://schemas.openxmlformats.org/officeDocument/2006/relationships/tags" Target="../tags/tag87.xml"/><Relationship Id="rId6" Type="http://schemas.openxmlformats.org/officeDocument/2006/relationships/image" Target="../media/image3.jpeg"/><Relationship Id="rId5" Type="http://schemas.openxmlformats.org/officeDocument/2006/relationships/slide" Target="slide95.xml"/><Relationship Id="rId4" Type="http://schemas.openxmlformats.org/officeDocument/2006/relationships/image" Target="../media/image2.jpeg"/></Relationships>
</file>

<file path=ppt/slides/_rels/slide9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98.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slide" Target="slide4.xml"/></Relationships>
</file>

<file path=ppt/slides/_rels/slide98.xml.rels><?xml version="1.0" encoding="UTF-8" standalone="yes"?>
<Relationships xmlns="http://schemas.openxmlformats.org/package/2006/relationships"><Relationship Id="rId3" Type="http://schemas.openxmlformats.org/officeDocument/2006/relationships/slide" Target="slide99.xml"/><Relationship Id="rId2" Type="http://schemas.openxmlformats.org/officeDocument/2006/relationships/slideLayout" Target="../slideLayouts/slideLayout1.xml"/><Relationship Id="rId1" Type="http://schemas.openxmlformats.org/officeDocument/2006/relationships/tags" Target="../tags/tag88.xml"/><Relationship Id="rId6" Type="http://schemas.openxmlformats.org/officeDocument/2006/relationships/image" Target="../media/image3.jpeg"/><Relationship Id="rId5" Type="http://schemas.openxmlformats.org/officeDocument/2006/relationships/slide" Target="slide97.xml"/><Relationship Id="rId4" Type="http://schemas.openxmlformats.org/officeDocument/2006/relationships/image" Target="../media/image2.jpeg"/></Relationships>
</file>

<file path=ppt/slides/_rels/slide99.xml.rels><?xml version="1.0" encoding="UTF-8" standalone="yes"?>
<Relationships xmlns="http://schemas.openxmlformats.org/package/2006/relationships"><Relationship Id="rId3" Type="http://schemas.openxmlformats.org/officeDocument/2006/relationships/slide" Target="slide100.xml"/><Relationship Id="rId2" Type="http://schemas.openxmlformats.org/officeDocument/2006/relationships/slideLayout" Target="../slideLayouts/slideLayout1.xml"/><Relationship Id="rId1" Type="http://schemas.openxmlformats.org/officeDocument/2006/relationships/tags" Target="../tags/tag89.xml"/><Relationship Id="rId6" Type="http://schemas.openxmlformats.org/officeDocument/2006/relationships/image" Target="../media/image3.jpeg"/><Relationship Id="rId5" Type="http://schemas.openxmlformats.org/officeDocument/2006/relationships/slide" Target="slide98.xml"/><Relationship Id="rId4" Type="http://schemas.openxmlformats.org/officeDocument/2006/relationships/image" Target="../media/image2.jpeg"/></Relationships>
</file>

<file path=ppt/slides/_rels/slide100.xml.rels><?xml version="1.0" encoding="UTF-8" standalone="yes"?>
<Relationships xmlns="http://schemas.openxmlformats.org/package/2006/relationships"><Relationship Id="rId3" Type="http://schemas.openxmlformats.org/officeDocument/2006/relationships/slide" Target="slide101.xml"/><Relationship Id="rId2" Type="http://schemas.openxmlformats.org/officeDocument/2006/relationships/slideLayout" Target="../slideLayouts/slideLayout1.xml"/><Relationship Id="rId1" Type="http://schemas.openxmlformats.org/officeDocument/2006/relationships/tags" Target="../tags/tag90.xml"/><Relationship Id="rId6" Type="http://schemas.openxmlformats.org/officeDocument/2006/relationships/image" Target="../media/image3.jpeg"/><Relationship Id="rId5" Type="http://schemas.openxmlformats.org/officeDocument/2006/relationships/slide" Target="slide99.xml"/><Relationship Id="rId4" Type="http://schemas.openxmlformats.org/officeDocument/2006/relationships/image" Target="../media/image2.jpeg"/></Relationships>
</file>

<file path=ppt/slides/_rels/slide101.xml.rels><?xml version="1.0" encoding="UTF-8" standalone="yes"?>
<Relationships xmlns="http://schemas.openxmlformats.org/package/2006/relationships"><Relationship Id="rId3" Type="http://schemas.openxmlformats.org/officeDocument/2006/relationships/slide" Target="slide102.xml"/><Relationship Id="rId2" Type="http://schemas.openxmlformats.org/officeDocument/2006/relationships/slideLayout" Target="../slideLayouts/slideLayout1.xml"/><Relationship Id="rId1" Type="http://schemas.openxmlformats.org/officeDocument/2006/relationships/tags" Target="../tags/tag91.xml"/><Relationship Id="rId6" Type="http://schemas.openxmlformats.org/officeDocument/2006/relationships/image" Target="../media/image3.jpeg"/><Relationship Id="rId5" Type="http://schemas.openxmlformats.org/officeDocument/2006/relationships/slide" Target="slide100.xml"/><Relationship Id="rId4" Type="http://schemas.openxmlformats.org/officeDocument/2006/relationships/image" Target="../media/image2.jpeg"/></Relationships>
</file>

<file path=ppt/slides/_rels/slide102.xml.rels><?xml version="1.0" encoding="UTF-8" standalone="yes"?>
<Relationships xmlns="http://schemas.openxmlformats.org/package/2006/relationships"><Relationship Id="rId3" Type="http://schemas.openxmlformats.org/officeDocument/2006/relationships/slide" Target="slide103.xml"/><Relationship Id="rId2" Type="http://schemas.openxmlformats.org/officeDocument/2006/relationships/slideLayout" Target="../slideLayouts/slideLayout1.xml"/><Relationship Id="rId1" Type="http://schemas.openxmlformats.org/officeDocument/2006/relationships/tags" Target="../tags/tag92.xml"/><Relationship Id="rId6" Type="http://schemas.openxmlformats.org/officeDocument/2006/relationships/image" Target="../media/image3.jpeg"/><Relationship Id="rId5" Type="http://schemas.openxmlformats.org/officeDocument/2006/relationships/slide" Target="slide101.xml"/><Relationship Id="rId4" Type="http://schemas.openxmlformats.org/officeDocument/2006/relationships/image" Target="../media/image2.jpeg"/></Relationships>
</file>

<file path=ppt/slides/_rels/slide10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104.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slide" Target="slide4.xml"/></Relationships>
</file>

<file path=ppt/slides/_rels/slide104.xml.rels><?xml version="1.0" encoding="UTF-8" standalone="yes"?>
<Relationships xmlns="http://schemas.openxmlformats.org/package/2006/relationships"><Relationship Id="rId3" Type="http://schemas.openxmlformats.org/officeDocument/2006/relationships/slide" Target="slide105.xml"/><Relationship Id="rId2" Type="http://schemas.openxmlformats.org/officeDocument/2006/relationships/slideLayout" Target="../slideLayouts/slideLayout1.xml"/><Relationship Id="rId1" Type="http://schemas.openxmlformats.org/officeDocument/2006/relationships/tags" Target="../tags/tag93.xml"/><Relationship Id="rId6" Type="http://schemas.openxmlformats.org/officeDocument/2006/relationships/image" Target="../media/image3.jpeg"/><Relationship Id="rId5" Type="http://schemas.openxmlformats.org/officeDocument/2006/relationships/slide" Target="slide103.xml"/><Relationship Id="rId4" Type="http://schemas.openxmlformats.org/officeDocument/2006/relationships/image" Target="../media/image2.jpeg"/></Relationships>
</file>

<file path=ppt/slides/_rels/slide105.xml.rels><?xml version="1.0" encoding="UTF-8" standalone="yes"?>
<Relationships xmlns="http://schemas.openxmlformats.org/package/2006/relationships"><Relationship Id="rId3" Type="http://schemas.openxmlformats.org/officeDocument/2006/relationships/slide" Target="slide106.xml"/><Relationship Id="rId2" Type="http://schemas.openxmlformats.org/officeDocument/2006/relationships/slideLayout" Target="../slideLayouts/slideLayout1.xml"/><Relationship Id="rId1" Type="http://schemas.openxmlformats.org/officeDocument/2006/relationships/tags" Target="../tags/tag94.xml"/><Relationship Id="rId6" Type="http://schemas.openxmlformats.org/officeDocument/2006/relationships/image" Target="../media/image3.jpeg"/><Relationship Id="rId5" Type="http://schemas.openxmlformats.org/officeDocument/2006/relationships/slide" Target="slide104.xml"/><Relationship Id="rId4" Type="http://schemas.openxmlformats.org/officeDocument/2006/relationships/image" Target="../media/image2.jpeg"/></Relationships>
</file>

<file path=ppt/slides/_rels/slide106.xml.rels><?xml version="1.0" encoding="UTF-8" standalone="yes"?>
<Relationships xmlns="http://schemas.openxmlformats.org/package/2006/relationships"><Relationship Id="rId3" Type="http://schemas.openxmlformats.org/officeDocument/2006/relationships/slide" Target="slide107.xml"/><Relationship Id="rId2" Type="http://schemas.openxmlformats.org/officeDocument/2006/relationships/slideLayout" Target="../slideLayouts/slideLayout1.xml"/><Relationship Id="rId1" Type="http://schemas.openxmlformats.org/officeDocument/2006/relationships/tags" Target="../tags/tag95.xml"/><Relationship Id="rId6" Type="http://schemas.openxmlformats.org/officeDocument/2006/relationships/image" Target="../media/image3.jpeg"/><Relationship Id="rId5" Type="http://schemas.openxmlformats.org/officeDocument/2006/relationships/slide" Target="slide105.xml"/><Relationship Id="rId4" Type="http://schemas.openxmlformats.org/officeDocument/2006/relationships/image" Target="../media/image2.jpeg"/></Relationships>
</file>

<file path=ppt/slides/_rels/slide107.xml.rels><?xml version="1.0" encoding="UTF-8" standalone="yes"?>
<Relationships xmlns="http://schemas.openxmlformats.org/package/2006/relationships"><Relationship Id="rId3" Type="http://schemas.openxmlformats.org/officeDocument/2006/relationships/slide" Target="slide108.xml"/><Relationship Id="rId2" Type="http://schemas.openxmlformats.org/officeDocument/2006/relationships/slideLayout" Target="../slideLayouts/slideLayout1.xml"/><Relationship Id="rId1" Type="http://schemas.openxmlformats.org/officeDocument/2006/relationships/tags" Target="../tags/tag96.xml"/><Relationship Id="rId6" Type="http://schemas.openxmlformats.org/officeDocument/2006/relationships/image" Target="../media/image3.jpeg"/><Relationship Id="rId5" Type="http://schemas.openxmlformats.org/officeDocument/2006/relationships/slide" Target="slide106.xml"/><Relationship Id="rId4" Type="http://schemas.openxmlformats.org/officeDocument/2006/relationships/image" Target="../media/image2.jpeg"/></Relationships>
</file>

<file path=ppt/slides/_rels/slide10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109.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slide" Target="slide2.xml"/></Relationships>
</file>

<file path=ppt/slides/_rels/slide10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110.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slide" Target="slide108.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TextBox 4"/>
          <p:cNvSpPr txBox="1"/>
          <p:nvPr/>
        </p:nvSpPr>
        <p:spPr>
          <a:xfrm>
            <a:off x="1060450" y="2065338"/>
            <a:ext cx="8858250" cy="1323975"/>
          </a:xfrm>
          <a:prstGeom prst="rect">
            <a:avLst/>
          </a:prstGeom>
          <a:noFill/>
          <a:ln w="9525">
            <a:noFill/>
          </a:ln>
        </p:spPr>
        <p:txBody>
          <a:bodyPr anchor="t" anchorCtr="0">
            <a:spAutoFit/>
          </a:bodyPr>
          <a:lstStyle/>
          <a:p>
            <a:pPr algn="ctr"/>
            <a:r>
              <a:rPr lang="zh-CN" altLang="en-US" sz="4000" b="1" dirty="0">
                <a:latin typeface="华文新魏" panose="02010800040101010101" pitchFamily="2" charset="-122"/>
                <a:ea typeface="华文新魏" panose="02010800040101010101" pitchFamily="2" charset="-122"/>
              </a:rPr>
              <a:t>天津师范大学</a:t>
            </a:r>
            <a:endParaRPr lang="en-US" altLang="zh-CN" sz="4000" b="1" dirty="0">
              <a:latin typeface="华文新魏" panose="02010800040101010101" pitchFamily="2" charset="-122"/>
              <a:ea typeface="华文新魏" panose="02010800040101010101" pitchFamily="2" charset="-122"/>
            </a:endParaRPr>
          </a:p>
          <a:p>
            <a:pPr algn="ctr"/>
            <a:r>
              <a:rPr lang="zh-CN" altLang="en-US" sz="4000" b="1" dirty="0">
                <a:latin typeface="华文新魏" panose="02010800040101010101" pitchFamily="2" charset="-122"/>
                <a:ea typeface="华文新魏" panose="02010800040101010101" pitchFamily="2" charset="-122"/>
              </a:rPr>
              <a:t>实验室安全教育培训</a:t>
            </a:r>
          </a:p>
        </p:txBody>
      </p:sp>
      <p:sp>
        <p:nvSpPr>
          <p:cNvPr id="10242" name="TextBox 5"/>
          <p:cNvSpPr txBox="1"/>
          <p:nvPr/>
        </p:nvSpPr>
        <p:spPr>
          <a:xfrm>
            <a:off x="1131888" y="4852988"/>
            <a:ext cx="8858250" cy="1137285"/>
          </a:xfrm>
          <a:prstGeom prst="rect">
            <a:avLst/>
          </a:prstGeom>
          <a:noFill/>
          <a:ln w="9525">
            <a:noFill/>
          </a:ln>
        </p:spPr>
        <p:txBody>
          <a:bodyPr anchor="t" anchorCtr="0">
            <a:spAutoFit/>
          </a:bodyPr>
          <a:lstStyle/>
          <a:p>
            <a:pPr algn="ctr"/>
            <a:r>
              <a:rPr lang="zh-CN" altLang="en-US" sz="3200" dirty="0">
                <a:latin typeface="华文新魏" panose="02010800040101010101" pitchFamily="2" charset="-122"/>
                <a:ea typeface="华文新魏" panose="02010800040101010101" pitchFamily="2" charset="-122"/>
              </a:rPr>
              <a:t>国有资产管理处</a:t>
            </a:r>
            <a:endParaRPr lang="en-US" altLang="zh-CN" sz="3200" dirty="0">
              <a:latin typeface="华文新魏" panose="02010800040101010101" pitchFamily="2" charset="-122"/>
              <a:ea typeface="华文新魏" panose="02010800040101010101" pitchFamily="2" charset="-122"/>
            </a:endParaRPr>
          </a:p>
          <a:p>
            <a:pPr algn="ctr"/>
            <a:r>
              <a:rPr lang="en-US" altLang="zh-CN" sz="2800" smtClean="0">
                <a:latin typeface="华文新魏" panose="02010800040101010101" pitchFamily="2" charset="-122"/>
                <a:ea typeface="华文新魏" panose="02010800040101010101" pitchFamily="2" charset="-122"/>
              </a:rPr>
              <a:t>2024</a:t>
            </a:r>
            <a:r>
              <a:rPr lang="zh-CN" altLang="en-US" sz="3200" smtClean="0">
                <a:latin typeface="华文新魏" panose="02010800040101010101" pitchFamily="2" charset="-122"/>
                <a:ea typeface="华文新魏" panose="02010800040101010101" pitchFamily="2" charset="-122"/>
              </a:rPr>
              <a:t>年</a:t>
            </a:r>
            <a:r>
              <a:rPr lang="en-US" altLang="zh-CN" sz="2800" smtClean="0">
                <a:latin typeface="华文新魏" panose="02010800040101010101" pitchFamily="2" charset="-122"/>
                <a:ea typeface="华文新魏" panose="02010800040101010101" pitchFamily="2" charset="-122"/>
              </a:rPr>
              <a:t>5</a:t>
            </a:r>
            <a:r>
              <a:rPr lang="zh-CN" altLang="en-US" sz="3600" smtClean="0">
                <a:latin typeface="华文新魏" panose="02010800040101010101" pitchFamily="2" charset="-122"/>
                <a:ea typeface="华文新魏" panose="02010800040101010101" pitchFamily="2" charset="-122"/>
              </a:rPr>
              <a:t>月</a:t>
            </a:r>
            <a:r>
              <a:rPr lang="en-US" altLang="zh-CN" sz="2800" smtClean="0">
                <a:latin typeface="华文新魏" panose="02010800040101010101" pitchFamily="2" charset="-122"/>
                <a:ea typeface="华文新魏" panose="02010800040101010101" pitchFamily="2" charset="-122"/>
              </a:rPr>
              <a:t>22</a:t>
            </a:r>
            <a:r>
              <a:rPr lang="zh-CN" altLang="en-US" sz="3600" smtClean="0">
                <a:latin typeface="华文新魏" panose="02010800040101010101" pitchFamily="2" charset="-122"/>
                <a:ea typeface="华文新魏" panose="02010800040101010101" pitchFamily="2" charset="-122"/>
              </a:rPr>
              <a:t>日 </a:t>
            </a:r>
            <a:endParaRPr lang="zh-CN" altLang="en-US" sz="3600" dirty="0">
              <a:latin typeface="华文新魏" panose="02010800040101010101" pitchFamily="2" charset="-122"/>
              <a:ea typeface="华文新魏" panose="02010800040101010101" pitchFamily="2"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TextBox 5">
            <a:hlinkClick r:id="rId3" action="ppaction://hlinksldjump"/>
          </p:cNvPr>
          <p:cNvSpPr txBox="1"/>
          <p:nvPr/>
        </p:nvSpPr>
        <p:spPr>
          <a:xfrm>
            <a:off x="1313815" y="2268855"/>
            <a:ext cx="8775700" cy="523875"/>
          </a:xfrm>
          <a:prstGeom prst="rect">
            <a:avLst/>
          </a:prstGeom>
          <a:noFill/>
          <a:ln w="9525">
            <a:noFill/>
          </a:ln>
        </p:spPr>
        <p:txBody>
          <a:bodyPr anchor="t" anchorCtr="0">
            <a:spAutoFit/>
          </a:bodyPr>
          <a:lstStyle/>
          <a:p>
            <a:r>
              <a:rPr lang="zh-CN" altLang="en-US" sz="2800" dirty="0">
                <a:solidFill>
                  <a:srgbClr val="000000"/>
                </a:solidFill>
                <a:latin typeface="华文新魏" panose="02010800040101010101" pitchFamily="2" charset="-122"/>
                <a:ea typeface="华文新魏" panose="02010800040101010101" pitchFamily="2" charset="-122"/>
                <a:hlinkClick r:id="rId3" action="ppaction://hlinksldjump"/>
              </a:rPr>
              <a:t>一、实验室安全教育培训政策发展要求</a:t>
            </a:r>
            <a:endParaRPr lang="zh-CN" altLang="en-US" sz="2800" dirty="0">
              <a:solidFill>
                <a:srgbClr val="000000"/>
              </a:solidFill>
              <a:latin typeface="华文新魏" panose="02010800040101010101" pitchFamily="2" charset="-122"/>
              <a:ea typeface="华文新魏" panose="02010800040101010101" pitchFamily="2" charset="-122"/>
            </a:endParaRPr>
          </a:p>
        </p:txBody>
      </p:sp>
      <p:sp>
        <p:nvSpPr>
          <p:cNvPr id="11266" name="TextBox 4"/>
          <p:cNvSpPr txBox="1"/>
          <p:nvPr/>
        </p:nvSpPr>
        <p:spPr>
          <a:xfrm>
            <a:off x="681038" y="704850"/>
            <a:ext cx="9358312" cy="523875"/>
          </a:xfrm>
          <a:prstGeom prst="rect">
            <a:avLst/>
          </a:prstGeom>
          <a:noFill/>
          <a:ln w="9525">
            <a:noFill/>
          </a:ln>
        </p:spPr>
        <p:txBody>
          <a:bodyPr anchor="t" anchorCtr="0">
            <a:spAutoFit/>
          </a:bodyPr>
          <a:lstStyle/>
          <a:p>
            <a:r>
              <a:rPr lang="zh-CN" altLang="en-US" sz="2800" b="1" dirty="0">
                <a:latin typeface="华文新魏" panose="02010800040101010101" pitchFamily="2" charset="-122"/>
                <a:ea typeface="华文新魏" panose="02010800040101010101" pitchFamily="2" charset="-122"/>
              </a:rPr>
              <a:t>天津师范大学实验室安全教育培训</a:t>
            </a:r>
          </a:p>
        </p:txBody>
      </p:sp>
      <p:sp>
        <p:nvSpPr>
          <p:cNvPr id="11267" name="TextBox 5">
            <a:hlinkClick r:id="rId4" action="ppaction://hlinksldjump"/>
          </p:cNvPr>
          <p:cNvSpPr txBox="1"/>
          <p:nvPr/>
        </p:nvSpPr>
        <p:spPr>
          <a:xfrm>
            <a:off x="1313815" y="2988945"/>
            <a:ext cx="8448675" cy="522288"/>
          </a:xfrm>
          <a:prstGeom prst="rect">
            <a:avLst/>
          </a:prstGeom>
          <a:noFill/>
          <a:ln w="9525">
            <a:noFill/>
          </a:ln>
        </p:spPr>
        <p:txBody>
          <a:bodyPr anchor="t" anchorCtr="0">
            <a:spAutoFit/>
          </a:bodyPr>
          <a:lstStyle/>
          <a:p>
            <a:r>
              <a:rPr lang="zh-CN" altLang="en-US" sz="2800" dirty="0">
                <a:solidFill>
                  <a:srgbClr val="000000"/>
                </a:solidFill>
                <a:latin typeface="华文新魏" panose="02010800040101010101" pitchFamily="2" charset="-122"/>
                <a:ea typeface="华文新魏" panose="02010800040101010101" pitchFamily="2" charset="-122"/>
                <a:hlinkClick r:id="rId4" action="ppaction://hlinksldjump"/>
              </a:rPr>
              <a:t>二、实验室安全教育培训内容</a:t>
            </a:r>
            <a:endParaRPr lang="zh-CN" altLang="en-US" sz="2800" dirty="0">
              <a:solidFill>
                <a:srgbClr val="000000"/>
              </a:solidFill>
              <a:latin typeface="华文新魏" panose="02010800040101010101" pitchFamily="2" charset="-122"/>
              <a:ea typeface="华文新魏" panose="02010800040101010101" pitchFamily="2" charset="-122"/>
            </a:endParaRPr>
          </a:p>
        </p:txBody>
      </p:sp>
      <p:pic>
        <p:nvPicPr>
          <p:cNvPr id="11268" name="图片 109">
            <a:hlinkClick r:id="rId3" action="ppaction://hlinksldjump"/>
          </p:cNvPr>
          <p:cNvPicPr>
            <a:picLocks noChangeAspect="1"/>
          </p:cNvPicPr>
          <p:nvPr/>
        </p:nvPicPr>
        <p:blipFill>
          <a:blip r:embed="rId5" cstate="print"/>
          <a:srcRect l="67346" t="17532" r="2882" b="42969"/>
          <a:stretch>
            <a:fillRect/>
          </a:stretch>
        </p:blipFill>
        <p:spPr>
          <a:xfrm>
            <a:off x="9275763" y="6138863"/>
            <a:ext cx="798512" cy="755650"/>
          </a:xfrm>
          <a:prstGeom prst="rect">
            <a:avLst/>
          </a:prstGeom>
          <a:noFill/>
          <a:ln w="9525">
            <a:noFill/>
          </a:ln>
        </p:spPr>
      </p:pic>
      <p:pic>
        <p:nvPicPr>
          <p:cNvPr id="11269" name="图片 11">
            <a:hlinkClick r:id="rId6" action="ppaction://hlinksldjump"/>
          </p:cNvPr>
          <p:cNvPicPr>
            <a:picLocks noChangeAspect="1"/>
          </p:cNvPicPr>
          <p:nvPr/>
        </p:nvPicPr>
        <p:blipFill>
          <a:blip r:embed="rId7" cstate="print"/>
          <a:srcRect l="4480" t="58189" r="68494" b="5009"/>
          <a:stretch>
            <a:fillRect/>
          </a:stretch>
        </p:blipFill>
        <p:spPr>
          <a:xfrm>
            <a:off x="8418513" y="6138863"/>
            <a:ext cx="739775" cy="739775"/>
          </a:xfrm>
          <a:prstGeom prst="rect">
            <a:avLst/>
          </a:prstGeom>
          <a:noFill/>
          <a:ln w="9525">
            <a:noFill/>
          </a:ln>
        </p:spPr>
      </p:pic>
      <p:sp>
        <p:nvSpPr>
          <p:cNvPr id="2" name="TextBox 5">
            <a:hlinkClick r:id="rId8" action="ppaction://hlinksldjump"/>
          </p:cNvPr>
          <p:cNvSpPr txBox="1"/>
          <p:nvPr>
            <p:custDataLst>
              <p:tags r:id="rId1"/>
            </p:custDataLst>
          </p:nvPr>
        </p:nvSpPr>
        <p:spPr>
          <a:xfrm>
            <a:off x="1313815" y="3709035"/>
            <a:ext cx="8448675" cy="521970"/>
          </a:xfrm>
          <a:prstGeom prst="rect">
            <a:avLst/>
          </a:prstGeom>
          <a:noFill/>
          <a:ln w="9525">
            <a:noFill/>
          </a:ln>
        </p:spPr>
        <p:txBody>
          <a:bodyPr anchor="t" anchorCtr="0">
            <a:spAutoFit/>
          </a:bodyPr>
          <a:lstStyle/>
          <a:p>
            <a:r>
              <a:rPr lang="zh-CN" altLang="en-US" sz="2800" dirty="0">
                <a:solidFill>
                  <a:srgbClr val="000000"/>
                </a:solidFill>
                <a:latin typeface="华文新魏" panose="02010800040101010101" pitchFamily="2" charset="-122"/>
                <a:ea typeface="华文新魏" panose="02010800040101010101" pitchFamily="2" charset="-122"/>
                <a:hlinkClick r:id="rId8" action="ppaction://hlinksldjump"/>
              </a:rPr>
              <a:t>三、典型案例、安全与发展</a:t>
            </a:r>
            <a:endParaRPr lang="zh-CN" altLang="en-US" sz="2800" dirty="0">
              <a:solidFill>
                <a:srgbClr val="000000"/>
              </a:solidFill>
              <a:latin typeface="华文新魏" panose="02010800040101010101" pitchFamily="2" charset="-122"/>
              <a:ea typeface="华文新魏" panose="02010800040101010101" pitchFamily="2" charset="-122"/>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TextBox 4"/>
          <p:cNvSpPr txBox="1"/>
          <p:nvPr/>
        </p:nvSpPr>
        <p:spPr>
          <a:xfrm>
            <a:off x="681038" y="704850"/>
            <a:ext cx="9358312" cy="523875"/>
          </a:xfrm>
          <a:prstGeom prst="rect">
            <a:avLst/>
          </a:prstGeom>
          <a:noFill/>
          <a:ln w="9525">
            <a:noFill/>
          </a:ln>
        </p:spPr>
        <p:txBody>
          <a:bodyPr anchor="t" anchorCtr="0">
            <a:spAutoFit/>
          </a:bodyPr>
          <a:lstStyle/>
          <a:p>
            <a:r>
              <a:rPr lang="zh-CN" altLang="en-US" sz="2800" b="1" dirty="0">
                <a:latin typeface="华文新魏" panose="02010800040101010101" pitchFamily="2" charset="-122"/>
                <a:ea typeface="华文新魏" panose="02010800040101010101" pitchFamily="2" charset="-122"/>
              </a:rPr>
              <a:t>一、实验室安全教育培训政策发展要求</a:t>
            </a:r>
          </a:p>
        </p:txBody>
      </p:sp>
      <p:pic>
        <p:nvPicPr>
          <p:cNvPr id="12290" name="图片 109">
            <a:hlinkClick r:id="rId2" action="ppaction://hlinksldjump"/>
          </p:cNvPr>
          <p:cNvPicPr>
            <a:picLocks noChangeAspect="1"/>
          </p:cNvPicPr>
          <p:nvPr/>
        </p:nvPicPr>
        <p:blipFill>
          <a:blip r:embed="rId3" cstate="print"/>
          <a:srcRect l="67346" t="17532" r="2882" b="42969"/>
          <a:stretch>
            <a:fillRect/>
          </a:stretch>
        </p:blipFill>
        <p:spPr>
          <a:xfrm>
            <a:off x="9275763" y="6138863"/>
            <a:ext cx="798512" cy="755650"/>
          </a:xfrm>
          <a:prstGeom prst="rect">
            <a:avLst/>
          </a:prstGeom>
          <a:noFill/>
          <a:ln w="9525">
            <a:noFill/>
          </a:ln>
        </p:spPr>
      </p:pic>
      <p:pic>
        <p:nvPicPr>
          <p:cNvPr id="12291" name="图片 11">
            <a:hlinkClick r:id="rId4" action="ppaction://hlinksldjump"/>
          </p:cNvPr>
          <p:cNvPicPr>
            <a:picLocks noChangeAspect="1"/>
          </p:cNvPicPr>
          <p:nvPr/>
        </p:nvPicPr>
        <p:blipFill>
          <a:blip r:embed="rId5" cstate="print"/>
          <a:srcRect l="4480" t="58189" r="68494" b="5009"/>
          <a:stretch>
            <a:fillRect/>
          </a:stretch>
        </p:blipFill>
        <p:spPr>
          <a:xfrm>
            <a:off x="8418513" y="6138863"/>
            <a:ext cx="739775" cy="739775"/>
          </a:xfrm>
          <a:prstGeom prst="rect">
            <a:avLst/>
          </a:prstGeom>
          <a:noFill/>
          <a:ln w="9525">
            <a:noFill/>
          </a:ln>
        </p:spPr>
      </p:pic>
      <p:grpSp>
        <p:nvGrpSpPr>
          <p:cNvPr id="12292" name="组合 35"/>
          <p:cNvGrpSpPr/>
          <p:nvPr/>
        </p:nvGrpSpPr>
        <p:grpSpPr>
          <a:xfrm>
            <a:off x="560388" y="1330325"/>
            <a:ext cx="9632950" cy="4502150"/>
            <a:chOff x="561023" y="1329554"/>
            <a:chExt cx="9632379" cy="4503489"/>
          </a:xfrm>
        </p:grpSpPr>
        <p:sp>
          <p:nvSpPr>
            <p:cNvPr id="12293" name="TextBox 5">
              <a:hlinkClick r:id="rId6" action="ppaction://hlinkpres?slideindex=1&amp;slidetitle="/>
            </p:cNvPr>
            <p:cNvSpPr txBox="1"/>
            <p:nvPr/>
          </p:nvSpPr>
          <p:spPr>
            <a:xfrm>
              <a:off x="681624" y="1329554"/>
              <a:ext cx="3584956" cy="954107"/>
            </a:xfrm>
            <a:prstGeom prst="rect">
              <a:avLst/>
            </a:prstGeom>
            <a:noFill/>
            <a:ln w="9525">
              <a:noFill/>
            </a:ln>
          </p:spPr>
          <p:txBody>
            <a:bodyPr anchor="t" anchorCtr="0">
              <a:spAutoFit/>
            </a:bodyPr>
            <a:lstStyle/>
            <a:p>
              <a:r>
                <a:rPr lang="en-US" altLang="zh-CN" sz="1800" dirty="0">
                  <a:solidFill>
                    <a:srgbClr val="000000"/>
                  </a:solidFill>
                  <a:latin typeface="华文新魏" panose="02010800040101010101" pitchFamily="2" charset="-122"/>
                  <a:ea typeface="华文新魏" panose="02010800040101010101" pitchFamily="2" charset="-122"/>
                </a:rPr>
                <a:t>《</a:t>
              </a:r>
              <a:r>
                <a:rPr lang="zh-CN" altLang="zh-CN" sz="1800" dirty="0">
                  <a:solidFill>
                    <a:srgbClr val="000000"/>
                  </a:solidFill>
                  <a:latin typeface="华文新魏" panose="02010800040101010101" pitchFamily="2" charset="-122"/>
                  <a:ea typeface="华文新魏" panose="02010800040101010101" pitchFamily="2" charset="-122"/>
                </a:rPr>
                <a:t>教育部办公厅关于加强高校教学实验室安全工作的通知</a:t>
              </a:r>
              <a:r>
                <a:rPr lang="en-US" altLang="zh-CN" sz="1800" dirty="0">
                  <a:solidFill>
                    <a:srgbClr val="000000"/>
                  </a:solidFill>
                  <a:latin typeface="华文新魏" panose="02010800040101010101" pitchFamily="2" charset="-122"/>
                  <a:ea typeface="华文新魏" panose="02010800040101010101" pitchFamily="2" charset="-122"/>
                </a:rPr>
                <a:t>》</a:t>
              </a:r>
              <a:r>
                <a:rPr lang="zh-CN" altLang="en-US" sz="1800" dirty="0">
                  <a:solidFill>
                    <a:srgbClr val="000000"/>
                  </a:solidFill>
                  <a:latin typeface="华文新魏" panose="02010800040101010101" pitchFamily="2" charset="-122"/>
                  <a:ea typeface="华文新魏" panose="02010800040101010101" pitchFamily="2" charset="-122"/>
                </a:rPr>
                <a:t>（</a:t>
              </a:r>
              <a:r>
                <a:rPr lang="zh-CN" altLang="zh-CN" sz="1800" dirty="0">
                  <a:solidFill>
                    <a:srgbClr val="000000"/>
                  </a:solidFill>
                  <a:latin typeface="华文新魏" panose="02010800040101010101" pitchFamily="2" charset="-122"/>
                  <a:ea typeface="华文新魏" panose="02010800040101010101" pitchFamily="2" charset="-122"/>
                </a:rPr>
                <a:t>教高厅〔</a:t>
              </a:r>
              <a:r>
                <a:rPr lang="en-US" altLang="zh-CN" sz="1800" dirty="0">
                  <a:solidFill>
                    <a:srgbClr val="000000"/>
                  </a:solidFill>
                  <a:latin typeface="华文新魏" panose="02010800040101010101" pitchFamily="2" charset="-122"/>
                  <a:ea typeface="华文新魏" panose="02010800040101010101" pitchFamily="2" charset="-122"/>
                </a:rPr>
                <a:t>2017</a:t>
              </a:r>
              <a:r>
                <a:rPr lang="zh-CN" altLang="zh-CN" sz="1800" dirty="0">
                  <a:solidFill>
                    <a:srgbClr val="000000"/>
                  </a:solidFill>
                  <a:latin typeface="华文新魏" panose="02010800040101010101" pitchFamily="2" charset="-122"/>
                  <a:ea typeface="华文新魏" panose="02010800040101010101" pitchFamily="2" charset="-122"/>
                </a:rPr>
                <a:t>〕</a:t>
              </a:r>
              <a:r>
                <a:rPr lang="en-US" altLang="zh-CN" sz="1800" dirty="0">
                  <a:solidFill>
                    <a:srgbClr val="000000"/>
                  </a:solidFill>
                  <a:latin typeface="华文新魏" panose="02010800040101010101" pitchFamily="2" charset="-122"/>
                  <a:ea typeface="华文新魏" panose="02010800040101010101" pitchFamily="2" charset="-122"/>
                </a:rPr>
                <a:t>2</a:t>
              </a:r>
              <a:r>
                <a:rPr lang="zh-CN" altLang="zh-CN" sz="1800" dirty="0">
                  <a:solidFill>
                    <a:srgbClr val="000000"/>
                  </a:solidFill>
                  <a:latin typeface="华文新魏" panose="02010800040101010101" pitchFamily="2" charset="-122"/>
                  <a:ea typeface="华文新魏" panose="02010800040101010101" pitchFamily="2" charset="-122"/>
                </a:rPr>
                <a:t>号</a:t>
              </a:r>
              <a:r>
                <a:rPr lang="zh-CN" altLang="en-US" sz="1800" dirty="0">
                  <a:solidFill>
                    <a:srgbClr val="000000"/>
                  </a:solidFill>
                  <a:latin typeface="华文新魏" panose="02010800040101010101" pitchFamily="2" charset="-122"/>
                  <a:ea typeface="华文新魏" panose="02010800040101010101" pitchFamily="2" charset="-122"/>
                </a:rPr>
                <a:t>）</a:t>
              </a:r>
            </a:p>
          </p:txBody>
        </p:sp>
        <p:sp>
          <p:nvSpPr>
            <p:cNvPr id="12294" name="TextBox 5"/>
            <p:cNvSpPr txBox="1"/>
            <p:nvPr/>
          </p:nvSpPr>
          <p:spPr>
            <a:xfrm>
              <a:off x="661593" y="2462797"/>
              <a:ext cx="3560651" cy="923330"/>
            </a:xfrm>
            <a:prstGeom prst="rect">
              <a:avLst/>
            </a:prstGeom>
            <a:noFill/>
            <a:ln w="9525">
              <a:noFill/>
            </a:ln>
          </p:spPr>
          <p:txBody>
            <a:bodyPr anchor="t" anchorCtr="0">
              <a:spAutoFit/>
            </a:bodyPr>
            <a:lstStyle/>
            <a:p>
              <a:r>
                <a:rPr lang="en-US" altLang="zh-CN" sz="1800" dirty="0">
                  <a:solidFill>
                    <a:srgbClr val="000000"/>
                  </a:solidFill>
                  <a:latin typeface="华文新魏" panose="02010800040101010101" pitchFamily="2" charset="-122"/>
                  <a:ea typeface="华文新魏" panose="02010800040101010101" pitchFamily="2" charset="-122"/>
                </a:rPr>
                <a:t>《</a:t>
              </a:r>
              <a:r>
                <a:rPr lang="zh-CN" altLang="zh-CN" sz="1800" dirty="0">
                  <a:solidFill>
                    <a:srgbClr val="000000"/>
                  </a:solidFill>
                  <a:latin typeface="华文新魏" panose="02010800040101010101" pitchFamily="2" charset="-122"/>
                  <a:ea typeface="华文新魏" panose="02010800040101010101" pitchFamily="2" charset="-122"/>
                </a:rPr>
                <a:t>教育部关于加强高校实验室安全工作的意见</a:t>
              </a:r>
              <a:r>
                <a:rPr lang="en-US" altLang="zh-CN" sz="1800" dirty="0">
                  <a:solidFill>
                    <a:srgbClr val="000000"/>
                  </a:solidFill>
                  <a:latin typeface="华文新魏" panose="02010800040101010101" pitchFamily="2" charset="-122"/>
                  <a:ea typeface="华文新魏" panose="02010800040101010101" pitchFamily="2" charset="-122"/>
                </a:rPr>
                <a:t>》</a:t>
              </a:r>
              <a:r>
                <a:rPr lang="zh-CN" altLang="en-US" sz="1800" dirty="0">
                  <a:solidFill>
                    <a:srgbClr val="000000"/>
                  </a:solidFill>
                  <a:latin typeface="华文新魏" panose="02010800040101010101" pitchFamily="2" charset="-122"/>
                  <a:ea typeface="华文新魏" panose="02010800040101010101" pitchFamily="2" charset="-122"/>
                </a:rPr>
                <a:t>（</a:t>
              </a:r>
              <a:r>
                <a:rPr lang="zh-CN" altLang="zh-CN" sz="1800" dirty="0">
                  <a:solidFill>
                    <a:srgbClr val="000000"/>
                  </a:solidFill>
                  <a:latin typeface="华文新魏" panose="02010800040101010101" pitchFamily="2" charset="-122"/>
                  <a:ea typeface="华文新魏" panose="02010800040101010101" pitchFamily="2" charset="-122"/>
                </a:rPr>
                <a:t>教技函〔</a:t>
              </a:r>
              <a:r>
                <a:rPr lang="en-US" altLang="zh-CN" sz="1800" dirty="0">
                  <a:solidFill>
                    <a:srgbClr val="000000"/>
                  </a:solidFill>
                  <a:latin typeface="华文新魏" panose="02010800040101010101" pitchFamily="2" charset="-122"/>
                  <a:ea typeface="华文新魏" panose="02010800040101010101" pitchFamily="2" charset="-122"/>
                </a:rPr>
                <a:t>2019</a:t>
              </a:r>
              <a:r>
                <a:rPr lang="zh-CN" altLang="zh-CN" sz="1800" dirty="0">
                  <a:solidFill>
                    <a:srgbClr val="000000"/>
                  </a:solidFill>
                  <a:latin typeface="华文新魏" panose="02010800040101010101" pitchFamily="2" charset="-122"/>
                  <a:ea typeface="华文新魏" panose="02010800040101010101" pitchFamily="2" charset="-122"/>
                </a:rPr>
                <a:t>〕 </a:t>
              </a:r>
              <a:r>
                <a:rPr lang="en-US" altLang="zh-CN" sz="1800" dirty="0">
                  <a:solidFill>
                    <a:srgbClr val="000000"/>
                  </a:solidFill>
                  <a:latin typeface="华文新魏" panose="02010800040101010101" pitchFamily="2" charset="-122"/>
                  <a:ea typeface="华文新魏" panose="02010800040101010101" pitchFamily="2" charset="-122"/>
                </a:rPr>
                <a:t>36</a:t>
              </a:r>
              <a:r>
                <a:rPr lang="zh-CN" altLang="zh-CN" sz="1800" dirty="0">
                  <a:solidFill>
                    <a:srgbClr val="000000"/>
                  </a:solidFill>
                  <a:latin typeface="华文新魏" panose="02010800040101010101" pitchFamily="2" charset="-122"/>
                  <a:ea typeface="华文新魏" panose="02010800040101010101" pitchFamily="2" charset="-122"/>
                </a:rPr>
                <a:t>号</a:t>
              </a:r>
              <a:r>
                <a:rPr lang="zh-CN" altLang="en-US" sz="1800" dirty="0">
                  <a:solidFill>
                    <a:srgbClr val="000000"/>
                  </a:solidFill>
                  <a:latin typeface="华文新魏" panose="02010800040101010101" pitchFamily="2" charset="-122"/>
                  <a:ea typeface="华文新魏" panose="02010800040101010101" pitchFamily="2" charset="-122"/>
                </a:rPr>
                <a:t>）</a:t>
              </a:r>
            </a:p>
          </p:txBody>
        </p:sp>
        <p:sp>
          <p:nvSpPr>
            <p:cNvPr id="12295" name="TextBox 6"/>
            <p:cNvSpPr txBox="1"/>
            <p:nvPr/>
          </p:nvSpPr>
          <p:spPr>
            <a:xfrm>
              <a:off x="561023" y="4973597"/>
              <a:ext cx="3692519" cy="738664"/>
            </a:xfrm>
            <a:prstGeom prst="rect">
              <a:avLst/>
            </a:prstGeom>
            <a:noFill/>
            <a:ln w="9525">
              <a:noFill/>
            </a:ln>
          </p:spPr>
          <p:txBody>
            <a:bodyPr anchor="t" anchorCtr="0">
              <a:spAutoFit/>
            </a:bodyPr>
            <a:lstStyle/>
            <a:p>
              <a:r>
                <a:rPr lang="en-US" altLang="zh-CN" sz="2400" dirty="0">
                  <a:solidFill>
                    <a:srgbClr val="000000"/>
                  </a:solidFill>
                  <a:latin typeface="华文新魏" panose="02010800040101010101" pitchFamily="2" charset="-122"/>
                  <a:ea typeface="华文新魏" panose="02010800040101010101" pitchFamily="2" charset="-122"/>
                </a:rPr>
                <a:t>《</a:t>
              </a:r>
              <a:r>
                <a:rPr lang="zh-CN" altLang="zh-CN" sz="1800" dirty="0">
                  <a:solidFill>
                    <a:srgbClr val="000000"/>
                  </a:solidFill>
                  <a:latin typeface="华文新魏" panose="02010800040101010101" pitchFamily="2" charset="-122"/>
                  <a:ea typeface="华文新魏" panose="02010800040101010101" pitchFamily="2" charset="-122"/>
                </a:rPr>
                <a:t>高等学校实验室安全规范</a:t>
              </a:r>
              <a:r>
                <a:rPr lang="en-US" altLang="zh-CN" sz="1800" dirty="0">
                  <a:solidFill>
                    <a:srgbClr val="000000"/>
                  </a:solidFill>
                  <a:latin typeface="华文新魏" panose="02010800040101010101" pitchFamily="2" charset="-122"/>
                  <a:ea typeface="华文新魏" panose="02010800040101010101" pitchFamily="2" charset="-122"/>
                </a:rPr>
                <a:t>》</a:t>
              </a:r>
              <a:r>
                <a:rPr lang="zh-CN" altLang="zh-CN" sz="1800" dirty="0">
                  <a:solidFill>
                    <a:srgbClr val="000000"/>
                  </a:solidFill>
                  <a:latin typeface="华文新魏" panose="02010800040101010101" pitchFamily="2" charset="-122"/>
                  <a:ea typeface="华文新魏" panose="02010800040101010101" pitchFamily="2" charset="-122"/>
                </a:rPr>
                <a:t>（教科信厅函〔</a:t>
              </a:r>
              <a:r>
                <a:rPr lang="en-US" altLang="zh-CN" sz="1800" dirty="0">
                  <a:solidFill>
                    <a:srgbClr val="000000"/>
                  </a:solidFill>
                  <a:latin typeface="华文新魏" panose="02010800040101010101" pitchFamily="2" charset="-122"/>
                  <a:ea typeface="华文新魏" panose="02010800040101010101" pitchFamily="2" charset="-122"/>
                </a:rPr>
                <a:t>2023</a:t>
              </a:r>
              <a:r>
                <a:rPr lang="zh-CN" altLang="zh-CN" sz="1800" dirty="0">
                  <a:solidFill>
                    <a:srgbClr val="000000"/>
                  </a:solidFill>
                  <a:latin typeface="华文新魏" panose="02010800040101010101" pitchFamily="2" charset="-122"/>
                  <a:ea typeface="华文新魏" panose="02010800040101010101" pitchFamily="2" charset="-122"/>
                </a:rPr>
                <a:t>〕</a:t>
              </a:r>
              <a:r>
                <a:rPr lang="en-US" altLang="zh-CN" sz="1800" dirty="0">
                  <a:solidFill>
                    <a:srgbClr val="000000"/>
                  </a:solidFill>
                  <a:latin typeface="华文新魏" panose="02010800040101010101" pitchFamily="2" charset="-122"/>
                  <a:ea typeface="华文新魏" panose="02010800040101010101" pitchFamily="2" charset="-122"/>
                </a:rPr>
                <a:t>5</a:t>
              </a:r>
              <a:r>
                <a:rPr lang="zh-CN" altLang="zh-CN" sz="1800" dirty="0">
                  <a:solidFill>
                    <a:srgbClr val="000000"/>
                  </a:solidFill>
                  <a:latin typeface="华文新魏" panose="02010800040101010101" pitchFamily="2" charset="-122"/>
                  <a:ea typeface="华文新魏" panose="02010800040101010101" pitchFamily="2" charset="-122"/>
                </a:rPr>
                <a:t>号）</a:t>
              </a:r>
              <a:endParaRPr lang="zh-CN" altLang="en-US" sz="1800" dirty="0">
                <a:solidFill>
                  <a:srgbClr val="000000"/>
                </a:solidFill>
                <a:latin typeface="华文新魏" panose="02010800040101010101" pitchFamily="2" charset="-122"/>
                <a:ea typeface="华文新魏" panose="02010800040101010101" pitchFamily="2" charset="-122"/>
              </a:endParaRPr>
            </a:p>
          </p:txBody>
        </p:sp>
        <p:sp>
          <p:nvSpPr>
            <p:cNvPr id="12296" name="TextBox 5"/>
            <p:cNvSpPr txBox="1"/>
            <p:nvPr/>
          </p:nvSpPr>
          <p:spPr>
            <a:xfrm>
              <a:off x="585968" y="3595369"/>
              <a:ext cx="3758695" cy="1015663"/>
            </a:xfrm>
            <a:prstGeom prst="rect">
              <a:avLst/>
            </a:prstGeom>
            <a:noFill/>
            <a:ln w="9525">
              <a:noFill/>
            </a:ln>
          </p:spPr>
          <p:txBody>
            <a:bodyPr anchor="t" anchorCtr="0">
              <a:spAutoFit/>
            </a:bodyPr>
            <a:lstStyle/>
            <a:p>
              <a:r>
                <a:rPr lang="en-US" altLang="zh-CN" sz="2400" dirty="0">
                  <a:solidFill>
                    <a:srgbClr val="000000"/>
                  </a:solidFill>
                  <a:latin typeface="华文新魏" panose="02010800040101010101" pitchFamily="2" charset="-122"/>
                  <a:ea typeface="华文新魏" panose="02010800040101010101" pitchFamily="2" charset="-122"/>
                </a:rPr>
                <a:t>《</a:t>
              </a:r>
              <a:r>
                <a:rPr lang="zh-CN" altLang="zh-CN" sz="1800" dirty="0">
                  <a:solidFill>
                    <a:srgbClr val="000000"/>
                  </a:solidFill>
                  <a:latin typeface="华文新魏" panose="02010800040101010101" pitchFamily="2" charset="-122"/>
                  <a:ea typeface="华文新魏" panose="02010800040101010101" pitchFamily="2" charset="-122"/>
                </a:rPr>
                <a:t>教育部办公厅关于开展加强高校实验室安全专项行动的通知</a:t>
              </a:r>
              <a:r>
                <a:rPr lang="en-US" altLang="zh-CN" sz="1800" dirty="0">
                  <a:solidFill>
                    <a:srgbClr val="000000"/>
                  </a:solidFill>
                  <a:latin typeface="华文新魏" panose="02010800040101010101" pitchFamily="2" charset="-122"/>
                  <a:ea typeface="华文新魏" panose="02010800040101010101" pitchFamily="2" charset="-122"/>
                </a:rPr>
                <a:t>》</a:t>
              </a:r>
              <a:r>
                <a:rPr lang="zh-CN" altLang="en-US" sz="1800" dirty="0">
                  <a:solidFill>
                    <a:srgbClr val="000000"/>
                  </a:solidFill>
                  <a:latin typeface="华文新魏" panose="02010800040101010101" pitchFamily="2" charset="-122"/>
                  <a:ea typeface="华文新魏" panose="02010800040101010101" pitchFamily="2" charset="-122"/>
                </a:rPr>
                <a:t>（</a:t>
              </a:r>
              <a:r>
                <a:rPr lang="zh-CN" altLang="zh-CN" sz="1800" dirty="0">
                  <a:solidFill>
                    <a:srgbClr val="000000"/>
                  </a:solidFill>
                  <a:latin typeface="华文新魏" panose="02010800040101010101" pitchFamily="2" charset="-122"/>
                  <a:ea typeface="华文新魏" panose="02010800040101010101" pitchFamily="2" charset="-122"/>
                </a:rPr>
                <a:t>教科信厅函〔</a:t>
              </a:r>
              <a:r>
                <a:rPr lang="en-US" altLang="zh-CN" sz="1800" dirty="0">
                  <a:solidFill>
                    <a:srgbClr val="000000"/>
                  </a:solidFill>
                  <a:latin typeface="华文新魏" panose="02010800040101010101" pitchFamily="2" charset="-122"/>
                  <a:ea typeface="华文新魏" panose="02010800040101010101" pitchFamily="2" charset="-122"/>
                </a:rPr>
                <a:t>2021</a:t>
              </a:r>
              <a:r>
                <a:rPr lang="zh-CN" altLang="zh-CN" sz="1800" dirty="0">
                  <a:solidFill>
                    <a:srgbClr val="000000"/>
                  </a:solidFill>
                  <a:latin typeface="华文新魏" panose="02010800040101010101" pitchFamily="2" charset="-122"/>
                  <a:ea typeface="华文新魏" panose="02010800040101010101" pitchFamily="2" charset="-122"/>
                </a:rPr>
                <a:t>〕</a:t>
              </a:r>
              <a:r>
                <a:rPr lang="en-US" altLang="zh-CN" sz="1800" dirty="0">
                  <a:solidFill>
                    <a:srgbClr val="000000"/>
                  </a:solidFill>
                  <a:latin typeface="华文新魏" panose="02010800040101010101" pitchFamily="2" charset="-122"/>
                  <a:ea typeface="华文新魏" panose="02010800040101010101" pitchFamily="2" charset="-122"/>
                </a:rPr>
                <a:t>38</a:t>
              </a:r>
              <a:r>
                <a:rPr lang="zh-CN" altLang="zh-CN" sz="1800" dirty="0">
                  <a:solidFill>
                    <a:srgbClr val="000000"/>
                  </a:solidFill>
                  <a:latin typeface="华文新魏" panose="02010800040101010101" pitchFamily="2" charset="-122"/>
                  <a:ea typeface="华文新魏" panose="02010800040101010101" pitchFamily="2" charset="-122"/>
                </a:rPr>
                <a:t>号</a:t>
              </a:r>
              <a:r>
                <a:rPr lang="zh-CN" altLang="en-US" sz="1800" dirty="0">
                  <a:solidFill>
                    <a:srgbClr val="000000"/>
                  </a:solidFill>
                  <a:latin typeface="华文新魏" panose="02010800040101010101" pitchFamily="2" charset="-122"/>
                  <a:ea typeface="华文新魏" panose="02010800040101010101" pitchFamily="2" charset="-122"/>
                </a:rPr>
                <a:t>）</a:t>
              </a:r>
            </a:p>
          </p:txBody>
        </p:sp>
        <p:sp>
          <p:nvSpPr>
            <p:cNvPr id="12297" name="文本框 12"/>
            <p:cNvSpPr txBox="1"/>
            <p:nvPr/>
          </p:nvSpPr>
          <p:spPr>
            <a:xfrm>
              <a:off x="4969339" y="1393276"/>
              <a:ext cx="5224063" cy="646331"/>
            </a:xfrm>
            <a:prstGeom prst="rect">
              <a:avLst/>
            </a:prstGeom>
            <a:noFill/>
            <a:ln w="9525">
              <a:noFill/>
            </a:ln>
          </p:spPr>
          <p:txBody>
            <a:bodyPr anchor="t" anchorCtr="0">
              <a:spAutoFit/>
            </a:bodyPr>
            <a:lstStyle/>
            <a:p>
              <a:pPr eaLnBrk="0" hangingPunct="0"/>
              <a:r>
                <a:rPr lang="zh-CN" altLang="zh-CN" sz="1800" b="1" dirty="0">
                  <a:solidFill>
                    <a:srgbClr val="FF0000"/>
                  </a:solidFill>
                  <a:latin typeface="华文新魏" panose="02010800040101010101" pitchFamily="2" charset="-122"/>
                  <a:ea typeface="华文新魏" panose="02010800040101010101" pitchFamily="2" charset="-122"/>
                </a:rPr>
                <a:t>推进实验室安全宣传教育，</a:t>
              </a:r>
              <a:r>
                <a:rPr lang="zh-CN" altLang="zh-CN" sz="1800" dirty="0">
                  <a:solidFill>
                    <a:srgbClr val="000000"/>
                  </a:solidFill>
                  <a:latin typeface="华文新魏" panose="02010800040101010101" pitchFamily="2" charset="-122"/>
                  <a:ea typeface="华文新魏" panose="02010800040101010101" pitchFamily="2" charset="-122"/>
                </a:rPr>
                <a:t>不断提高广大师生的安全意识和对安全风险的科学认知水平。</a:t>
              </a:r>
              <a:endParaRPr lang="zh-CN" altLang="en-US" sz="1800" dirty="0">
                <a:solidFill>
                  <a:srgbClr val="000000"/>
                </a:solidFill>
                <a:latin typeface="华文新魏" panose="02010800040101010101" pitchFamily="2" charset="-122"/>
                <a:ea typeface="华文新魏" panose="02010800040101010101" pitchFamily="2" charset="-122"/>
              </a:endParaRPr>
            </a:p>
          </p:txBody>
        </p:sp>
        <p:sp>
          <p:nvSpPr>
            <p:cNvPr id="12298" name="文本框 27"/>
            <p:cNvSpPr txBox="1"/>
            <p:nvPr/>
          </p:nvSpPr>
          <p:spPr>
            <a:xfrm>
              <a:off x="4969338" y="2366750"/>
              <a:ext cx="5224063" cy="923330"/>
            </a:xfrm>
            <a:prstGeom prst="rect">
              <a:avLst/>
            </a:prstGeom>
            <a:noFill/>
            <a:ln w="9525">
              <a:noFill/>
            </a:ln>
          </p:spPr>
          <p:txBody>
            <a:bodyPr anchor="t" anchorCtr="0">
              <a:spAutoFit/>
            </a:bodyPr>
            <a:lstStyle/>
            <a:p>
              <a:pPr eaLnBrk="0" hangingPunct="0"/>
              <a:r>
                <a:rPr lang="zh-CN" altLang="zh-CN" sz="1800" b="1" dirty="0">
                  <a:solidFill>
                    <a:srgbClr val="FF0000"/>
                  </a:solidFill>
                  <a:latin typeface="华文新魏" panose="02010800040101010101" pitchFamily="2" charset="-122"/>
                  <a:ea typeface="华文新魏" panose="02010800040101010101" pitchFamily="2" charset="-122"/>
                </a:rPr>
                <a:t>狠抓安全教育宣传培训，</a:t>
              </a:r>
              <a:r>
                <a:rPr lang="zh-CN" altLang="zh-CN" sz="1800" dirty="0">
                  <a:solidFill>
                    <a:srgbClr val="000000"/>
                  </a:solidFill>
                  <a:latin typeface="华文新魏" panose="02010800040101010101" pitchFamily="2" charset="-122"/>
                  <a:ea typeface="华文新魏" panose="02010800040101010101" pitchFamily="2" charset="-122"/>
                </a:rPr>
                <a:t>达到“教育一个学生、带动一个家庭、影响整个社会”的目的，</a:t>
              </a:r>
              <a:r>
                <a:rPr lang="zh-CN" altLang="zh-CN" sz="1800" b="1" dirty="0">
                  <a:solidFill>
                    <a:srgbClr val="FF0000"/>
                  </a:solidFill>
                  <a:latin typeface="华文新魏" panose="02010800040101010101" pitchFamily="2" charset="-122"/>
                  <a:ea typeface="华文新魏" panose="02010800040101010101" pitchFamily="2" charset="-122"/>
                </a:rPr>
                <a:t>对安全责任事故一律倒查安全教育培训责任。</a:t>
              </a:r>
              <a:endParaRPr lang="zh-CN" altLang="en-US" sz="1800" b="1" dirty="0">
                <a:solidFill>
                  <a:srgbClr val="FF0000"/>
                </a:solidFill>
                <a:latin typeface="华文新魏" panose="02010800040101010101" pitchFamily="2" charset="-122"/>
                <a:ea typeface="华文新魏" panose="02010800040101010101" pitchFamily="2" charset="-122"/>
              </a:endParaRPr>
            </a:p>
          </p:txBody>
        </p:sp>
        <p:grpSp>
          <p:nvGrpSpPr>
            <p:cNvPr id="12299" name="组合 23"/>
            <p:cNvGrpSpPr/>
            <p:nvPr/>
          </p:nvGrpSpPr>
          <p:grpSpPr>
            <a:xfrm>
              <a:off x="4255091" y="1492786"/>
              <a:ext cx="681663" cy="369332"/>
              <a:chOff x="4255091" y="1492786"/>
              <a:chExt cx="681663" cy="369332"/>
            </a:xfrm>
          </p:grpSpPr>
          <p:cxnSp>
            <p:nvCxnSpPr>
              <p:cNvPr id="12300" name="直接箭头连接符 33"/>
              <p:cNvCxnSpPr/>
              <p:nvPr/>
            </p:nvCxnSpPr>
            <p:spPr>
              <a:xfrm flipV="1">
                <a:off x="4288682" y="1849975"/>
                <a:ext cx="648072" cy="971"/>
              </a:xfrm>
              <a:prstGeom prst="straightConnector1">
                <a:avLst/>
              </a:prstGeom>
              <a:ln w="22225" cap="flat" cmpd="sng">
                <a:solidFill>
                  <a:schemeClr val="tx1"/>
                </a:solidFill>
                <a:prstDash val="solid"/>
                <a:round/>
                <a:headEnd type="none" w="med" len="med"/>
                <a:tailEnd type="triangle" w="med" len="med"/>
              </a:ln>
            </p:spPr>
          </p:cxnSp>
          <p:sp>
            <p:nvSpPr>
              <p:cNvPr id="12301" name="文本框 34"/>
              <p:cNvSpPr txBox="1"/>
              <p:nvPr/>
            </p:nvSpPr>
            <p:spPr>
              <a:xfrm>
                <a:off x="4255091" y="1492786"/>
                <a:ext cx="669304" cy="369332"/>
              </a:xfrm>
              <a:prstGeom prst="rect">
                <a:avLst/>
              </a:prstGeom>
              <a:noFill/>
              <a:ln w="9525">
                <a:noFill/>
              </a:ln>
            </p:spPr>
            <p:txBody>
              <a:bodyPr anchor="t" anchorCtr="0">
                <a:spAutoFit/>
              </a:bodyPr>
              <a:lstStyle/>
              <a:p>
                <a:pPr eaLnBrk="0" hangingPunct="0"/>
                <a:r>
                  <a:rPr lang="zh-CN" altLang="en-US" sz="1800" dirty="0">
                    <a:solidFill>
                      <a:srgbClr val="000000"/>
                    </a:solidFill>
                    <a:latin typeface="华文新魏" panose="02010800040101010101" pitchFamily="2" charset="-122"/>
                    <a:ea typeface="华文新魏" panose="02010800040101010101" pitchFamily="2" charset="-122"/>
                  </a:rPr>
                  <a:t>要求</a:t>
                </a:r>
              </a:p>
            </p:txBody>
          </p:sp>
        </p:grpSp>
        <p:cxnSp>
          <p:nvCxnSpPr>
            <p:cNvPr id="12302" name="直接箭头连接符 20"/>
            <p:cNvCxnSpPr/>
            <p:nvPr/>
          </p:nvCxnSpPr>
          <p:spPr>
            <a:xfrm>
              <a:off x="7778339" y="1947919"/>
              <a:ext cx="1" cy="565277"/>
            </a:xfrm>
            <a:prstGeom prst="straightConnector1">
              <a:avLst/>
            </a:prstGeom>
            <a:ln w="22225" cap="flat" cmpd="sng">
              <a:solidFill>
                <a:schemeClr val="tx1"/>
              </a:solidFill>
              <a:prstDash val="solid"/>
              <a:round/>
              <a:headEnd type="none" w="med" len="med"/>
              <a:tailEnd type="triangle" w="med" len="med"/>
            </a:ln>
          </p:spPr>
        </p:cxnSp>
        <p:grpSp>
          <p:nvGrpSpPr>
            <p:cNvPr id="12303" name="组合 43"/>
            <p:cNvGrpSpPr/>
            <p:nvPr/>
          </p:nvGrpSpPr>
          <p:grpSpPr>
            <a:xfrm>
              <a:off x="4287676" y="2580906"/>
              <a:ext cx="681663" cy="369332"/>
              <a:chOff x="4255091" y="1492786"/>
              <a:chExt cx="681663" cy="369332"/>
            </a:xfrm>
          </p:grpSpPr>
          <p:cxnSp>
            <p:nvCxnSpPr>
              <p:cNvPr id="12304" name="直接箭头连接符 44"/>
              <p:cNvCxnSpPr/>
              <p:nvPr/>
            </p:nvCxnSpPr>
            <p:spPr>
              <a:xfrm flipV="1">
                <a:off x="4288682" y="1849975"/>
                <a:ext cx="648072" cy="971"/>
              </a:xfrm>
              <a:prstGeom prst="straightConnector1">
                <a:avLst/>
              </a:prstGeom>
              <a:ln w="22225" cap="flat" cmpd="sng">
                <a:solidFill>
                  <a:schemeClr val="tx1"/>
                </a:solidFill>
                <a:prstDash val="solid"/>
                <a:round/>
                <a:headEnd type="none" w="med" len="med"/>
                <a:tailEnd type="triangle" w="med" len="med"/>
              </a:ln>
            </p:spPr>
          </p:cxnSp>
          <p:sp>
            <p:nvSpPr>
              <p:cNvPr id="12305" name="文本框 45"/>
              <p:cNvSpPr txBox="1"/>
              <p:nvPr/>
            </p:nvSpPr>
            <p:spPr>
              <a:xfrm>
                <a:off x="4255091" y="1492786"/>
                <a:ext cx="669304" cy="369332"/>
              </a:xfrm>
              <a:prstGeom prst="rect">
                <a:avLst/>
              </a:prstGeom>
              <a:noFill/>
              <a:ln w="9525">
                <a:noFill/>
              </a:ln>
            </p:spPr>
            <p:txBody>
              <a:bodyPr anchor="t" anchorCtr="0">
                <a:spAutoFit/>
              </a:bodyPr>
              <a:lstStyle/>
              <a:p>
                <a:pPr eaLnBrk="0" hangingPunct="0"/>
                <a:r>
                  <a:rPr lang="zh-CN" altLang="en-US" sz="1800" dirty="0">
                    <a:solidFill>
                      <a:srgbClr val="000000"/>
                    </a:solidFill>
                    <a:latin typeface="华文新魏" panose="02010800040101010101" pitchFamily="2" charset="-122"/>
                    <a:ea typeface="华文新魏" panose="02010800040101010101" pitchFamily="2" charset="-122"/>
                  </a:rPr>
                  <a:t>要求</a:t>
                </a:r>
              </a:p>
            </p:txBody>
          </p:sp>
        </p:grpSp>
        <p:grpSp>
          <p:nvGrpSpPr>
            <p:cNvPr id="12306" name="组合 46"/>
            <p:cNvGrpSpPr/>
            <p:nvPr/>
          </p:nvGrpSpPr>
          <p:grpSpPr>
            <a:xfrm>
              <a:off x="4287676" y="3888284"/>
              <a:ext cx="681663" cy="369332"/>
              <a:chOff x="4255091" y="1492786"/>
              <a:chExt cx="681663" cy="369332"/>
            </a:xfrm>
          </p:grpSpPr>
          <p:cxnSp>
            <p:nvCxnSpPr>
              <p:cNvPr id="12307" name="直接箭头连接符 47"/>
              <p:cNvCxnSpPr/>
              <p:nvPr/>
            </p:nvCxnSpPr>
            <p:spPr>
              <a:xfrm flipV="1">
                <a:off x="4288682" y="1849975"/>
                <a:ext cx="648072" cy="971"/>
              </a:xfrm>
              <a:prstGeom prst="straightConnector1">
                <a:avLst/>
              </a:prstGeom>
              <a:ln w="22225" cap="flat" cmpd="sng">
                <a:solidFill>
                  <a:schemeClr val="tx1"/>
                </a:solidFill>
                <a:prstDash val="solid"/>
                <a:round/>
                <a:headEnd type="none" w="med" len="med"/>
                <a:tailEnd type="triangle" w="med" len="med"/>
              </a:ln>
            </p:spPr>
          </p:cxnSp>
          <p:sp>
            <p:nvSpPr>
              <p:cNvPr id="12308" name="文本框 48"/>
              <p:cNvSpPr txBox="1"/>
              <p:nvPr/>
            </p:nvSpPr>
            <p:spPr>
              <a:xfrm>
                <a:off x="4255091" y="1492786"/>
                <a:ext cx="669304" cy="369332"/>
              </a:xfrm>
              <a:prstGeom prst="rect">
                <a:avLst/>
              </a:prstGeom>
              <a:noFill/>
              <a:ln w="9525">
                <a:noFill/>
              </a:ln>
            </p:spPr>
            <p:txBody>
              <a:bodyPr anchor="t" anchorCtr="0">
                <a:spAutoFit/>
              </a:bodyPr>
              <a:lstStyle/>
              <a:p>
                <a:pPr eaLnBrk="0" hangingPunct="0"/>
                <a:r>
                  <a:rPr lang="zh-CN" altLang="en-US" sz="1800" dirty="0">
                    <a:solidFill>
                      <a:srgbClr val="000000"/>
                    </a:solidFill>
                    <a:latin typeface="华文新魏" panose="02010800040101010101" pitchFamily="2" charset="-122"/>
                    <a:ea typeface="华文新魏" panose="02010800040101010101" pitchFamily="2" charset="-122"/>
                  </a:rPr>
                  <a:t>要求</a:t>
                </a:r>
              </a:p>
            </p:txBody>
          </p:sp>
        </p:grpSp>
        <p:sp>
          <p:nvSpPr>
            <p:cNvPr id="12309" name="文本框 52"/>
            <p:cNvSpPr txBox="1"/>
            <p:nvPr/>
          </p:nvSpPr>
          <p:spPr>
            <a:xfrm>
              <a:off x="4969337" y="3622527"/>
              <a:ext cx="5224063" cy="1200329"/>
            </a:xfrm>
            <a:prstGeom prst="rect">
              <a:avLst/>
            </a:prstGeom>
            <a:noFill/>
            <a:ln w="9525">
              <a:noFill/>
            </a:ln>
          </p:spPr>
          <p:txBody>
            <a:bodyPr anchor="t" anchorCtr="0">
              <a:spAutoFit/>
            </a:bodyPr>
            <a:lstStyle/>
            <a:p>
              <a:pPr eaLnBrk="0" hangingPunct="0"/>
              <a:r>
                <a:rPr lang="zh-CN" altLang="zh-CN" sz="1800" b="1" dirty="0">
                  <a:solidFill>
                    <a:srgbClr val="FF0000"/>
                  </a:solidFill>
                  <a:latin typeface="华文新魏" panose="02010800040101010101" pitchFamily="2" charset="-122"/>
                  <a:ea typeface="华文新魏" panose="02010800040101010101" pitchFamily="2" charset="-122"/>
                </a:rPr>
                <a:t>加强实验室安全教育体系建设，</a:t>
              </a:r>
              <a:r>
                <a:rPr lang="zh-CN" altLang="zh-CN" sz="1800" dirty="0">
                  <a:solidFill>
                    <a:srgbClr val="000000"/>
                  </a:solidFill>
                  <a:latin typeface="华文新魏" panose="02010800040101010101" pitchFamily="2" charset="-122"/>
                  <a:ea typeface="华文新魏" panose="02010800040101010101" pitchFamily="2" charset="-122"/>
                </a:rPr>
                <a:t>把实验室安全教育纳入各类学生的培养环节；要求研究生导师要将实验室安全教育列入指导内容；同时要求行政主管部门建立实验室安全培训机制。</a:t>
              </a:r>
              <a:endParaRPr lang="zh-CN" altLang="en-US" sz="1800" dirty="0">
                <a:solidFill>
                  <a:srgbClr val="000000"/>
                </a:solidFill>
                <a:latin typeface="华文新魏" panose="02010800040101010101" pitchFamily="2" charset="-122"/>
                <a:ea typeface="华文新魏" panose="02010800040101010101" pitchFamily="2" charset="-122"/>
              </a:endParaRPr>
            </a:p>
          </p:txBody>
        </p:sp>
        <p:cxnSp>
          <p:nvCxnSpPr>
            <p:cNvPr id="12310" name="直接箭头连接符 53"/>
            <p:cNvCxnSpPr/>
            <p:nvPr/>
          </p:nvCxnSpPr>
          <p:spPr>
            <a:xfrm>
              <a:off x="7778340" y="3189203"/>
              <a:ext cx="1" cy="565277"/>
            </a:xfrm>
            <a:prstGeom prst="straightConnector1">
              <a:avLst/>
            </a:prstGeom>
            <a:ln w="22225" cap="flat" cmpd="sng">
              <a:solidFill>
                <a:schemeClr val="tx1"/>
              </a:solidFill>
              <a:prstDash val="solid"/>
              <a:round/>
              <a:headEnd type="none" w="med" len="med"/>
              <a:tailEnd type="triangle" w="med" len="med"/>
            </a:ln>
          </p:spPr>
        </p:cxnSp>
        <p:grpSp>
          <p:nvGrpSpPr>
            <p:cNvPr id="12311" name="组合 55"/>
            <p:cNvGrpSpPr/>
            <p:nvPr/>
          </p:nvGrpSpPr>
          <p:grpSpPr>
            <a:xfrm>
              <a:off x="4239259" y="5158263"/>
              <a:ext cx="681663" cy="369332"/>
              <a:chOff x="4255091" y="1492786"/>
              <a:chExt cx="681663" cy="369332"/>
            </a:xfrm>
          </p:grpSpPr>
          <p:cxnSp>
            <p:nvCxnSpPr>
              <p:cNvPr id="12312" name="直接箭头连接符 56"/>
              <p:cNvCxnSpPr/>
              <p:nvPr/>
            </p:nvCxnSpPr>
            <p:spPr>
              <a:xfrm flipV="1">
                <a:off x="4288682" y="1849975"/>
                <a:ext cx="648072" cy="971"/>
              </a:xfrm>
              <a:prstGeom prst="straightConnector1">
                <a:avLst/>
              </a:prstGeom>
              <a:ln w="22225" cap="flat" cmpd="sng">
                <a:solidFill>
                  <a:schemeClr val="tx1"/>
                </a:solidFill>
                <a:prstDash val="solid"/>
                <a:round/>
                <a:headEnd type="none" w="med" len="med"/>
                <a:tailEnd type="triangle" w="med" len="med"/>
              </a:ln>
            </p:spPr>
          </p:cxnSp>
          <p:sp>
            <p:nvSpPr>
              <p:cNvPr id="12313" name="文本框 57"/>
              <p:cNvSpPr txBox="1"/>
              <p:nvPr/>
            </p:nvSpPr>
            <p:spPr>
              <a:xfrm>
                <a:off x="4255091" y="1492786"/>
                <a:ext cx="669304" cy="369332"/>
              </a:xfrm>
              <a:prstGeom prst="rect">
                <a:avLst/>
              </a:prstGeom>
              <a:noFill/>
              <a:ln w="9525">
                <a:noFill/>
              </a:ln>
            </p:spPr>
            <p:txBody>
              <a:bodyPr anchor="t" anchorCtr="0">
                <a:spAutoFit/>
              </a:bodyPr>
              <a:lstStyle/>
              <a:p>
                <a:pPr eaLnBrk="0" hangingPunct="0"/>
                <a:r>
                  <a:rPr lang="zh-CN" altLang="en-US" sz="1800" dirty="0">
                    <a:solidFill>
                      <a:srgbClr val="000000"/>
                    </a:solidFill>
                    <a:latin typeface="华文新魏" panose="02010800040101010101" pitchFamily="2" charset="-122"/>
                    <a:ea typeface="华文新魏" panose="02010800040101010101" pitchFamily="2" charset="-122"/>
                  </a:rPr>
                  <a:t>要求</a:t>
                </a:r>
              </a:p>
            </p:txBody>
          </p:sp>
        </p:grpSp>
        <p:sp>
          <p:nvSpPr>
            <p:cNvPr id="12314" name="文本框 61"/>
            <p:cNvSpPr txBox="1"/>
            <p:nvPr/>
          </p:nvSpPr>
          <p:spPr>
            <a:xfrm>
              <a:off x="4936754" y="5186712"/>
              <a:ext cx="5224063" cy="646331"/>
            </a:xfrm>
            <a:prstGeom prst="rect">
              <a:avLst/>
            </a:prstGeom>
            <a:noFill/>
            <a:ln w="9525">
              <a:noFill/>
            </a:ln>
          </p:spPr>
          <p:txBody>
            <a:bodyPr anchor="t" anchorCtr="0">
              <a:spAutoFit/>
            </a:bodyPr>
            <a:lstStyle/>
            <a:p>
              <a:pPr eaLnBrk="0" hangingPunct="0"/>
              <a:r>
                <a:rPr lang="zh-CN" altLang="zh-CN" sz="1800" dirty="0">
                  <a:solidFill>
                    <a:srgbClr val="000000"/>
                  </a:solidFill>
                  <a:latin typeface="华文新魏" panose="02010800040101010101" pitchFamily="2" charset="-122"/>
                  <a:ea typeface="华文新魏" panose="02010800040101010101" pitchFamily="2" charset="-122"/>
                </a:rPr>
                <a:t>加大安全教育宣传力度，提高师生安全意识</a:t>
              </a:r>
              <a:r>
                <a:rPr lang="zh-CN" altLang="en-US" sz="1800" dirty="0">
                  <a:solidFill>
                    <a:srgbClr val="000000"/>
                  </a:solidFill>
                  <a:latin typeface="华文新魏" panose="02010800040101010101" pitchFamily="2" charset="-122"/>
                  <a:ea typeface="华文新魏" panose="02010800040101010101" pitchFamily="2" charset="-122"/>
                </a:rPr>
                <a:t>，</a:t>
              </a:r>
              <a:r>
                <a:rPr lang="zh-CN" altLang="zh-CN" sz="1800" b="1" dirty="0">
                  <a:solidFill>
                    <a:srgbClr val="FF0000"/>
                  </a:solidFill>
                  <a:latin typeface="华文新魏" panose="02010800040101010101" pitchFamily="2" charset="-122"/>
                  <a:ea typeface="华文新魏" panose="02010800040101010101" pitchFamily="2" charset="-122"/>
                </a:rPr>
                <a:t>建设有特色的安全文化。</a:t>
              </a:r>
              <a:endParaRPr lang="zh-CN" altLang="en-US" sz="1800" b="1" dirty="0">
                <a:solidFill>
                  <a:srgbClr val="FF0000"/>
                </a:solidFill>
                <a:latin typeface="华文新魏" panose="02010800040101010101" pitchFamily="2" charset="-122"/>
                <a:ea typeface="华文新魏" panose="02010800040101010101" pitchFamily="2" charset="-122"/>
              </a:endParaRPr>
            </a:p>
          </p:txBody>
        </p:sp>
        <p:cxnSp>
          <p:nvCxnSpPr>
            <p:cNvPr id="12315" name="直接箭头连接符 62"/>
            <p:cNvCxnSpPr/>
            <p:nvPr/>
          </p:nvCxnSpPr>
          <p:spPr>
            <a:xfrm>
              <a:off x="7778339" y="4733521"/>
              <a:ext cx="1" cy="565277"/>
            </a:xfrm>
            <a:prstGeom prst="straightConnector1">
              <a:avLst/>
            </a:prstGeom>
            <a:ln w="22225" cap="flat" cmpd="sng">
              <a:solidFill>
                <a:schemeClr val="tx1"/>
              </a:solidFill>
              <a:prstDash val="solid"/>
              <a:round/>
              <a:headEnd type="none" w="med" len="med"/>
              <a:tailEnd type="triangle" w="med" len="med"/>
            </a:ln>
          </p:spPr>
        </p:cxn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TextBox 5">
            <a:hlinkClick r:id="rId2" action="ppaction://hlinksldjump"/>
          </p:cNvPr>
          <p:cNvSpPr txBox="1"/>
          <p:nvPr/>
        </p:nvSpPr>
        <p:spPr>
          <a:xfrm>
            <a:off x="684213" y="1260475"/>
            <a:ext cx="9720262" cy="461963"/>
          </a:xfrm>
          <a:prstGeom prst="rect">
            <a:avLst/>
          </a:prstGeom>
          <a:noFill/>
          <a:ln w="9525">
            <a:noFill/>
          </a:ln>
        </p:spPr>
        <p:txBody>
          <a:bodyPr anchor="t" anchorCtr="0">
            <a:spAutoFit/>
          </a:bodyPr>
          <a:lstStyle/>
          <a:p>
            <a:r>
              <a:rPr lang="zh-CN" altLang="en-US" sz="2300" dirty="0">
                <a:solidFill>
                  <a:srgbClr val="000000"/>
                </a:solidFill>
                <a:latin typeface="华文新魏" panose="02010800040101010101" pitchFamily="2" charset="-122"/>
                <a:ea typeface="华文新魏" panose="02010800040101010101" pitchFamily="2" charset="-122"/>
                <a:hlinkClick r:id="rId2" action="ppaction://hlinksldjump"/>
              </a:rPr>
              <a:t>（一）</a:t>
            </a:r>
            <a:r>
              <a:rPr lang="en-US" altLang="zh-CN" sz="2400" dirty="0">
                <a:solidFill>
                  <a:srgbClr val="000000"/>
                </a:solidFill>
                <a:latin typeface="华文新魏" panose="02010800040101010101" pitchFamily="2" charset="-122"/>
                <a:ea typeface="华文新魏" panose="02010800040101010101" pitchFamily="2" charset="-122"/>
                <a:hlinkClick r:id="rId2" action="ppaction://hlinksldjump"/>
              </a:rPr>
              <a:t>《</a:t>
            </a:r>
            <a:r>
              <a:rPr lang="zh-CN" altLang="en-US" sz="2400" dirty="0">
                <a:solidFill>
                  <a:srgbClr val="000000"/>
                </a:solidFill>
                <a:latin typeface="华文新魏" panose="02010800040101010101" pitchFamily="2" charset="-122"/>
                <a:ea typeface="华文新魏" panose="02010800040101010101" pitchFamily="2" charset="-122"/>
                <a:hlinkClick r:id="rId2" action="ppaction://hlinksldjump"/>
              </a:rPr>
              <a:t>中华人民共和国安全生产法</a:t>
            </a:r>
            <a:r>
              <a:rPr lang="en-US" altLang="zh-CN" sz="2400" dirty="0">
                <a:solidFill>
                  <a:srgbClr val="000000"/>
                </a:solidFill>
                <a:latin typeface="华文新魏" panose="02010800040101010101" pitchFamily="2" charset="-122"/>
                <a:ea typeface="华文新魏" panose="02010800040101010101" pitchFamily="2" charset="-122"/>
                <a:hlinkClick r:id="rId2" action="ppaction://hlinksldjump"/>
              </a:rPr>
              <a:t>》</a:t>
            </a:r>
            <a:endParaRPr lang="zh-CN" altLang="en-US" sz="2400" dirty="0">
              <a:solidFill>
                <a:srgbClr val="000000"/>
              </a:solidFill>
              <a:latin typeface="华文新魏" panose="02010800040101010101" pitchFamily="2" charset="-122"/>
              <a:ea typeface="华文新魏" panose="02010800040101010101" pitchFamily="2" charset="-122"/>
            </a:endParaRPr>
          </a:p>
        </p:txBody>
      </p:sp>
      <p:sp>
        <p:nvSpPr>
          <p:cNvPr id="13314" name="TextBox 4"/>
          <p:cNvSpPr txBox="1"/>
          <p:nvPr/>
        </p:nvSpPr>
        <p:spPr>
          <a:xfrm>
            <a:off x="681038" y="704850"/>
            <a:ext cx="9358312" cy="523875"/>
          </a:xfrm>
          <a:prstGeom prst="rect">
            <a:avLst/>
          </a:prstGeom>
          <a:noFill/>
          <a:ln w="9525">
            <a:noFill/>
          </a:ln>
        </p:spPr>
        <p:txBody>
          <a:bodyPr anchor="t" anchorCtr="0">
            <a:spAutoFit/>
          </a:bodyPr>
          <a:lstStyle/>
          <a:p>
            <a:r>
              <a:rPr lang="zh-CN" altLang="en-US" sz="2800" b="1" dirty="0">
                <a:latin typeface="华文新魏" panose="02010800040101010101" pitchFamily="2" charset="-122"/>
                <a:ea typeface="华文新魏" panose="02010800040101010101" pitchFamily="2" charset="-122"/>
              </a:rPr>
              <a:t>二、实验室安全教育培训内容</a:t>
            </a:r>
          </a:p>
        </p:txBody>
      </p:sp>
      <p:sp>
        <p:nvSpPr>
          <p:cNvPr id="13315" name="TextBox 5">
            <a:hlinkClick r:id="rId3" action="ppaction://hlinksldjump"/>
          </p:cNvPr>
          <p:cNvSpPr txBox="1"/>
          <p:nvPr/>
        </p:nvSpPr>
        <p:spPr>
          <a:xfrm>
            <a:off x="684213" y="1655763"/>
            <a:ext cx="9720262" cy="461962"/>
          </a:xfrm>
          <a:prstGeom prst="rect">
            <a:avLst/>
          </a:prstGeom>
          <a:noFill/>
          <a:ln w="9525">
            <a:noFill/>
          </a:ln>
        </p:spPr>
        <p:txBody>
          <a:bodyPr anchor="t" anchorCtr="0">
            <a:spAutoFit/>
          </a:bodyPr>
          <a:lstStyle/>
          <a:p>
            <a:r>
              <a:rPr lang="zh-CN" altLang="en-US" sz="2400" dirty="0">
                <a:solidFill>
                  <a:srgbClr val="000000"/>
                </a:solidFill>
                <a:latin typeface="华文新魏" panose="02010800040101010101" pitchFamily="2" charset="-122"/>
                <a:ea typeface="华文新魏" panose="02010800040101010101" pitchFamily="2" charset="-122"/>
                <a:hlinkClick r:id="rId3" action="ppaction://hlinksldjump"/>
              </a:rPr>
              <a:t>（二）</a:t>
            </a:r>
            <a:r>
              <a:rPr lang="en-US" altLang="zh-CN" sz="2400" dirty="0">
                <a:solidFill>
                  <a:srgbClr val="000000"/>
                </a:solidFill>
                <a:latin typeface="华文新魏" panose="02010800040101010101" pitchFamily="2" charset="-122"/>
                <a:ea typeface="华文新魏" panose="02010800040101010101" pitchFamily="2" charset="-122"/>
                <a:hlinkClick r:id="rId3" action="ppaction://hlinksldjump"/>
              </a:rPr>
              <a:t>《</a:t>
            </a:r>
            <a:r>
              <a:rPr lang="zh-CN" altLang="zh-CN" sz="2400" dirty="0">
                <a:solidFill>
                  <a:srgbClr val="000000"/>
                </a:solidFill>
                <a:latin typeface="华文新魏" panose="02010800040101010101" pitchFamily="2" charset="-122"/>
                <a:ea typeface="华文新魏" panose="02010800040101010101" pitchFamily="2" charset="-122"/>
                <a:hlinkClick r:id="rId3" action="ppaction://hlinksldjump"/>
              </a:rPr>
              <a:t>高等学校实验室消防安全管理规范</a:t>
            </a:r>
            <a:r>
              <a:rPr lang="en-US" altLang="zh-CN" sz="2400" dirty="0">
                <a:solidFill>
                  <a:srgbClr val="000000"/>
                </a:solidFill>
                <a:latin typeface="华文新魏" panose="02010800040101010101" pitchFamily="2" charset="-122"/>
                <a:ea typeface="华文新魏" panose="02010800040101010101" pitchFamily="2" charset="-122"/>
                <a:hlinkClick r:id="rId3" action="ppaction://hlinksldjump"/>
              </a:rPr>
              <a:t>》</a:t>
            </a:r>
            <a:endParaRPr lang="zh-CN" altLang="en-US" sz="2400" dirty="0">
              <a:solidFill>
                <a:srgbClr val="000000"/>
              </a:solidFill>
              <a:latin typeface="华文新魏" panose="02010800040101010101" pitchFamily="2" charset="-122"/>
              <a:ea typeface="华文新魏" panose="02010800040101010101" pitchFamily="2" charset="-122"/>
            </a:endParaRPr>
          </a:p>
        </p:txBody>
      </p:sp>
      <p:sp>
        <p:nvSpPr>
          <p:cNvPr id="13316" name="TextBox 6">
            <a:hlinkClick r:id="rId4" action="ppaction://hlinksldjump"/>
          </p:cNvPr>
          <p:cNvSpPr txBox="1"/>
          <p:nvPr/>
        </p:nvSpPr>
        <p:spPr>
          <a:xfrm>
            <a:off x="684213" y="2447925"/>
            <a:ext cx="9720262" cy="461963"/>
          </a:xfrm>
          <a:prstGeom prst="rect">
            <a:avLst/>
          </a:prstGeom>
          <a:noFill/>
          <a:ln w="9525">
            <a:noFill/>
          </a:ln>
        </p:spPr>
        <p:txBody>
          <a:bodyPr anchor="t" anchorCtr="0">
            <a:spAutoFit/>
          </a:bodyPr>
          <a:lstStyle/>
          <a:p>
            <a:r>
              <a:rPr lang="zh-CN" altLang="en-US" sz="2400" dirty="0">
                <a:solidFill>
                  <a:srgbClr val="000000"/>
                </a:solidFill>
                <a:latin typeface="华文新魏" panose="02010800040101010101" pitchFamily="2" charset="-122"/>
                <a:ea typeface="华文新魏" panose="02010800040101010101" pitchFamily="2" charset="-122"/>
                <a:hlinkClick r:id="rId4" action="ppaction://hlinksldjump"/>
              </a:rPr>
              <a:t>（四）</a:t>
            </a:r>
            <a:r>
              <a:rPr lang="en-US" altLang="zh-CN" sz="2400" dirty="0">
                <a:solidFill>
                  <a:srgbClr val="000000"/>
                </a:solidFill>
                <a:latin typeface="华文新魏" panose="02010800040101010101" pitchFamily="2" charset="-122"/>
                <a:ea typeface="华文新魏" panose="02010800040101010101" pitchFamily="2" charset="-122"/>
                <a:hlinkClick r:id="rId4" action="ppaction://hlinksldjump"/>
              </a:rPr>
              <a:t>《</a:t>
            </a:r>
            <a:r>
              <a:rPr lang="zh-CN" altLang="zh-CN" sz="2400" dirty="0">
                <a:solidFill>
                  <a:srgbClr val="000000"/>
                </a:solidFill>
                <a:latin typeface="华文新魏" panose="02010800040101010101" pitchFamily="2" charset="-122"/>
                <a:ea typeface="华文新魏" panose="02010800040101010101" pitchFamily="2" charset="-122"/>
                <a:hlinkClick r:id="rId4" action="ppaction://hlinksldjump"/>
              </a:rPr>
              <a:t>天津师范大学实验室安全管理办法（试行）</a:t>
            </a:r>
            <a:r>
              <a:rPr lang="en-US" altLang="zh-CN" sz="2400" dirty="0">
                <a:solidFill>
                  <a:srgbClr val="000000"/>
                </a:solidFill>
                <a:latin typeface="华文新魏" panose="02010800040101010101" pitchFamily="2" charset="-122"/>
                <a:ea typeface="华文新魏" panose="02010800040101010101" pitchFamily="2" charset="-122"/>
                <a:hlinkClick r:id="rId4" action="ppaction://hlinksldjump"/>
              </a:rPr>
              <a:t>》</a:t>
            </a:r>
            <a:r>
              <a:rPr lang="zh-CN" altLang="en-US" sz="2400" dirty="0">
                <a:solidFill>
                  <a:srgbClr val="000000"/>
                </a:solidFill>
                <a:latin typeface="华文新魏" panose="02010800040101010101" pitchFamily="2" charset="-122"/>
                <a:ea typeface="华文新魏" panose="02010800040101010101" pitchFamily="2" charset="-122"/>
                <a:hlinkClick r:id="rId4" action="ppaction://hlinksldjump"/>
              </a:rPr>
              <a:t>及其附件</a:t>
            </a:r>
            <a:endParaRPr lang="zh-CN" altLang="en-US" sz="2400" dirty="0">
              <a:solidFill>
                <a:srgbClr val="000000"/>
              </a:solidFill>
              <a:latin typeface="华文新魏" panose="02010800040101010101" pitchFamily="2" charset="-122"/>
              <a:ea typeface="华文新魏" panose="02010800040101010101" pitchFamily="2" charset="-122"/>
            </a:endParaRPr>
          </a:p>
        </p:txBody>
      </p:sp>
      <p:sp>
        <p:nvSpPr>
          <p:cNvPr id="13317" name="TextBox 8"/>
          <p:cNvSpPr txBox="1"/>
          <p:nvPr/>
        </p:nvSpPr>
        <p:spPr>
          <a:xfrm>
            <a:off x="684213" y="2843213"/>
            <a:ext cx="9720262" cy="461962"/>
          </a:xfrm>
          <a:prstGeom prst="rect">
            <a:avLst/>
          </a:prstGeom>
          <a:noFill/>
          <a:ln w="9525">
            <a:noFill/>
          </a:ln>
        </p:spPr>
        <p:txBody>
          <a:bodyPr anchor="t" anchorCtr="0">
            <a:spAutoFit/>
          </a:bodyPr>
          <a:lstStyle/>
          <a:p>
            <a:r>
              <a:rPr lang="zh-CN" altLang="en-US" sz="2400" dirty="0">
                <a:solidFill>
                  <a:srgbClr val="000000"/>
                </a:solidFill>
                <a:latin typeface="华文新魏" panose="02010800040101010101" pitchFamily="2" charset="-122"/>
                <a:ea typeface="华文新魏" panose="02010800040101010101" pitchFamily="2" charset="-122"/>
                <a:hlinkClick r:id="rId5" action="ppaction://hlinksldjump"/>
              </a:rPr>
              <a:t>（五）</a:t>
            </a:r>
            <a:r>
              <a:rPr lang="en-US" altLang="zh-CN" sz="2400" dirty="0">
                <a:solidFill>
                  <a:srgbClr val="000000"/>
                </a:solidFill>
                <a:latin typeface="华文新魏" panose="02010800040101010101" pitchFamily="2" charset="-122"/>
                <a:ea typeface="华文新魏" panose="02010800040101010101" pitchFamily="2" charset="-122"/>
                <a:hlinkClick r:id="rId5" action="ppaction://hlinksldjump"/>
              </a:rPr>
              <a:t>《</a:t>
            </a:r>
            <a:r>
              <a:rPr lang="zh-CN" altLang="zh-CN" sz="2400" dirty="0">
                <a:solidFill>
                  <a:srgbClr val="000000"/>
                </a:solidFill>
                <a:latin typeface="华文新魏" panose="02010800040101010101" pitchFamily="2" charset="-122"/>
                <a:ea typeface="华文新魏" panose="02010800040101010101" pitchFamily="2" charset="-122"/>
                <a:hlinkClick r:id="rId5" action="ppaction://hlinksldjump"/>
              </a:rPr>
              <a:t>天津师范大学实验室化学品采购和使用操作规程（试行）</a:t>
            </a:r>
            <a:r>
              <a:rPr lang="en-US" altLang="zh-CN" sz="2400" dirty="0">
                <a:solidFill>
                  <a:srgbClr val="000000"/>
                </a:solidFill>
                <a:latin typeface="华文新魏" panose="02010800040101010101" pitchFamily="2" charset="-122"/>
                <a:ea typeface="华文新魏" panose="02010800040101010101" pitchFamily="2" charset="-122"/>
                <a:hlinkClick r:id="rId5" action="ppaction://hlinksldjump"/>
              </a:rPr>
              <a:t>》</a:t>
            </a:r>
            <a:endParaRPr lang="zh-CN" altLang="en-US" sz="2400" dirty="0">
              <a:solidFill>
                <a:srgbClr val="000000"/>
              </a:solidFill>
              <a:latin typeface="华文新魏" panose="02010800040101010101" pitchFamily="2" charset="-122"/>
              <a:ea typeface="华文新魏" panose="02010800040101010101" pitchFamily="2" charset="-122"/>
            </a:endParaRPr>
          </a:p>
        </p:txBody>
      </p:sp>
      <p:sp>
        <p:nvSpPr>
          <p:cNvPr id="13318" name="TextBox 10"/>
          <p:cNvSpPr txBox="1"/>
          <p:nvPr/>
        </p:nvSpPr>
        <p:spPr>
          <a:xfrm>
            <a:off x="684213" y="3635375"/>
            <a:ext cx="9720262" cy="461963"/>
          </a:xfrm>
          <a:prstGeom prst="rect">
            <a:avLst/>
          </a:prstGeom>
          <a:noFill/>
          <a:ln w="9525">
            <a:noFill/>
          </a:ln>
        </p:spPr>
        <p:txBody>
          <a:bodyPr anchor="t" anchorCtr="0">
            <a:spAutoFit/>
          </a:bodyPr>
          <a:lstStyle/>
          <a:p>
            <a:r>
              <a:rPr lang="zh-CN" altLang="en-US" sz="2400" dirty="0">
                <a:solidFill>
                  <a:srgbClr val="000000"/>
                </a:solidFill>
                <a:latin typeface="华文新魏" panose="02010800040101010101" pitchFamily="2" charset="-122"/>
                <a:ea typeface="华文新魏" panose="02010800040101010101" pitchFamily="2" charset="-122"/>
                <a:hlinkClick r:id="rId6" action="ppaction://hlinksldjump"/>
              </a:rPr>
              <a:t>（七）</a:t>
            </a:r>
            <a:r>
              <a:rPr lang="zh-CN" altLang="zh-CN" sz="2400" dirty="0">
                <a:solidFill>
                  <a:srgbClr val="000000"/>
                </a:solidFill>
                <a:latin typeface="华文新魏" panose="02010800040101010101" pitchFamily="2" charset="-122"/>
                <a:ea typeface="华文新魏" panose="02010800040101010101" pitchFamily="2" charset="-122"/>
                <a:hlinkClick r:id="rId6" action="ppaction://hlinksldjump"/>
              </a:rPr>
              <a:t>《天津师范大学实验室安全检查实施细则（试行）》</a:t>
            </a:r>
            <a:endParaRPr lang="zh-CN" altLang="en-US" sz="2400" dirty="0">
              <a:solidFill>
                <a:srgbClr val="000000"/>
              </a:solidFill>
              <a:latin typeface="华文新魏" panose="02010800040101010101" pitchFamily="2" charset="-122"/>
              <a:ea typeface="华文新魏" panose="02010800040101010101" pitchFamily="2" charset="-122"/>
            </a:endParaRPr>
          </a:p>
        </p:txBody>
      </p:sp>
      <p:sp>
        <p:nvSpPr>
          <p:cNvPr id="13319" name="TextBox 11"/>
          <p:cNvSpPr txBox="1"/>
          <p:nvPr/>
        </p:nvSpPr>
        <p:spPr>
          <a:xfrm>
            <a:off x="684213" y="4427538"/>
            <a:ext cx="9720262" cy="461962"/>
          </a:xfrm>
          <a:prstGeom prst="rect">
            <a:avLst/>
          </a:prstGeom>
          <a:noFill/>
          <a:ln w="9525">
            <a:noFill/>
          </a:ln>
        </p:spPr>
        <p:txBody>
          <a:bodyPr anchor="t" anchorCtr="0">
            <a:spAutoFit/>
          </a:bodyPr>
          <a:lstStyle/>
          <a:p>
            <a:r>
              <a:rPr lang="zh-CN" altLang="en-US" sz="2400" dirty="0">
                <a:solidFill>
                  <a:srgbClr val="000000"/>
                </a:solidFill>
                <a:latin typeface="华文新魏" panose="02010800040101010101" pitchFamily="2" charset="-122"/>
                <a:ea typeface="华文新魏" panose="02010800040101010101" pitchFamily="2" charset="-122"/>
                <a:hlinkClick r:id="rId7" action="ppaction://hlinksldjump"/>
              </a:rPr>
              <a:t>（九）</a:t>
            </a:r>
            <a:r>
              <a:rPr lang="zh-CN" altLang="zh-CN" sz="2400" dirty="0">
                <a:solidFill>
                  <a:srgbClr val="000000"/>
                </a:solidFill>
                <a:latin typeface="华文新魏" panose="02010800040101010101" pitchFamily="2" charset="-122"/>
                <a:ea typeface="华文新魏" panose="02010800040101010101" pitchFamily="2" charset="-122"/>
                <a:hlinkClick r:id="rId7" action="ppaction://hlinksldjump"/>
              </a:rPr>
              <a:t>《天津师范大学实验室危险化学品安全管理实施细则（试行）》</a:t>
            </a:r>
            <a:endParaRPr lang="zh-CN" altLang="en-US" sz="2400" dirty="0">
              <a:solidFill>
                <a:srgbClr val="000000"/>
              </a:solidFill>
              <a:latin typeface="华文新魏" panose="02010800040101010101" pitchFamily="2" charset="-122"/>
              <a:ea typeface="华文新魏" panose="02010800040101010101" pitchFamily="2" charset="-122"/>
            </a:endParaRPr>
          </a:p>
        </p:txBody>
      </p:sp>
      <p:pic>
        <p:nvPicPr>
          <p:cNvPr id="13320" name="图片 109">
            <a:hlinkClick r:id="rId2" action="ppaction://hlinksldjump"/>
          </p:cNvPr>
          <p:cNvPicPr>
            <a:picLocks noChangeAspect="1"/>
          </p:cNvPicPr>
          <p:nvPr/>
        </p:nvPicPr>
        <p:blipFill>
          <a:blip r:embed="rId8" cstate="print"/>
          <a:srcRect l="67346" t="17532" r="2882" b="42969"/>
          <a:stretch>
            <a:fillRect/>
          </a:stretch>
        </p:blipFill>
        <p:spPr>
          <a:xfrm>
            <a:off x="9275763" y="6138863"/>
            <a:ext cx="798512" cy="755650"/>
          </a:xfrm>
          <a:prstGeom prst="rect">
            <a:avLst/>
          </a:prstGeom>
          <a:noFill/>
          <a:ln w="9525">
            <a:noFill/>
          </a:ln>
        </p:spPr>
      </p:pic>
      <p:pic>
        <p:nvPicPr>
          <p:cNvPr id="13321" name="图片 11">
            <a:hlinkClick r:id="rId9" action="ppaction://hlinksldjump"/>
          </p:cNvPr>
          <p:cNvPicPr>
            <a:picLocks noChangeAspect="1"/>
          </p:cNvPicPr>
          <p:nvPr/>
        </p:nvPicPr>
        <p:blipFill>
          <a:blip r:embed="rId10" cstate="print"/>
          <a:srcRect l="4480" t="58189" r="68494" b="5009"/>
          <a:stretch>
            <a:fillRect/>
          </a:stretch>
        </p:blipFill>
        <p:spPr>
          <a:xfrm>
            <a:off x="8418513" y="6138863"/>
            <a:ext cx="739775" cy="739775"/>
          </a:xfrm>
          <a:prstGeom prst="rect">
            <a:avLst/>
          </a:prstGeom>
          <a:noFill/>
          <a:ln w="9525">
            <a:noFill/>
          </a:ln>
        </p:spPr>
      </p:pic>
      <p:sp>
        <p:nvSpPr>
          <p:cNvPr id="13322" name="矩形 1"/>
          <p:cNvSpPr/>
          <p:nvPr/>
        </p:nvSpPr>
        <p:spPr>
          <a:xfrm>
            <a:off x="701675" y="3240088"/>
            <a:ext cx="9718675" cy="461962"/>
          </a:xfrm>
          <a:prstGeom prst="rect">
            <a:avLst/>
          </a:prstGeom>
          <a:noFill/>
          <a:ln w="9525">
            <a:noFill/>
          </a:ln>
        </p:spPr>
        <p:txBody>
          <a:bodyPr anchor="t" anchorCtr="0">
            <a:spAutoFit/>
          </a:bodyPr>
          <a:lstStyle/>
          <a:p>
            <a:r>
              <a:rPr lang="zh-CN" altLang="en-US" sz="2400" dirty="0">
                <a:solidFill>
                  <a:srgbClr val="000000"/>
                </a:solidFill>
                <a:latin typeface="华文新魏" panose="02010800040101010101" pitchFamily="2" charset="-122"/>
                <a:ea typeface="华文新魏" panose="02010800040101010101" pitchFamily="2" charset="-122"/>
                <a:hlinkClick r:id="rId11" action="ppaction://hlinksldjump"/>
              </a:rPr>
              <a:t>（六）</a:t>
            </a:r>
            <a:r>
              <a:rPr lang="zh-CN" altLang="zh-CN" sz="2400" dirty="0">
                <a:solidFill>
                  <a:srgbClr val="000000"/>
                </a:solidFill>
                <a:latin typeface="华文新魏" panose="02010800040101010101" pitchFamily="2" charset="-122"/>
                <a:ea typeface="华文新魏" panose="02010800040101010101" pitchFamily="2" charset="-122"/>
                <a:hlinkClick r:id="rId11" action="ppaction://hlinksldjump"/>
              </a:rPr>
              <a:t>《天津师范大学实验室废弃物处置管理办法（试行）》</a:t>
            </a:r>
            <a:endParaRPr lang="zh-CN" altLang="en-US" sz="2400" dirty="0">
              <a:solidFill>
                <a:srgbClr val="000000"/>
              </a:solidFill>
              <a:latin typeface="华文新魏" panose="02010800040101010101" pitchFamily="2" charset="-122"/>
              <a:ea typeface="华文新魏" panose="02010800040101010101" pitchFamily="2" charset="-122"/>
            </a:endParaRPr>
          </a:p>
        </p:txBody>
      </p:sp>
      <p:sp>
        <p:nvSpPr>
          <p:cNvPr id="13323" name="TextBox 10"/>
          <p:cNvSpPr txBox="1"/>
          <p:nvPr/>
        </p:nvSpPr>
        <p:spPr>
          <a:xfrm>
            <a:off x="701675" y="4032250"/>
            <a:ext cx="9702800" cy="461963"/>
          </a:xfrm>
          <a:prstGeom prst="rect">
            <a:avLst/>
          </a:prstGeom>
          <a:noFill/>
          <a:ln w="9525">
            <a:noFill/>
          </a:ln>
        </p:spPr>
        <p:txBody>
          <a:bodyPr anchor="t" anchorCtr="0">
            <a:spAutoFit/>
          </a:bodyPr>
          <a:lstStyle/>
          <a:p>
            <a:r>
              <a:rPr lang="zh-CN" altLang="en-US" sz="2400" dirty="0">
                <a:solidFill>
                  <a:srgbClr val="000000"/>
                </a:solidFill>
                <a:latin typeface="华文新魏" panose="02010800040101010101" pitchFamily="2" charset="-122"/>
                <a:ea typeface="华文新魏" panose="02010800040101010101" pitchFamily="2" charset="-122"/>
                <a:hlinkClick r:id="rId12" action="ppaction://hlinksldjump"/>
              </a:rPr>
              <a:t>（八）</a:t>
            </a:r>
            <a:r>
              <a:rPr lang="zh-CN" altLang="zh-CN" sz="2400" dirty="0">
                <a:solidFill>
                  <a:srgbClr val="000000"/>
                </a:solidFill>
                <a:latin typeface="华文新魏" panose="02010800040101010101" pitchFamily="2" charset="-122"/>
                <a:ea typeface="华文新魏" panose="02010800040101010101" pitchFamily="2" charset="-122"/>
                <a:hlinkClick r:id="rId12" action="ppaction://hlinksldjump"/>
              </a:rPr>
              <a:t>《天津师范大学实验室气瓶安全管理实施细则</a:t>
            </a:r>
            <a:r>
              <a:rPr lang="en-US" altLang="zh-CN" sz="2400" dirty="0">
                <a:solidFill>
                  <a:srgbClr val="000000"/>
                </a:solidFill>
                <a:latin typeface="华文新魏" panose="02010800040101010101" pitchFamily="2" charset="-122"/>
                <a:ea typeface="华文新魏" panose="02010800040101010101" pitchFamily="2" charset="-122"/>
                <a:hlinkClick r:id="rId12" action="ppaction://hlinksldjump"/>
              </a:rPr>
              <a:t>(</a:t>
            </a:r>
            <a:r>
              <a:rPr lang="zh-CN" altLang="zh-CN" sz="2400" dirty="0">
                <a:solidFill>
                  <a:srgbClr val="000000"/>
                </a:solidFill>
                <a:latin typeface="华文新魏" panose="02010800040101010101" pitchFamily="2" charset="-122"/>
                <a:ea typeface="华文新魏" panose="02010800040101010101" pitchFamily="2" charset="-122"/>
                <a:hlinkClick r:id="rId12" action="ppaction://hlinksldjump"/>
              </a:rPr>
              <a:t>试行</a:t>
            </a:r>
            <a:r>
              <a:rPr lang="en-US" altLang="zh-CN" sz="2400" dirty="0">
                <a:solidFill>
                  <a:srgbClr val="000000"/>
                </a:solidFill>
                <a:latin typeface="华文新魏" panose="02010800040101010101" pitchFamily="2" charset="-122"/>
                <a:ea typeface="华文新魏" panose="02010800040101010101" pitchFamily="2" charset="-122"/>
                <a:hlinkClick r:id="rId12" action="ppaction://hlinksldjump"/>
              </a:rPr>
              <a:t>)</a:t>
            </a:r>
            <a:r>
              <a:rPr lang="zh-CN" altLang="zh-CN" sz="2400" dirty="0">
                <a:solidFill>
                  <a:srgbClr val="000000"/>
                </a:solidFill>
                <a:latin typeface="华文新魏" panose="02010800040101010101" pitchFamily="2" charset="-122"/>
                <a:ea typeface="华文新魏" panose="02010800040101010101" pitchFamily="2" charset="-122"/>
                <a:hlinkClick r:id="rId12" action="ppaction://hlinksldjump"/>
              </a:rPr>
              <a:t>）》</a:t>
            </a:r>
            <a:endParaRPr lang="zh-CN" altLang="en-US" sz="2400" dirty="0">
              <a:solidFill>
                <a:srgbClr val="000000"/>
              </a:solidFill>
              <a:latin typeface="华文新魏" panose="02010800040101010101" pitchFamily="2" charset="-122"/>
              <a:ea typeface="华文新魏" panose="02010800040101010101" pitchFamily="2" charset="-122"/>
            </a:endParaRPr>
          </a:p>
        </p:txBody>
      </p:sp>
      <p:sp>
        <p:nvSpPr>
          <p:cNvPr id="13324" name="文本框 2"/>
          <p:cNvSpPr txBox="1"/>
          <p:nvPr/>
        </p:nvSpPr>
        <p:spPr>
          <a:xfrm>
            <a:off x="684213" y="4824413"/>
            <a:ext cx="8802687" cy="461962"/>
          </a:xfrm>
          <a:prstGeom prst="rect">
            <a:avLst/>
          </a:prstGeom>
          <a:noFill/>
          <a:ln w="9525">
            <a:noFill/>
          </a:ln>
        </p:spPr>
        <p:txBody>
          <a:bodyPr wrap="none" anchor="t" anchorCtr="0">
            <a:spAutoFit/>
          </a:bodyPr>
          <a:lstStyle/>
          <a:p>
            <a:r>
              <a:rPr lang="zh-CN" altLang="en-US" sz="2400" dirty="0">
                <a:solidFill>
                  <a:srgbClr val="000000"/>
                </a:solidFill>
                <a:latin typeface="华文新魏" panose="02010800040101010101" pitchFamily="2" charset="-122"/>
                <a:ea typeface="华文新魏" panose="02010800040101010101" pitchFamily="2" charset="-122"/>
                <a:hlinkClick r:id="rId13" action="ppaction://hlinksldjump"/>
              </a:rPr>
              <a:t>（十）</a:t>
            </a:r>
            <a:r>
              <a:rPr lang="zh-CN" altLang="zh-CN" sz="2400" dirty="0">
                <a:solidFill>
                  <a:srgbClr val="000000"/>
                </a:solidFill>
                <a:latin typeface="华文新魏" panose="02010800040101010101" pitchFamily="2" charset="-122"/>
                <a:ea typeface="华文新魏" panose="02010800040101010101" pitchFamily="2" charset="-122"/>
                <a:hlinkClick r:id="rId13" action="ppaction://hlinksldjump"/>
              </a:rPr>
              <a:t>《天津师范大学实验室生物安全管理实施细则（试行）》</a:t>
            </a:r>
            <a:endParaRPr lang="zh-CN" altLang="en-US" sz="2400" dirty="0">
              <a:solidFill>
                <a:srgbClr val="000000"/>
              </a:solidFill>
              <a:latin typeface="华文新魏" panose="02010800040101010101" pitchFamily="2" charset="-122"/>
              <a:ea typeface="华文新魏" panose="02010800040101010101" pitchFamily="2" charset="-122"/>
            </a:endParaRPr>
          </a:p>
        </p:txBody>
      </p:sp>
      <p:sp>
        <p:nvSpPr>
          <p:cNvPr id="13325" name="文本框 3"/>
          <p:cNvSpPr txBox="1"/>
          <p:nvPr/>
        </p:nvSpPr>
        <p:spPr>
          <a:xfrm>
            <a:off x="684213" y="5219700"/>
            <a:ext cx="10252075" cy="461963"/>
          </a:xfrm>
          <a:prstGeom prst="rect">
            <a:avLst/>
          </a:prstGeom>
          <a:noFill/>
          <a:ln w="9525">
            <a:noFill/>
          </a:ln>
        </p:spPr>
        <p:txBody>
          <a:bodyPr wrap="none" anchor="t" anchorCtr="0">
            <a:spAutoFit/>
          </a:bodyPr>
          <a:lstStyle/>
          <a:p>
            <a:r>
              <a:rPr lang="zh-CN" altLang="en-US" sz="2400" dirty="0">
                <a:solidFill>
                  <a:srgbClr val="000000"/>
                </a:solidFill>
                <a:latin typeface="华文新魏" panose="02010800040101010101" pitchFamily="2" charset="-122"/>
                <a:ea typeface="华文新魏" panose="02010800040101010101" pitchFamily="2" charset="-122"/>
                <a:hlinkClick r:id="rId14" action="ppaction://hlinksldjump"/>
              </a:rPr>
              <a:t>（十一）</a:t>
            </a:r>
            <a:r>
              <a:rPr lang="zh-CN" altLang="zh-CN" sz="2400" dirty="0">
                <a:solidFill>
                  <a:srgbClr val="000000"/>
                </a:solidFill>
                <a:latin typeface="华文新魏" panose="02010800040101010101" pitchFamily="2" charset="-122"/>
                <a:ea typeface="华文新魏" panose="02010800040101010101" pitchFamily="2" charset="-122"/>
                <a:hlinkClick r:id="rId14" action="ppaction://hlinksldjump"/>
              </a:rPr>
              <a:t>《天津师范大学实验室固定式压力容器安全管理实施细则</a:t>
            </a:r>
            <a:r>
              <a:rPr lang="en-US" altLang="zh-CN" sz="2400" dirty="0">
                <a:solidFill>
                  <a:srgbClr val="000000"/>
                </a:solidFill>
                <a:latin typeface="华文新魏" panose="02010800040101010101" pitchFamily="2" charset="-122"/>
                <a:ea typeface="华文新魏" panose="02010800040101010101" pitchFamily="2" charset="-122"/>
                <a:hlinkClick r:id="rId14" action="ppaction://hlinksldjump"/>
              </a:rPr>
              <a:t>(</a:t>
            </a:r>
            <a:r>
              <a:rPr lang="zh-CN" altLang="zh-CN" sz="2400" dirty="0">
                <a:solidFill>
                  <a:srgbClr val="000000"/>
                </a:solidFill>
                <a:latin typeface="华文新魏" panose="02010800040101010101" pitchFamily="2" charset="-122"/>
                <a:ea typeface="华文新魏" panose="02010800040101010101" pitchFamily="2" charset="-122"/>
                <a:hlinkClick r:id="rId14" action="ppaction://hlinksldjump"/>
              </a:rPr>
              <a:t>试行</a:t>
            </a:r>
            <a:r>
              <a:rPr lang="en-US" altLang="zh-CN" sz="2400" dirty="0">
                <a:solidFill>
                  <a:srgbClr val="000000"/>
                </a:solidFill>
                <a:latin typeface="华文新魏" panose="02010800040101010101" pitchFamily="2" charset="-122"/>
                <a:ea typeface="华文新魏" panose="02010800040101010101" pitchFamily="2" charset="-122"/>
                <a:hlinkClick r:id="rId14" action="ppaction://hlinksldjump"/>
              </a:rPr>
              <a:t>)</a:t>
            </a:r>
            <a:r>
              <a:rPr lang="zh-CN" altLang="zh-CN" sz="2400" dirty="0">
                <a:solidFill>
                  <a:srgbClr val="000000"/>
                </a:solidFill>
                <a:latin typeface="华文新魏" panose="02010800040101010101" pitchFamily="2" charset="-122"/>
                <a:ea typeface="华文新魏" panose="02010800040101010101" pitchFamily="2" charset="-122"/>
                <a:hlinkClick r:id="rId14" action="ppaction://hlinksldjump"/>
              </a:rPr>
              <a:t>》</a:t>
            </a:r>
            <a:endParaRPr lang="zh-CN" altLang="en-US" sz="2400" dirty="0">
              <a:solidFill>
                <a:srgbClr val="000000"/>
              </a:solidFill>
              <a:latin typeface="华文新魏" panose="02010800040101010101" pitchFamily="2" charset="-122"/>
              <a:ea typeface="华文新魏" panose="02010800040101010101" pitchFamily="2" charset="-122"/>
            </a:endParaRPr>
          </a:p>
        </p:txBody>
      </p:sp>
      <p:sp>
        <p:nvSpPr>
          <p:cNvPr id="13326" name="文本框 4"/>
          <p:cNvSpPr txBox="1"/>
          <p:nvPr/>
        </p:nvSpPr>
        <p:spPr>
          <a:xfrm>
            <a:off x="684213" y="5616575"/>
            <a:ext cx="9725025" cy="830263"/>
          </a:xfrm>
          <a:prstGeom prst="rect">
            <a:avLst/>
          </a:prstGeom>
          <a:noFill/>
          <a:ln w="9525">
            <a:noFill/>
          </a:ln>
        </p:spPr>
        <p:txBody>
          <a:bodyPr wrap="none" anchor="t" anchorCtr="0">
            <a:spAutoFit/>
          </a:bodyPr>
          <a:lstStyle/>
          <a:p>
            <a:r>
              <a:rPr lang="zh-CN" altLang="en-US" sz="2400" dirty="0">
                <a:solidFill>
                  <a:srgbClr val="000000"/>
                </a:solidFill>
                <a:latin typeface="华文新魏" panose="02010800040101010101" pitchFamily="2" charset="-122"/>
                <a:ea typeface="华文新魏" panose="02010800040101010101" pitchFamily="2" charset="-122"/>
                <a:hlinkClick r:id="rId15" action="ppaction://hlinksldjump"/>
              </a:rPr>
              <a:t>（十二）</a:t>
            </a:r>
            <a:r>
              <a:rPr lang="zh-CN" altLang="zh-CN" sz="2400" dirty="0">
                <a:solidFill>
                  <a:srgbClr val="000000"/>
                </a:solidFill>
                <a:latin typeface="华文新魏" panose="02010800040101010101" pitchFamily="2" charset="-122"/>
                <a:ea typeface="华文新魏" panose="02010800040101010101" pitchFamily="2" charset="-122"/>
                <a:hlinkClick r:id="rId15" action="ppaction://hlinksldjump"/>
              </a:rPr>
              <a:t>《天津师范大学实验室冰箱及常用加热设备安全管理实施细则</a:t>
            </a:r>
            <a:endParaRPr lang="en-US" altLang="zh-CN" sz="2400" dirty="0">
              <a:solidFill>
                <a:srgbClr val="000000"/>
              </a:solidFill>
              <a:latin typeface="华文新魏" panose="02010800040101010101" pitchFamily="2" charset="-122"/>
              <a:ea typeface="华文新魏" panose="02010800040101010101" pitchFamily="2" charset="-122"/>
              <a:hlinkClick r:id="rId15" action="ppaction://hlinksldjump"/>
            </a:endParaRPr>
          </a:p>
          <a:p>
            <a:r>
              <a:rPr lang="zh-CN" altLang="zh-CN" sz="2400" dirty="0">
                <a:solidFill>
                  <a:srgbClr val="000000"/>
                </a:solidFill>
                <a:latin typeface="华文新魏" panose="02010800040101010101" pitchFamily="2" charset="-122"/>
                <a:ea typeface="华文新魏" panose="02010800040101010101" pitchFamily="2" charset="-122"/>
                <a:hlinkClick r:id="rId15" action="ppaction://hlinksldjump"/>
              </a:rPr>
              <a:t>（试行）》</a:t>
            </a:r>
            <a:endParaRPr lang="zh-CN" altLang="en-US" sz="2400" dirty="0">
              <a:solidFill>
                <a:srgbClr val="000000"/>
              </a:solidFill>
              <a:latin typeface="华文新魏" panose="02010800040101010101" pitchFamily="2" charset="-122"/>
              <a:ea typeface="华文新魏" panose="02010800040101010101" pitchFamily="2" charset="-122"/>
            </a:endParaRPr>
          </a:p>
        </p:txBody>
      </p:sp>
      <p:sp>
        <p:nvSpPr>
          <p:cNvPr id="13327" name="TextBox 5">
            <a:hlinkClick r:id="rId16" action="ppaction://hlinksldjump"/>
          </p:cNvPr>
          <p:cNvSpPr txBox="1"/>
          <p:nvPr/>
        </p:nvSpPr>
        <p:spPr>
          <a:xfrm>
            <a:off x="684213" y="2052638"/>
            <a:ext cx="9720262" cy="460375"/>
          </a:xfrm>
          <a:prstGeom prst="rect">
            <a:avLst/>
          </a:prstGeom>
          <a:noFill/>
          <a:ln w="9525">
            <a:noFill/>
          </a:ln>
        </p:spPr>
        <p:txBody>
          <a:bodyPr anchor="t" anchorCtr="0">
            <a:spAutoFit/>
          </a:bodyPr>
          <a:lstStyle/>
          <a:p>
            <a:r>
              <a:rPr lang="zh-CN" altLang="en-US" sz="2400" dirty="0">
                <a:solidFill>
                  <a:srgbClr val="000000"/>
                </a:solidFill>
                <a:latin typeface="华文新魏" panose="02010800040101010101" pitchFamily="2" charset="-122"/>
                <a:ea typeface="华文新魏" panose="02010800040101010101" pitchFamily="2" charset="-122"/>
                <a:hlinkClick r:id="rId16" action="ppaction://hlinksldjump"/>
              </a:rPr>
              <a:t>（三）</a:t>
            </a:r>
            <a:r>
              <a:rPr lang="en-US" altLang="zh-CN" sz="2400" dirty="0">
                <a:solidFill>
                  <a:srgbClr val="000000"/>
                </a:solidFill>
                <a:latin typeface="华文新魏" panose="02010800040101010101" pitchFamily="2" charset="-122"/>
                <a:ea typeface="华文新魏" panose="02010800040101010101" pitchFamily="2" charset="-122"/>
                <a:hlinkClick r:id="rId16" action="ppaction://hlinksldjump"/>
              </a:rPr>
              <a:t>《</a:t>
            </a:r>
            <a:r>
              <a:rPr lang="zh-CN" altLang="zh-CN" sz="2400" dirty="0">
                <a:solidFill>
                  <a:srgbClr val="000000"/>
                </a:solidFill>
                <a:latin typeface="华文新魏" panose="02010800040101010101" pitchFamily="2" charset="-122"/>
                <a:ea typeface="华文新魏" panose="02010800040101010101" pitchFamily="2" charset="-122"/>
                <a:hlinkClick r:id="rId16" action="ppaction://hlinksldjump"/>
              </a:rPr>
              <a:t>高等学校实验室</a:t>
            </a:r>
            <a:r>
              <a:rPr lang="zh-CN" altLang="en-US" sz="2400" dirty="0">
                <a:solidFill>
                  <a:srgbClr val="000000"/>
                </a:solidFill>
                <a:latin typeface="华文新魏" panose="02010800040101010101" pitchFamily="2" charset="-122"/>
                <a:ea typeface="华文新魏" panose="02010800040101010101" pitchFamily="2" charset="-122"/>
                <a:hlinkClick r:id="rId16" action="ppaction://hlinksldjump"/>
              </a:rPr>
              <a:t>安全检查项目表（</a:t>
            </a:r>
            <a:r>
              <a:rPr lang="en-US" altLang="zh-CN" sz="2400" dirty="0">
                <a:solidFill>
                  <a:srgbClr val="000000"/>
                </a:solidFill>
                <a:latin typeface="华文新魏" panose="02010800040101010101" pitchFamily="2" charset="-122"/>
                <a:ea typeface="华文新魏" panose="02010800040101010101" pitchFamily="2" charset="-122"/>
                <a:hlinkClick r:id="rId16" action="ppaction://hlinksldjump"/>
              </a:rPr>
              <a:t>2024</a:t>
            </a:r>
            <a:r>
              <a:rPr lang="zh-CN" altLang="en-US" sz="2400" dirty="0">
                <a:solidFill>
                  <a:srgbClr val="000000"/>
                </a:solidFill>
                <a:latin typeface="华文新魏" panose="02010800040101010101" pitchFamily="2" charset="-122"/>
                <a:ea typeface="华文新魏" panose="02010800040101010101" pitchFamily="2" charset="-122"/>
                <a:hlinkClick r:id="rId16" action="ppaction://hlinksldjump"/>
              </a:rPr>
              <a:t>年）</a:t>
            </a:r>
            <a:r>
              <a:rPr lang="en-US" altLang="zh-CN" sz="2400" dirty="0">
                <a:solidFill>
                  <a:srgbClr val="000000"/>
                </a:solidFill>
                <a:latin typeface="华文新魏" panose="02010800040101010101" pitchFamily="2" charset="-122"/>
                <a:ea typeface="华文新魏" panose="02010800040101010101" pitchFamily="2" charset="-122"/>
                <a:hlinkClick r:id="rId16" action="ppaction://hlinksldjump"/>
              </a:rPr>
              <a:t>》</a:t>
            </a:r>
            <a:endParaRPr lang="zh-CN" altLang="en-US" sz="2400" dirty="0">
              <a:solidFill>
                <a:srgbClr val="000000"/>
              </a:solidFill>
              <a:latin typeface="华文新魏" panose="02010800040101010101" pitchFamily="2" charset="-122"/>
              <a:ea typeface="华文新魏" panose="02010800040101010101" pitchFamily="2" charset="-122"/>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TextBox 5"/>
          <p:cNvSpPr txBox="1"/>
          <p:nvPr/>
        </p:nvSpPr>
        <p:spPr>
          <a:xfrm>
            <a:off x="800100" y="1363663"/>
            <a:ext cx="8858250" cy="461962"/>
          </a:xfrm>
          <a:prstGeom prst="rect">
            <a:avLst/>
          </a:prstGeom>
          <a:noFill/>
          <a:ln w="9525">
            <a:noFill/>
          </a:ln>
        </p:spPr>
        <p:txBody>
          <a:bodyPr anchor="t" anchorCtr="0">
            <a:spAutoFit/>
          </a:bodyPr>
          <a:lstStyle/>
          <a:p>
            <a:pPr algn="ctr"/>
            <a:r>
              <a:rPr lang="zh-CN" altLang="en-US" sz="2400" dirty="0">
                <a:latin typeface="华文新魏" panose="02010800040101010101" pitchFamily="2" charset="-122"/>
                <a:ea typeface="华文新魏" panose="02010800040101010101" pitchFamily="2" charset="-122"/>
              </a:rPr>
              <a:t>第一章  总则</a:t>
            </a:r>
          </a:p>
        </p:txBody>
      </p:sp>
      <p:sp>
        <p:nvSpPr>
          <p:cNvPr id="14338" name="TextBox 4"/>
          <p:cNvSpPr txBox="1"/>
          <p:nvPr/>
        </p:nvSpPr>
        <p:spPr>
          <a:xfrm>
            <a:off x="566738" y="708025"/>
            <a:ext cx="9358312" cy="523875"/>
          </a:xfrm>
          <a:prstGeom prst="rect">
            <a:avLst/>
          </a:prstGeom>
          <a:noFill/>
          <a:ln w="9525">
            <a:noFill/>
          </a:ln>
        </p:spPr>
        <p:txBody>
          <a:bodyPr anchor="t" anchorCtr="0">
            <a:spAutoFit/>
          </a:bodyPr>
          <a:lstStyle/>
          <a:p>
            <a:r>
              <a:rPr lang="zh-CN" altLang="en-US" sz="2800" b="1" dirty="0">
                <a:latin typeface="华文新魏" panose="02010800040101010101" pitchFamily="2" charset="-122"/>
                <a:ea typeface="华文新魏" panose="02010800040101010101" pitchFamily="2" charset="-122"/>
              </a:rPr>
              <a:t>（一）中华人民共和国安全生产法（重点内容节选）</a:t>
            </a:r>
          </a:p>
        </p:txBody>
      </p:sp>
      <p:sp>
        <p:nvSpPr>
          <p:cNvPr id="14339" name="TextBox 5"/>
          <p:cNvSpPr txBox="1"/>
          <p:nvPr/>
        </p:nvSpPr>
        <p:spPr>
          <a:xfrm>
            <a:off x="815975" y="1793875"/>
            <a:ext cx="8901113" cy="2128838"/>
          </a:xfrm>
          <a:prstGeom prst="rect">
            <a:avLst/>
          </a:prstGeom>
          <a:noFill/>
          <a:ln w="9525">
            <a:noFill/>
          </a:ln>
        </p:spPr>
        <p:txBody>
          <a:bodyPr anchor="t" anchorCtr="0">
            <a:spAutoFit/>
          </a:bodyPr>
          <a:lstStyle/>
          <a:p>
            <a:pPr eaLnBrk="0" hangingPunct="0">
              <a:lnSpc>
                <a:spcPts val="2600"/>
              </a:lnSpc>
              <a:spcBef>
                <a:spcPct val="20000"/>
              </a:spcBef>
            </a:pPr>
            <a:r>
              <a:rPr lang="zh-CN" altLang="en-US" sz="2000" dirty="0">
                <a:latin typeface="华文楷体" panose="02010600040101010101" pitchFamily="2" charset="-122"/>
                <a:ea typeface="华文楷体" panose="02010600040101010101" pitchFamily="2" charset="-122"/>
              </a:rPr>
              <a:t>        </a:t>
            </a:r>
            <a:r>
              <a:rPr lang="zh-CN" altLang="en-US" sz="1800" b="1" dirty="0">
                <a:latin typeface="华文楷体" panose="02010600040101010101" pitchFamily="2" charset="-122"/>
                <a:ea typeface="华文楷体" panose="02010600040101010101" pitchFamily="2" charset="-122"/>
              </a:rPr>
              <a:t>第三条    </a:t>
            </a:r>
            <a:r>
              <a:rPr lang="zh-CN" altLang="zh-CN" sz="1800" dirty="0">
                <a:latin typeface="华文楷体" panose="02010600040101010101" pitchFamily="2" charset="-122"/>
                <a:ea typeface="华文楷体" panose="02010600040101010101" pitchFamily="2" charset="-122"/>
              </a:rPr>
              <a:t>安全生产工作应当以人为本，坚持人民至上、生命至上，把保护人民生命安全摆在首位，树牢安全发展理念，坚持安全第一、预防为主、综合治理的方针</a:t>
            </a:r>
            <a:r>
              <a:rPr lang="zh-CN" altLang="zh-CN" sz="1800" b="1" dirty="0">
                <a:solidFill>
                  <a:srgbClr val="FF0000"/>
                </a:solidFill>
                <a:latin typeface="华文楷体" panose="02010600040101010101" pitchFamily="2" charset="-122"/>
                <a:ea typeface="华文楷体" panose="02010600040101010101" pitchFamily="2" charset="-122"/>
              </a:rPr>
              <a:t>，从源头上防范化解重大安全风险。</a:t>
            </a:r>
            <a:endParaRPr lang="en-US" altLang="zh-CN" sz="1800" b="1" dirty="0">
              <a:solidFill>
                <a:srgbClr val="FF0000"/>
              </a:solidFill>
              <a:latin typeface="华文楷体" panose="02010600040101010101" pitchFamily="2" charset="-122"/>
              <a:ea typeface="华文楷体" panose="02010600040101010101" pitchFamily="2" charset="-122"/>
            </a:endParaRPr>
          </a:p>
          <a:p>
            <a:pPr eaLnBrk="0" hangingPunct="0">
              <a:lnSpc>
                <a:spcPts val="2600"/>
              </a:lnSpc>
              <a:spcBef>
                <a:spcPct val="20000"/>
              </a:spcBef>
            </a:pP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安全生产工作实行</a:t>
            </a:r>
            <a:r>
              <a:rPr lang="zh-CN" altLang="zh-CN" sz="1800" b="1" dirty="0">
                <a:solidFill>
                  <a:srgbClr val="FF0000"/>
                </a:solidFill>
                <a:latin typeface="华文楷体" panose="02010600040101010101" pitchFamily="2" charset="-122"/>
                <a:ea typeface="华文楷体" panose="02010600040101010101" pitchFamily="2" charset="-122"/>
              </a:rPr>
              <a:t>管行业必须管安全、管业务必须管安全、管生产经营必须管安全，</a:t>
            </a:r>
            <a:r>
              <a:rPr lang="zh-CN" altLang="zh-CN" sz="1800" dirty="0">
                <a:latin typeface="华文楷体" panose="02010600040101010101" pitchFamily="2" charset="-122"/>
                <a:ea typeface="华文楷体" panose="02010600040101010101" pitchFamily="2" charset="-122"/>
              </a:rPr>
              <a:t>强化和落实生产经营单位主体责任与政府监管责任，建立生产经营单位负责、职工参与、政府监管、行业自律和社会监督的机制。</a:t>
            </a:r>
            <a:endParaRPr lang="zh-CN" altLang="en-US" sz="1800" b="1" dirty="0">
              <a:solidFill>
                <a:srgbClr val="FF0000"/>
              </a:solidFill>
              <a:latin typeface="华文楷体" panose="02010600040101010101" pitchFamily="2" charset="-122"/>
              <a:ea typeface="华文楷体" panose="02010600040101010101" pitchFamily="2" charset="-122"/>
            </a:endParaRPr>
          </a:p>
        </p:txBody>
      </p:sp>
      <p:sp>
        <p:nvSpPr>
          <p:cNvPr id="14340" name="矩形 12"/>
          <p:cNvSpPr/>
          <p:nvPr/>
        </p:nvSpPr>
        <p:spPr>
          <a:xfrm>
            <a:off x="815975" y="4032250"/>
            <a:ext cx="8994775" cy="1741488"/>
          </a:xfrm>
          <a:prstGeom prst="rect">
            <a:avLst/>
          </a:prstGeom>
          <a:noFill/>
          <a:ln w="9525">
            <a:noFill/>
          </a:ln>
        </p:spPr>
        <p:txBody>
          <a:bodyPr anchor="t" anchorCtr="0">
            <a:spAutoFit/>
          </a:bodyPr>
          <a:lstStyle/>
          <a:p>
            <a:pPr>
              <a:lnSpc>
                <a:spcPts val="2600"/>
              </a:lnSpc>
            </a:pPr>
            <a:r>
              <a:rPr lang="en-US" altLang="zh-CN" sz="1800" dirty="0">
                <a:latin typeface="华文楷体" panose="02010600040101010101" pitchFamily="2" charset="-122"/>
                <a:ea typeface="华文楷体" panose="02010600040101010101" pitchFamily="2" charset="-122"/>
              </a:rPr>
              <a:t>        </a:t>
            </a:r>
            <a:r>
              <a:rPr lang="zh-CN" altLang="zh-CN" sz="1800" b="1" dirty="0">
                <a:latin typeface="华文楷体" panose="02010600040101010101" pitchFamily="2" charset="-122"/>
                <a:ea typeface="华文楷体" panose="02010600040101010101" pitchFamily="2" charset="-122"/>
              </a:rPr>
              <a:t>第四条</a:t>
            </a:r>
            <a:r>
              <a:rPr lang="zh-CN" altLang="zh-CN" sz="1800" dirty="0">
                <a:latin typeface="华文楷体" panose="02010600040101010101" pitchFamily="2" charset="-122"/>
                <a:ea typeface="华文楷体" panose="02010600040101010101" pitchFamily="2" charset="-122"/>
              </a:rPr>
              <a:t>　生产经营单位必须遵守本法和其他有关安全生产的法律、法规，加强安全生产管理，建立健全全员安全生产责任制和安全生产规章制度，加大对安全生产资金、物资、技术、人员的投入保障力度，改善安全生产条件，加强安全生产标准化、信息化建设，</a:t>
            </a:r>
            <a:r>
              <a:rPr lang="zh-CN" altLang="zh-CN" sz="1800" b="1" dirty="0">
                <a:solidFill>
                  <a:srgbClr val="FF0000"/>
                </a:solidFill>
                <a:latin typeface="华文楷体" panose="02010600040101010101" pitchFamily="2" charset="-122"/>
                <a:ea typeface="华文楷体" panose="02010600040101010101" pitchFamily="2" charset="-122"/>
              </a:rPr>
              <a:t>构建安全风险分级管控和隐患排查治理双重预防机制，健全风险防范化解机制，提高安全生产水平，确保安全生产。</a:t>
            </a:r>
            <a:endParaRPr lang="zh-CN" altLang="en-US" sz="1800" b="1" dirty="0">
              <a:solidFill>
                <a:srgbClr val="FF0000"/>
              </a:solidFill>
              <a:latin typeface="华文楷体" panose="02010600040101010101" pitchFamily="2" charset="-122"/>
              <a:ea typeface="华文楷体" panose="02010600040101010101" pitchFamily="2" charset="-122"/>
            </a:endParaRPr>
          </a:p>
        </p:txBody>
      </p:sp>
      <p:pic>
        <p:nvPicPr>
          <p:cNvPr id="14341" name="图片 109">
            <a:hlinkClick r:id="rId2" action="ppaction://hlinksldjump"/>
          </p:cNvPr>
          <p:cNvPicPr>
            <a:picLocks noChangeAspect="1"/>
          </p:cNvPicPr>
          <p:nvPr/>
        </p:nvPicPr>
        <p:blipFill>
          <a:blip r:embed="rId3" cstate="print"/>
          <a:srcRect l="67346" t="17532" r="2882" b="42969"/>
          <a:stretch>
            <a:fillRect/>
          </a:stretch>
        </p:blipFill>
        <p:spPr>
          <a:xfrm>
            <a:off x="9275763" y="6138863"/>
            <a:ext cx="798512" cy="755650"/>
          </a:xfrm>
          <a:prstGeom prst="rect">
            <a:avLst/>
          </a:prstGeom>
          <a:noFill/>
          <a:ln w="9525">
            <a:noFill/>
          </a:ln>
        </p:spPr>
      </p:pic>
      <p:pic>
        <p:nvPicPr>
          <p:cNvPr id="14342" name="图片 11">
            <a:hlinkClick r:id="rId4" action="ppaction://hlinksldjump"/>
          </p:cNvPr>
          <p:cNvPicPr>
            <a:picLocks noChangeAspect="1"/>
          </p:cNvPicPr>
          <p:nvPr/>
        </p:nvPicPr>
        <p:blipFill>
          <a:blip r:embed="rId5" cstate="print"/>
          <a:srcRect l="4480" t="58189" r="68494" b="5009"/>
          <a:stretch>
            <a:fillRect/>
          </a:stretch>
        </p:blipFill>
        <p:spPr>
          <a:xfrm>
            <a:off x="8418513" y="6138863"/>
            <a:ext cx="739775" cy="739775"/>
          </a:xfrm>
          <a:prstGeom prst="rect">
            <a:avLst/>
          </a:prstGeom>
          <a:noFill/>
          <a:ln w="9525">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extBox 5"/>
          <p:cNvSpPr txBox="1"/>
          <p:nvPr/>
        </p:nvSpPr>
        <p:spPr>
          <a:xfrm>
            <a:off x="800100" y="1363663"/>
            <a:ext cx="8858250" cy="461962"/>
          </a:xfrm>
          <a:prstGeom prst="rect">
            <a:avLst/>
          </a:prstGeom>
          <a:noFill/>
          <a:ln w="9525">
            <a:noFill/>
          </a:ln>
        </p:spPr>
        <p:txBody>
          <a:bodyPr anchor="t" anchorCtr="0">
            <a:spAutoFit/>
          </a:bodyPr>
          <a:lstStyle/>
          <a:p>
            <a:pPr algn="ctr"/>
            <a:r>
              <a:rPr lang="zh-CN" altLang="en-US" sz="2400" dirty="0">
                <a:latin typeface="华文新魏" panose="02010800040101010101" pitchFamily="2" charset="-122"/>
                <a:ea typeface="华文新魏" panose="02010800040101010101" pitchFamily="2" charset="-122"/>
              </a:rPr>
              <a:t>第二章  </a:t>
            </a:r>
            <a:r>
              <a:rPr lang="zh-CN" altLang="zh-CN" sz="2400" dirty="0">
                <a:latin typeface="华文新魏" panose="02010800040101010101" pitchFamily="2" charset="-122"/>
                <a:ea typeface="华文新魏" panose="02010800040101010101" pitchFamily="2" charset="-122"/>
              </a:rPr>
              <a:t>生产经营单位的安全生产保障</a:t>
            </a:r>
            <a:endParaRPr lang="zh-CN" altLang="en-US" sz="2400" dirty="0">
              <a:latin typeface="华文新魏" panose="02010800040101010101" pitchFamily="2" charset="-122"/>
              <a:ea typeface="华文新魏" panose="02010800040101010101" pitchFamily="2" charset="-122"/>
            </a:endParaRPr>
          </a:p>
        </p:txBody>
      </p:sp>
      <p:sp>
        <p:nvSpPr>
          <p:cNvPr id="15362" name="TextBox 4"/>
          <p:cNvSpPr txBox="1"/>
          <p:nvPr/>
        </p:nvSpPr>
        <p:spPr>
          <a:xfrm>
            <a:off x="566738" y="708025"/>
            <a:ext cx="9358312" cy="523875"/>
          </a:xfrm>
          <a:prstGeom prst="rect">
            <a:avLst/>
          </a:prstGeom>
          <a:noFill/>
          <a:ln w="9525">
            <a:noFill/>
          </a:ln>
        </p:spPr>
        <p:txBody>
          <a:bodyPr anchor="t" anchorCtr="0">
            <a:spAutoFit/>
          </a:bodyPr>
          <a:lstStyle/>
          <a:p>
            <a:r>
              <a:rPr lang="zh-CN" altLang="en-US" sz="2800" b="1" dirty="0">
                <a:latin typeface="华文新魏" panose="02010800040101010101" pitchFamily="2" charset="-122"/>
                <a:ea typeface="华文新魏" panose="02010800040101010101" pitchFamily="2" charset="-122"/>
              </a:rPr>
              <a:t>（一）中华人民共和国安全生产法（重点内容节选）</a:t>
            </a:r>
          </a:p>
        </p:txBody>
      </p:sp>
      <p:sp>
        <p:nvSpPr>
          <p:cNvPr id="15363" name="TextBox 5"/>
          <p:cNvSpPr txBox="1"/>
          <p:nvPr/>
        </p:nvSpPr>
        <p:spPr>
          <a:xfrm>
            <a:off x="815975" y="1793875"/>
            <a:ext cx="9109075" cy="4379595"/>
          </a:xfrm>
          <a:prstGeom prst="rect">
            <a:avLst/>
          </a:prstGeom>
          <a:noFill/>
          <a:ln w="9525">
            <a:noFill/>
          </a:ln>
        </p:spPr>
        <p:txBody>
          <a:bodyPr anchor="t" anchorCtr="0">
            <a:spAutoFit/>
          </a:bodyPr>
          <a:lstStyle/>
          <a:p>
            <a:pPr eaLnBrk="0" hangingPunct="0">
              <a:lnSpc>
                <a:spcPts val="2500"/>
              </a:lnSpc>
              <a:spcBef>
                <a:spcPct val="20000"/>
              </a:spcBef>
            </a:pPr>
            <a:r>
              <a:rPr lang="en-US" altLang="zh-CN" sz="1800" b="1" dirty="0">
                <a:latin typeface="华文楷体" panose="02010600040101010101" pitchFamily="2" charset="-122"/>
                <a:ea typeface="华文楷体" panose="02010600040101010101" pitchFamily="2" charset="-122"/>
              </a:rPr>
              <a:t>        </a:t>
            </a:r>
            <a:r>
              <a:rPr lang="zh-CN" altLang="zh-CN" sz="1800" b="1" dirty="0">
                <a:latin typeface="华文楷体" panose="02010600040101010101" pitchFamily="2" charset="-122"/>
                <a:ea typeface="华文楷体" panose="02010600040101010101" pitchFamily="2" charset="-122"/>
              </a:rPr>
              <a:t>第二十一条</a:t>
            </a:r>
            <a:r>
              <a:rPr lang="zh-CN" altLang="zh-CN" sz="1800" dirty="0">
                <a:latin typeface="华文楷体" panose="02010600040101010101" pitchFamily="2" charset="-122"/>
                <a:ea typeface="华文楷体" panose="02010600040101010101" pitchFamily="2" charset="-122"/>
              </a:rPr>
              <a:t>　</a:t>
            </a:r>
            <a:r>
              <a:rPr lang="zh-CN" altLang="zh-CN" sz="1800" b="1" dirty="0">
                <a:solidFill>
                  <a:srgbClr val="FF0000"/>
                </a:solidFill>
                <a:latin typeface="华文楷体" panose="02010600040101010101" pitchFamily="2" charset="-122"/>
                <a:ea typeface="华文楷体" panose="02010600040101010101" pitchFamily="2" charset="-122"/>
              </a:rPr>
              <a:t>生产经营单位的主要负责人对本单位安全生产工作负有下列职责</a:t>
            </a:r>
            <a:r>
              <a:rPr lang="en-US" altLang="zh-CN" sz="1800" b="1" dirty="0">
                <a:solidFill>
                  <a:srgbClr val="FF0000"/>
                </a:solidFill>
                <a:latin typeface="华文楷体" panose="02010600040101010101" pitchFamily="2" charset="-122"/>
                <a:ea typeface="华文楷体" panose="02010600040101010101" pitchFamily="2" charset="-122"/>
              </a:rPr>
              <a:t>:</a:t>
            </a:r>
            <a:endParaRPr lang="zh-CN" altLang="zh-CN" sz="1800" dirty="0">
              <a:latin typeface="华文楷体" panose="02010600040101010101" pitchFamily="2" charset="-122"/>
              <a:ea typeface="华文楷体" panose="02010600040101010101" pitchFamily="2" charset="-122"/>
            </a:endParaRPr>
          </a:p>
          <a:p>
            <a:pPr eaLnBrk="0" hangingPunct="0">
              <a:lnSpc>
                <a:spcPts val="2500"/>
              </a:lnSpc>
              <a:spcBef>
                <a:spcPct val="20000"/>
              </a:spcBef>
            </a:pP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（一）建立健全并落实本单位全员</a:t>
            </a:r>
            <a:r>
              <a:rPr lang="zh-CN" altLang="zh-CN" sz="1800" b="1" dirty="0">
                <a:solidFill>
                  <a:srgbClr val="FF0000"/>
                </a:solidFill>
                <a:latin typeface="华文楷体" panose="02010600040101010101" pitchFamily="2" charset="-122"/>
                <a:ea typeface="华文楷体" panose="02010600040101010101" pitchFamily="2" charset="-122"/>
              </a:rPr>
              <a:t>安全生产责任制</a:t>
            </a:r>
            <a:r>
              <a:rPr lang="zh-CN" altLang="zh-CN" sz="1800" dirty="0">
                <a:latin typeface="华文楷体" panose="02010600040101010101" pitchFamily="2" charset="-122"/>
                <a:ea typeface="华文楷体" panose="02010600040101010101" pitchFamily="2" charset="-122"/>
              </a:rPr>
              <a:t>，加强安全生产标准化建设；</a:t>
            </a:r>
          </a:p>
          <a:p>
            <a:pPr eaLnBrk="0" hangingPunct="0">
              <a:lnSpc>
                <a:spcPts val="2500"/>
              </a:lnSpc>
              <a:spcBef>
                <a:spcPct val="20000"/>
              </a:spcBef>
            </a:pP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（二）组织制定并实施本单位安全生产</a:t>
            </a:r>
            <a:r>
              <a:rPr lang="zh-CN" altLang="zh-CN" sz="1800" b="1" dirty="0">
                <a:solidFill>
                  <a:srgbClr val="FF0000"/>
                </a:solidFill>
                <a:latin typeface="华文楷体" panose="02010600040101010101" pitchFamily="2" charset="-122"/>
                <a:ea typeface="华文楷体" panose="02010600040101010101" pitchFamily="2" charset="-122"/>
              </a:rPr>
              <a:t>规章制度和操作规程</a:t>
            </a:r>
            <a:r>
              <a:rPr lang="zh-CN" altLang="zh-CN" sz="1800" dirty="0">
                <a:latin typeface="华文楷体" panose="02010600040101010101" pitchFamily="2" charset="-122"/>
                <a:ea typeface="华文楷体" panose="02010600040101010101" pitchFamily="2" charset="-122"/>
              </a:rPr>
              <a:t>；</a:t>
            </a:r>
          </a:p>
          <a:p>
            <a:pPr eaLnBrk="0" hangingPunct="0">
              <a:lnSpc>
                <a:spcPts val="2500"/>
              </a:lnSpc>
              <a:spcBef>
                <a:spcPct val="20000"/>
              </a:spcBef>
            </a:pP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（三）组织制定并实施本单位安全生产</a:t>
            </a:r>
            <a:r>
              <a:rPr lang="zh-CN" altLang="zh-CN" sz="1800" b="1" dirty="0">
                <a:solidFill>
                  <a:srgbClr val="FF0000"/>
                </a:solidFill>
                <a:latin typeface="华文楷体" panose="02010600040101010101" pitchFamily="2" charset="-122"/>
                <a:ea typeface="华文楷体" panose="02010600040101010101" pitchFamily="2" charset="-122"/>
              </a:rPr>
              <a:t>教育和培训计划</a:t>
            </a:r>
            <a:r>
              <a:rPr lang="zh-CN" altLang="zh-CN" sz="1800" dirty="0">
                <a:latin typeface="华文楷体" panose="02010600040101010101" pitchFamily="2" charset="-122"/>
                <a:ea typeface="华文楷体" panose="02010600040101010101" pitchFamily="2" charset="-122"/>
              </a:rPr>
              <a:t>；</a:t>
            </a:r>
          </a:p>
          <a:p>
            <a:pPr eaLnBrk="0" hangingPunct="0">
              <a:lnSpc>
                <a:spcPts val="2500"/>
              </a:lnSpc>
              <a:spcBef>
                <a:spcPct val="20000"/>
              </a:spcBef>
            </a:pP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（四）保证本单位</a:t>
            </a:r>
            <a:r>
              <a:rPr lang="zh-CN" altLang="zh-CN" sz="1800" b="1" dirty="0">
                <a:solidFill>
                  <a:srgbClr val="FF0000"/>
                </a:solidFill>
                <a:latin typeface="华文楷体" panose="02010600040101010101" pitchFamily="2" charset="-122"/>
                <a:ea typeface="华文楷体" panose="02010600040101010101" pitchFamily="2" charset="-122"/>
              </a:rPr>
              <a:t>安全生产投入</a:t>
            </a:r>
            <a:r>
              <a:rPr lang="zh-CN" altLang="zh-CN" sz="1800" dirty="0">
                <a:latin typeface="华文楷体" panose="02010600040101010101" pitchFamily="2" charset="-122"/>
                <a:ea typeface="华文楷体" panose="02010600040101010101" pitchFamily="2" charset="-122"/>
              </a:rPr>
              <a:t>的有效实施；</a:t>
            </a:r>
          </a:p>
          <a:p>
            <a:pPr eaLnBrk="0" hangingPunct="0">
              <a:lnSpc>
                <a:spcPts val="2500"/>
              </a:lnSpc>
              <a:spcBef>
                <a:spcPct val="20000"/>
              </a:spcBef>
            </a:pP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（五）组织建立并落实安全风险分级管控和隐患排查治理</a:t>
            </a:r>
            <a:r>
              <a:rPr lang="zh-CN" altLang="zh-CN" sz="1800" b="1" dirty="0">
                <a:solidFill>
                  <a:srgbClr val="FF0000"/>
                </a:solidFill>
                <a:latin typeface="华文楷体" panose="02010600040101010101" pitchFamily="2" charset="-122"/>
                <a:ea typeface="华文楷体" panose="02010600040101010101" pitchFamily="2" charset="-122"/>
              </a:rPr>
              <a:t>双重预防工作机制</a:t>
            </a:r>
            <a:r>
              <a:rPr lang="zh-CN" altLang="zh-CN" sz="1800" dirty="0">
                <a:latin typeface="华文楷体" panose="02010600040101010101" pitchFamily="2" charset="-122"/>
                <a:ea typeface="华文楷体" panose="02010600040101010101" pitchFamily="2" charset="-122"/>
              </a:rPr>
              <a:t>，督</a:t>
            </a:r>
            <a:r>
              <a:rPr lang="zh-CN" altLang="zh-CN" sz="1800" b="1" dirty="0">
                <a:solidFill>
                  <a:srgbClr val="FF0000"/>
                </a:solidFill>
                <a:latin typeface="华文楷体" panose="02010600040101010101" pitchFamily="2" charset="-122"/>
                <a:ea typeface="华文楷体" panose="02010600040101010101" pitchFamily="2" charset="-122"/>
              </a:rPr>
              <a:t>促、检查</a:t>
            </a:r>
            <a:r>
              <a:rPr lang="zh-CN" altLang="zh-CN" sz="1800" dirty="0">
                <a:latin typeface="华文楷体" panose="02010600040101010101" pitchFamily="2" charset="-122"/>
                <a:ea typeface="华文楷体" panose="02010600040101010101" pitchFamily="2" charset="-122"/>
              </a:rPr>
              <a:t>本单位的安全生产工作，及时</a:t>
            </a:r>
            <a:r>
              <a:rPr lang="zh-CN" altLang="zh-CN" sz="1800" b="1" dirty="0">
                <a:solidFill>
                  <a:srgbClr val="FF0000"/>
                </a:solidFill>
                <a:latin typeface="华文楷体" panose="02010600040101010101" pitchFamily="2" charset="-122"/>
                <a:ea typeface="华文楷体" panose="02010600040101010101" pitchFamily="2" charset="-122"/>
              </a:rPr>
              <a:t>消除生产安全事故隐患</a:t>
            </a:r>
            <a:r>
              <a:rPr lang="zh-CN" altLang="zh-CN" sz="1800" dirty="0">
                <a:latin typeface="华文楷体" panose="02010600040101010101" pitchFamily="2" charset="-122"/>
                <a:ea typeface="华文楷体" panose="02010600040101010101" pitchFamily="2" charset="-122"/>
              </a:rPr>
              <a:t>；</a:t>
            </a:r>
          </a:p>
          <a:p>
            <a:pPr eaLnBrk="0" hangingPunct="0">
              <a:lnSpc>
                <a:spcPts val="2500"/>
              </a:lnSpc>
              <a:spcBef>
                <a:spcPct val="20000"/>
              </a:spcBef>
            </a:pP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（六）组织制定并实施本单位的生产安全事故</a:t>
            </a:r>
            <a:r>
              <a:rPr lang="zh-CN" altLang="zh-CN" sz="1800" b="1" dirty="0">
                <a:solidFill>
                  <a:srgbClr val="FF0000"/>
                </a:solidFill>
                <a:latin typeface="华文楷体" panose="02010600040101010101" pitchFamily="2" charset="-122"/>
                <a:ea typeface="华文楷体" panose="02010600040101010101" pitchFamily="2" charset="-122"/>
              </a:rPr>
              <a:t>应急救援预案</a:t>
            </a:r>
            <a:r>
              <a:rPr lang="zh-CN" altLang="zh-CN" sz="1800" dirty="0">
                <a:latin typeface="华文楷体" panose="02010600040101010101" pitchFamily="2" charset="-122"/>
                <a:ea typeface="华文楷体" panose="02010600040101010101" pitchFamily="2" charset="-122"/>
              </a:rPr>
              <a:t>；</a:t>
            </a:r>
          </a:p>
          <a:p>
            <a:pPr eaLnBrk="0" hangingPunct="0">
              <a:lnSpc>
                <a:spcPts val="2500"/>
              </a:lnSpc>
              <a:spcBef>
                <a:spcPct val="20000"/>
              </a:spcBef>
            </a:pP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（七）及时、如实报告生产安全事故。</a:t>
            </a:r>
            <a:endParaRPr lang="en-US" altLang="zh-CN" sz="1800" dirty="0">
              <a:latin typeface="华文楷体" panose="02010600040101010101" pitchFamily="2" charset="-122"/>
              <a:ea typeface="华文楷体" panose="02010600040101010101" pitchFamily="2" charset="-122"/>
            </a:endParaRPr>
          </a:p>
          <a:p>
            <a:pPr eaLnBrk="0" hangingPunct="0">
              <a:lnSpc>
                <a:spcPts val="2500"/>
              </a:lnSpc>
              <a:spcBef>
                <a:spcPct val="20000"/>
              </a:spcBef>
            </a:pPr>
            <a:r>
              <a:rPr lang="en-US" altLang="zh-CN" sz="1800" dirty="0">
                <a:latin typeface="华文楷体" panose="02010600040101010101" pitchFamily="2" charset="-122"/>
                <a:ea typeface="华文楷体" panose="02010600040101010101" pitchFamily="2" charset="-122"/>
              </a:rPr>
              <a:t>       </a:t>
            </a:r>
            <a:r>
              <a:rPr lang="zh-CN" altLang="zh-CN" sz="1800" b="1" dirty="0">
                <a:latin typeface="华文楷体" panose="02010600040101010101" pitchFamily="2" charset="-122"/>
                <a:ea typeface="华文楷体" panose="02010600040101010101" pitchFamily="2" charset="-122"/>
              </a:rPr>
              <a:t>第二十三条</a:t>
            </a:r>
            <a:r>
              <a:rPr lang="zh-CN" altLang="zh-CN" sz="1800" dirty="0">
                <a:latin typeface="华文楷体" panose="02010600040101010101" pitchFamily="2" charset="-122"/>
                <a:ea typeface="华文楷体" panose="02010600040101010101" pitchFamily="2" charset="-122"/>
              </a:rPr>
              <a:t>　生产经营单位</a:t>
            </a:r>
            <a:r>
              <a:rPr lang="zh-CN" altLang="zh-CN" sz="1800" b="1" dirty="0">
                <a:solidFill>
                  <a:srgbClr val="FF0000"/>
                </a:solidFill>
                <a:latin typeface="华文楷体" panose="02010600040101010101" pitchFamily="2" charset="-122"/>
                <a:ea typeface="华文楷体" panose="02010600040101010101" pitchFamily="2" charset="-122"/>
              </a:rPr>
              <a:t>应当具备的安全生产条件所必需的资金投入</a:t>
            </a:r>
            <a:r>
              <a:rPr lang="zh-CN" altLang="zh-CN" sz="1800" dirty="0">
                <a:latin typeface="华文楷体" panose="02010600040101010101" pitchFamily="2" charset="-122"/>
                <a:ea typeface="华文楷体" panose="02010600040101010101" pitchFamily="2" charset="-122"/>
              </a:rPr>
              <a:t>，由生产经营单位的决策机构、主要负责人或者个人经营的投资人予以保证，并对由于安全生产所必需的资金投入不足导致的后果承担责任。</a:t>
            </a:r>
            <a:endParaRPr lang="zh-CN" altLang="en-US" sz="1800" dirty="0">
              <a:latin typeface="华文楷体" panose="02010600040101010101" pitchFamily="2" charset="-122"/>
              <a:ea typeface="华文楷体" panose="02010600040101010101" pitchFamily="2" charset="-122"/>
            </a:endParaRPr>
          </a:p>
        </p:txBody>
      </p:sp>
      <p:pic>
        <p:nvPicPr>
          <p:cNvPr id="15364" name="图片 109">
            <a:hlinkClick r:id="rId2" action="ppaction://hlinksldjump"/>
          </p:cNvPr>
          <p:cNvPicPr>
            <a:picLocks noChangeAspect="1"/>
          </p:cNvPicPr>
          <p:nvPr/>
        </p:nvPicPr>
        <p:blipFill>
          <a:blip r:embed="rId3" cstate="print"/>
          <a:srcRect l="67346" t="17532" r="2882" b="42969"/>
          <a:stretch>
            <a:fillRect/>
          </a:stretch>
        </p:blipFill>
        <p:spPr>
          <a:xfrm>
            <a:off x="9275763" y="6138863"/>
            <a:ext cx="798512" cy="755650"/>
          </a:xfrm>
          <a:prstGeom prst="rect">
            <a:avLst/>
          </a:prstGeom>
          <a:noFill/>
          <a:ln w="9525">
            <a:noFill/>
          </a:ln>
        </p:spPr>
      </p:pic>
      <p:pic>
        <p:nvPicPr>
          <p:cNvPr id="15365" name="图片 11">
            <a:hlinkClick r:id="rId4" action="ppaction://hlinksldjump"/>
          </p:cNvPr>
          <p:cNvPicPr>
            <a:picLocks noChangeAspect="1"/>
          </p:cNvPicPr>
          <p:nvPr/>
        </p:nvPicPr>
        <p:blipFill>
          <a:blip r:embed="rId5" cstate="print"/>
          <a:srcRect l="4480" t="58189" r="68494" b="5009"/>
          <a:stretch>
            <a:fillRect/>
          </a:stretch>
        </p:blipFill>
        <p:spPr>
          <a:xfrm>
            <a:off x="8418513" y="6138863"/>
            <a:ext cx="739775" cy="739775"/>
          </a:xfrm>
          <a:prstGeom prst="rect">
            <a:avLst/>
          </a:prstGeom>
          <a:noFill/>
          <a:ln w="9525">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extBox 5"/>
          <p:cNvSpPr txBox="1"/>
          <p:nvPr/>
        </p:nvSpPr>
        <p:spPr>
          <a:xfrm>
            <a:off x="800100" y="1363663"/>
            <a:ext cx="8858250" cy="461962"/>
          </a:xfrm>
          <a:prstGeom prst="rect">
            <a:avLst/>
          </a:prstGeom>
          <a:noFill/>
          <a:ln w="9525">
            <a:noFill/>
          </a:ln>
        </p:spPr>
        <p:txBody>
          <a:bodyPr anchor="t" anchorCtr="0">
            <a:spAutoFit/>
          </a:bodyPr>
          <a:lstStyle/>
          <a:p>
            <a:pPr algn="ctr"/>
            <a:r>
              <a:rPr lang="zh-CN" altLang="en-US" sz="2400" dirty="0">
                <a:latin typeface="华文新魏" panose="02010800040101010101" pitchFamily="2" charset="-122"/>
                <a:ea typeface="华文新魏" panose="02010800040101010101" pitchFamily="2" charset="-122"/>
              </a:rPr>
              <a:t>第二章  </a:t>
            </a:r>
            <a:r>
              <a:rPr lang="zh-CN" altLang="zh-CN" sz="2400" dirty="0">
                <a:latin typeface="华文新魏" panose="02010800040101010101" pitchFamily="2" charset="-122"/>
                <a:ea typeface="华文新魏" panose="02010800040101010101" pitchFamily="2" charset="-122"/>
              </a:rPr>
              <a:t>生产经营单位的安全生产保障</a:t>
            </a:r>
            <a:endParaRPr lang="zh-CN" altLang="en-US" sz="2400" dirty="0">
              <a:latin typeface="华文新魏" panose="02010800040101010101" pitchFamily="2" charset="-122"/>
              <a:ea typeface="华文新魏" panose="02010800040101010101" pitchFamily="2" charset="-122"/>
            </a:endParaRPr>
          </a:p>
        </p:txBody>
      </p:sp>
      <p:sp>
        <p:nvSpPr>
          <p:cNvPr id="16386" name="TextBox 4"/>
          <p:cNvSpPr txBox="1"/>
          <p:nvPr/>
        </p:nvSpPr>
        <p:spPr>
          <a:xfrm>
            <a:off x="566738" y="708025"/>
            <a:ext cx="9358312" cy="523875"/>
          </a:xfrm>
          <a:prstGeom prst="rect">
            <a:avLst/>
          </a:prstGeom>
          <a:noFill/>
          <a:ln w="9525">
            <a:noFill/>
          </a:ln>
        </p:spPr>
        <p:txBody>
          <a:bodyPr anchor="t" anchorCtr="0">
            <a:spAutoFit/>
          </a:bodyPr>
          <a:lstStyle/>
          <a:p>
            <a:r>
              <a:rPr lang="zh-CN" altLang="en-US" sz="2800" b="1" dirty="0">
                <a:latin typeface="华文新魏" panose="02010800040101010101" pitchFamily="2" charset="-122"/>
                <a:ea typeface="华文新魏" panose="02010800040101010101" pitchFamily="2" charset="-122"/>
              </a:rPr>
              <a:t>（一）中华人民共和国安全生产法（重点内容节选）</a:t>
            </a:r>
          </a:p>
        </p:txBody>
      </p:sp>
      <p:sp>
        <p:nvSpPr>
          <p:cNvPr id="16387" name="TextBox 5"/>
          <p:cNvSpPr txBox="1"/>
          <p:nvPr/>
        </p:nvSpPr>
        <p:spPr>
          <a:xfrm>
            <a:off x="815975" y="1793875"/>
            <a:ext cx="8959850" cy="4482465"/>
          </a:xfrm>
          <a:prstGeom prst="rect">
            <a:avLst/>
          </a:prstGeom>
          <a:noFill/>
          <a:ln w="9525">
            <a:noFill/>
          </a:ln>
        </p:spPr>
        <p:txBody>
          <a:bodyPr anchor="t" anchorCtr="0">
            <a:spAutoFit/>
          </a:bodyPr>
          <a:lstStyle/>
          <a:p>
            <a:pPr eaLnBrk="0" hangingPunct="0">
              <a:lnSpc>
                <a:spcPts val="2200"/>
              </a:lnSpc>
              <a:spcBef>
                <a:spcPct val="20000"/>
              </a:spcBef>
            </a:pPr>
            <a:r>
              <a:rPr lang="en-US" altLang="zh-CN" sz="1800" dirty="0">
                <a:latin typeface="华文楷体" panose="02010600040101010101" pitchFamily="2" charset="-122"/>
                <a:ea typeface="华文楷体" panose="02010600040101010101" pitchFamily="2" charset="-122"/>
              </a:rPr>
              <a:t>         </a:t>
            </a:r>
            <a:r>
              <a:rPr lang="zh-CN" altLang="zh-CN" sz="1800" b="1" dirty="0">
                <a:latin typeface="华文楷体" panose="02010600040101010101" pitchFamily="2" charset="-122"/>
                <a:ea typeface="华文楷体" panose="02010600040101010101" pitchFamily="2" charset="-122"/>
              </a:rPr>
              <a:t>第二十五条</a:t>
            </a:r>
            <a:r>
              <a:rPr lang="zh-CN" altLang="zh-CN" sz="1800" dirty="0">
                <a:latin typeface="华文楷体" panose="02010600040101010101" pitchFamily="2" charset="-122"/>
                <a:ea typeface="华文楷体" panose="02010600040101010101" pitchFamily="2" charset="-122"/>
              </a:rPr>
              <a:t>　</a:t>
            </a:r>
            <a:r>
              <a:rPr lang="zh-CN" altLang="zh-CN" sz="1800" b="1" dirty="0">
                <a:solidFill>
                  <a:srgbClr val="FF0000"/>
                </a:solidFill>
                <a:latin typeface="华文楷体" panose="02010600040101010101" pitchFamily="2" charset="-122"/>
                <a:ea typeface="华文楷体" panose="02010600040101010101" pitchFamily="2" charset="-122"/>
              </a:rPr>
              <a:t>生产经营单位的安全生产管理机构以及安全生产管理人员履行下列职责</a:t>
            </a:r>
            <a:r>
              <a:rPr lang="en-US" altLang="zh-CN" sz="1800" b="1" dirty="0">
                <a:solidFill>
                  <a:srgbClr val="FF0000"/>
                </a:solidFill>
                <a:latin typeface="华文楷体" panose="02010600040101010101" pitchFamily="2" charset="-122"/>
                <a:ea typeface="华文楷体" panose="02010600040101010101" pitchFamily="2" charset="-122"/>
              </a:rPr>
              <a:t>:</a:t>
            </a:r>
            <a:endParaRPr lang="zh-CN" altLang="zh-CN" sz="1800" b="1" dirty="0">
              <a:solidFill>
                <a:srgbClr val="FF0000"/>
              </a:solidFill>
              <a:latin typeface="华文楷体" panose="02010600040101010101" pitchFamily="2" charset="-122"/>
              <a:ea typeface="华文楷体" panose="02010600040101010101" pitchFamily="2" charset="-122"/>
            </a:endParaRPr>
          </a:p>
          <a:p>
            <a:pPr eaLnBrk="0" hangingPunct="0">
              <a:lnSpc>
                <a:spcPts val="2200"/>
              </a:lnSpc>
              <a:spcBef>
                <a:spcPct val="20000"/>
              </a:spcBef>
            </a:pP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（一）组织或者参与</a:t>
            </a:r>
            <a:r>
              <a:rPr lang="zh-CN" altLang="zh-CN" sz="1800" b="1" dirty="0">
                <a:solidFill>
                  <a:srgbClr val="FF0000"/>
                </a:solidFill>
                <a:latin typeface="华文楷体" panose="02010600040101010101" pitchFamily="2" charset="-122"/>
                <a:ea typeface="华文楷体" panose="02010600040101010101" pitchFamily="2" charset="-122"/>
              </a:rPr>
              <a:t>拟订本单位安全生产规章制度、操作规程和生产安全事故应急救援预案</a:t>
            </a:r>
            <a:r>
              <a:rPr lang="zh-CN" altLang="zh-CN" sz="1800" dirty="0">
                <a:latin typeface="华文楷体" panose="02010600040101010101" pitchFamily="2" charset="-122"/>
                <a:ea typeface="华文楷体" panose="02010600040101010101" pitchFamily="2" charset="-122"/>
              </a:rPr>
              <a:t>；</a:t>
            </a:r>
          </a:p>
          <a:p>
            <a:pPr eaLnBrk="0" hangingPunct="0">
              <a:lnSpc>
                <a:spcPts val="2200"/>
              </a:lnSpc>
              <a:spcBef>
                <a:spcPct val="20000"/>
              </a:spcBef>
            </a:pP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（二）组织或者参与本单位安全生产</a:t>
            </a:r>
            <a:r>
              <a:rPr lang="zh-CN" altLang="zh-CN" sz="1800" b="1" dirty="0">
                <a:solidFill>
                  <a:srgbClr val="FF0000"/>
                </a:solidFill>
                <a:latin typeface="华文楷体" panose="02010600040101010101" pitchFamily="2" charset="-122"/>
                <a:ea typeface="华文楷体" panose="02010600040101010101" pitchFamily="2" charset="-122"/>
              </a:rPr>
              <a:t>教育和培训</a:t>
            </a:r>
            <a:r>
              <a:rPr lang="zh-CN" altLang="zh-CN" sz="1800" dirty="0">
                <a:latin typeface="华文楷体" panose="02010600040101010101" pitchFamily="2" charset="-122"/>
                <a:ea typeface="华文楷体" panose="02010600040101010101" pitchFamily="2" charset="-122"/>
              </a:rPr>
              <a:t>，如实记录安全生产教育和培训情况；</a:t>
            </a:r>
          </a:p>
          <a:p>
            <a:pPr eaLnBrk="0" hangingPunct="0">
              <a:lnSpc>
                <a:spcPts val="2200"/>
              </a:lnSpc>
              <a:spcBef>
                <a:spcPct val="20000"/>
              </a:spcBef>
            </a:pP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（三）组织开展</a:t>
            </a:r>
            <a:r>
              <a:rPr lang="zh-CN" altLang="zh-CN" sz="1800" b="1" dirty="0">
                <a:solidFill>
                  <a:srgbClr val="FF0000"/>
                </a:solidFill>
                <a:latin typeface="华文楷体" panose="02010600040101010101" pitchFamily="2" charset="-122"/>
                <a:ea typeface="华文楷体" panose="02010600040101010101" pitchFamily="2" charset="-122"/>
              </a:rPr>
              <a:t>危险源辨识和评估</a:t>
            </a:r>
            <a:r>
              <a:rPr lang="zh-CN" altLang="zh-CN" sz="1800" dirty="0">
                <a:latin typeface="华文楷体" panose="02010600040101010101" pitchFamily="2" charset="-122"/>
                <a:ea typeface="华文楷体" panose="02010600040101010101" pitchFamily="2" charset="-122"/>
              </a:rPr>
              <a:t>，督促落实本单位重大危险源的安全管理措施；</a:t>
            </a:r>
          </a:p>
          <a:p>
            <a:pPr eaLnBrk="0" hangingPunct="0">
              <a:lnSpc>
                <a:spcPts val="2200"/>
              </a:lnSpc>
              <a:spcBef>
                <a:spcPct val="20000"/>
              </a:spcBef>
            </a:pP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（四）组织或者参与本单位</a:t>
            </a:r>
            <a:r>
              <a:rPr lang="zh-CN" altLang="zh-CN" sz="1800" b="1" dirty="0">
                <a:solidFill>
                  <a:srgbClr val="FF0000"/>
                </a:solidFill>
                <a:latin typeface="华文楷体" panose="02010600040101010101" pitchFamily="2" charset="-122"/>
                <a:ea typeface="华文楷体" panose="02010600040101010101" pitchFamily="2" charset="-122"/>
              </a:rPr>
              <a:t>应急救援演练</a:t>
            </a:r>
            <a:r>
              <a:rPr lang="zh-CN" altLang="zh-CN" sz="1800" dirty="0">
                <a:latin typeface="华文楷体" panose="02010600040101010101" pitchFamily="2" charset="-122"/>
                <a:ea typeface="华文楷体" panose="02010600040101010101" pitchFamily="2" charset="-122"/>
              </a:rPr>
              <a:t>；</a:t>
            </a:r>
          </a:p>
          <a:p>
            <a:pPr eaLnBrk="0" hangingPunct="0">
              <a:lnSpc>
                <a:spcPts val="2200"/>
              </a:lnSpc>
              <a:spcBef>
                <a:spcPct val="20000"/>
              </a:spcBef>
            </a:pP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（五）检查本单位的安全生产状况，及时</a:t>
            </a:r>
            <a:r>
              <a:rPr lang="zh-CN" altLang="zh-CN" sz="1800" b="1" dirty="0">
                <a:solidFill>
                  <a:srgbClr val="FF0000"/>
                </a:solidFill>
                <a:latin typeface="华文楷体" panose="02010600040101010101" pitchFamily="2" charset="-122"/>
                <a:ea typeface="华文楷体" panose="02010600040101010101" pitchFamily="2" charset="-122"/>
              </a:rPr>
              <a:t>排查生产安全事故隐患</a:t>
            </a:r>
            <a:r>
              <a:rPr lang="zh-CN" altLang="zh-CN" sz="1800" dirty="0">
                <a:latin typeface="华文楷体" panose="02010600040101010101" pitchFamily="2" charset="-122"/>
                <a:ea typeface="华文楷体" panose="02010600040101010101" pitchFamily="2" charset="-122"/>
              </a:rPr>
              <a:t>，提出改进安全生产管理的建议；</a:t>
            </a:r>
          </a:p>
          <a:p>
            <a:pPr eaLnBrk="0" hangingPunct="0">
              <a:lnSpc>
                <a:spcPts val="2200"/>
              </a:lnSpc>
              <a:spcBef>
                <a:spcPct val="20000"/>
              </a:spcBef>
            </a:pP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（六）</a:t>
            </a:r>
            <a:r>
              <a:rPr lang="zh-CN" altLang="zh-CN" sz="1800" b="1" dirty="0">
                <a:solidFill>
                  <a:srgbClr val="FF0000"/>
                </a:solidFill>
                <a:latin typeface="华文楷体" panose="02010600040101010101" pitchFamily="2" charset="-122"/>
                <a:ea typeface="华文楷体" panose="02010600040101010101" pitchFamily="2" charset="-122"/>
              </a:rPr>
              <a:t>制止和纠正违章指挥、强令冒险作业、违反操作规程的行为；</a:t>
            </a:r>
            <a:endParaRPr lang="zh-CN" altLang="zh-CN" sz="1800" dirty="0">
              <a:latin typeface="华文楷体" panose="02010600040101010101" pitchFamily="2" charset="-122"/>
              <a:ea typeface="华文楷体" panose="02010600040101010101" pitchFamily="2" charset="-122"/>
            </a:endParaRPr>
          </a:p>
          <a:p>
            <a:pPr eaLnBrk="0" hangingPunct="0">
              <a:lnSpc>
                <a:spcPts val="2200"/>
              </a:lnSpc>
              <a:spcBef>
                <a:spcPct val="20000"/>
              </a:spcBef>
            </a:pP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（七）督促</a:t>
            </a:r>
            <a:r>
              <a:rPr lang="zh-CN" altLang="zh-CN" sz="1800" b="1" dirty="0">
                <a:solidFill>
                  <a:srgbClr val="FF0000"/>
                </a:solidFill>
                <a:latin typeface="华文楷体" panose="02010600040101010101" pitchFamily="2" charset="-122"/>
                <a:ea typeface="华文楷体" panose="02010600040101010101" pitchFamily="2" charset="-122"/>
              </a:rPr>
              <a:t>落实本单位安全生产整改措施</a:t>
            </a:r>
            <a:r>
              <a:rPr lang="zh-CN" altLang="zh-CN" sz="1800" dirty="0">
                <a:latin typeface="华文楷体" panose="02010600040101010101" pitchFamily="2" charset="-122"/>
                <a:ea typeface="华文楷体" panose="02010600040101010101" pitchFamily="2" charset="-122"/>
              </a:rPr>
              <a:t>。</a:t>
            </a:r>
          </a:p>
          <a:p>
            <a:pPr eaLnBrk="0" hangingPunct="0">
              <a:lnSpc>
                <a:spcPts val="2200"/>
              </a:lnSpc>
              <a:spcBef>
                <a:spcPct val="20000"/>
              </a:spcBef>
            </a:pP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生产经营单位可以设置专职安全生产分管负责人，协助本单位主要负责人履行安全生产管理职责。</a:t>
            </a:r>
            <a:endParaRPr lang="zh-CN" altLang="en-US" sz="1800" dirty="0">
              <a:latin typeface="华文楷体" panose="02010600040101010101" pitchFamily="2" charset="-122"/>
              <a:ea typeface="华文楷体" panose="02010600040101010101" pitchFamily="2" charset="-122"/>
            </a:endParaRPr>
          </a:p>
        </p:txBody>
      </p:sp>
      <p:pic>
        <p:nvPicPr>
          <p:cNvPr id="16388" name="图片 109">
            <a:hlinkClick r:id="rId2" action="ppaction://hlinksldjump"/>
          </p:cNvPr>
          <p:cNvPicPr>
            <a:picLocks noChangeAspect="1"/>
          </p:cNvPicPr>
          <p:nvPr/>
        </p:nvPicPr>
        <p:blipFill>
          <a:blip r:embed="rId3" cstate="print"/>
          <a:srcRect l="67346" t="17532" r="2882" b="42969"/>
          <a:stretch>
            <a:fillRect/>
          </a:stretch>
        </p:blipFill>
        <p:spPr>
          <a:xfrm>
            <a:off x="9275763" y="6138863"/>
            <a:ext cx="798512" cy="755650"/>
          </a:xfrm>
          <a:prstGeom prst="rect">
            <a:avLst/>
          </a:prstGeom>
          <a:noFill/>
          <a:ln w="9525">
            <a:noFill/>
          </a:ln>
        </p:spPr>
      </p:pic>
      <p:pic>
        <p:nvPicPr>
          <p:cNvPr id="16389" name="图片 11">
            <a:hlinkClick r:id="rId4" action="ppaction://hlinksldjump"/>
          </p:cNvPr>
          <p:cNvPicPr>
            <a:picLocks noChangeAspect="1"/>
          </p:cNvPicPr>
          <p:nvPr/>
        </p:nvPicPr>
        <p:blipFill>
          <a:blip r:embed="rId5" cstate="print"/>
          <a:srcRect l="4480" t="58189" r="68494" b="5009"/>
          <a:stretch>
            <a:fillRect/>
          </a:stretch>
        </p:blipFill>
        <p:spPr>
          <a:xfrm>
            <a:off x="8418513" y="6138863"/>
            <a:ext cx="739775" cy="739775"/>
          </a:xfrm>
          <a:prstGeom prst="rect">
            <a:avLst/>
          </a:prstGeom>
          <a:noFill/>
          <a:ln w="9525">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extBox 5"/>
          <p:cNvSpPr txBox="1"/>
          <p:nvPr/>
        </p:nvSpPr>
        <p:spPr>
          <a:xfrm>
            <a:off x="800100" y="1363663"/>
            <a:ext cx="8858250" cy="461962"/>
          </a:xfrm>
          <a:prstGeom prst="rect">
            <a:avLst/>
          </a:prstGeom>
          <a:noFill/>
          <a:ln w="9525">
            <a:noFill/>
          </a:ln>
        </p:spPr>
        <p:txBody>
          <a:bodyPr anchor="t" anchorCtr="0">
            <a:spAutoFit/>
          </a:bodyPr>
          <a:lstStyle/>
          <a:p>
            <a:pPr algn="ctr"/>
            <a:r>
              <a:rPr lang="zh-CN" altLang="en-US" sz="2400" dirty="0">
                <a:latin typeface="华文新魏" panose="02010800040101010101" pitchFamily="2" charset="-122"/>
                <a:ea typeface="华文新魏" panose="02010800040101010101" pitchFamily="2" charset="-122"/>
              </a:rPr>
              <a:t>第三章   </a:t>
            </a:r>
            <a:r>
              <a:rPr lang="zh-CN" altLang="zh-CN" sz="2400" dirty="0">
                <a:latin typeface="华文新魏" panose="02010800040101010101" pitchFamily="2" charset="-122"/>
                <a:ea typeface="华文新魏" panose="02010800040101010101" pitchFamily="2" charset="-122"/>
              </a:rPr>
              <a:t>从业人员的安全生产权利义务</a:t>
            </a:r>
            <a:endParaRPr lang="zh-CN" altLang="en-US" sz="2400" dirty="0">
              <a:latin typeface="华文新魏" panose="02010800040101010101" pitchFamily="2" charset="-122"/>
              <a:ea typeface="华文新魏" panose="02010800040101010101" pitchFamily="2" charset="-122"/>
            </a:endParaRPr>
          </a:p>
        </p:txBody>
      </p:sp>
      <p:sp>
        <p:nvSpPr>
          <p:cNvPr id="17410" name="TextBox 4"/>
          <p:cNvSpPr txBox="1"/>
          <p:nvPr/>
        </p:nvSpPr>
        <p:spPr>
          <a:xfrm>
            <a:off x="566738" y="708025"/>
            <a:ext cx="9358312" cy="523875"/>
          </a:xfrm>
          <a:prstGeom prst="rect">
            <a:avLst/>
          </a:prstGeom>
          <a:noFill/>
          <a:ln w="9525">
            <a:noFill/>
          </a:ln>
        </p:spPr>
        <p:txBody>
          <a:bodyPr anchor="t" anchorCtr="0">
            <a:spAutoFit/>
          </a:bodyPr>
          <a:lstStyle/>
          <a:p>
            <a:r>
              <a:rPr lang="zh-CN" altLang="en-US" sz="2800" b="1" dirty="0">
                <a:latin typeface="华文新魏" panose="02010800040101010101" pitchFamily="2" charset="-122"/>
                <a:ea typeface="华文新魏" panose="02010800040101010101" pitchFamily="2" charset="-122"/>
              </a:rPr>
              <a:t>（一）中华人民共和国安全生产法（重点内容节选）</a:t>
            </a:r>
          </a:p>
        </p:txBody>
      </p:sp>
      <p:sp>
        <p:nvSpPr>
          <p:cNvPr id="17411" name="TextBox 5"/>
          <p:cNvSpPr txBox="1"/>
          <p:nvPr/>
        </p:nvSpPr>
        <p:spPr>
          <a:xfrm>
            <a:off x="815975" y="1793875"/>
            <a:ext cx="8959850" cy="4368165"/>
          </a:xfrm>
          <a:prstGeom prst="rect">
            <a:avLst/>
          </a:prstGeom>
          <a:noFill/>
          <a:ln w="9525">
            <a:noFill/>
          </a:ln>
        </p:spPr>
        <p:txBody>
          <a:bodyPr anchor="t" anchorCtr="0">
            <a:spAutoFit/>
          </a:bodyPr>
          <a:lstStyle/>
          <a:p>
            <a:pPr eaLnBrk="0" hangingPunct="0">
              <a:lnSpc>
                <a:spcPts val="2600"/>
              </a:lnSpc>
              <a:spcBef>
                <a:spcPct val="20000"/>
              </a:spcBef>
            </a:pPr>
            <a:r>
              <a:rPr lang="en-US" altLang="zh-CN" sz="1800" dirty="0">
                <a:latin typeface="华文楷体" panose="02010600040101010101" pitchFamily="2" charset="-122"/>
                <a:ea typeface="华文楷体" panose="02010600040101010101" pitchFamily="2" charset="-122"/>
              </a:rPr>
              <a:t>        </a:t>
            </a:r>
            <a:r>
              <a:rPr lang="zh-CN" altLang="zh-CN" sz="1800" b="1" dirty="0">
                <a:latin typeface="华文楷体" panose="02010600040101010101" pitchFamily="2" charset="-122"/>
                <a:ea typeface="华文楷体" panose="02010600040101010101" pitchFamily="2" charset="-122"/>
              </a:rPr>
              <a:t>第五十三条</a:t>
            </a:r>
            <a:r>
              <a:rPr lang="zh-CN" altLang="zh-CN" sz="1800" dirty="0">
                <a:latin typeface="华文楷体" panose="02010600040101010101" pitchFamily="2" charset="-122"/>
                <a:ea typeface="华文楷体" panose="02010600040101010101" pitchFamily="2" charset="-122"/>
              </a:rPr>
              <a:t>　生产经营单位的从业人员</a:t>
            </a:r>
            <a:r>
              <a:rPr lang="zh-CN" altLang="zh-CN" sz="1800" b="1" dirty="0">
                <a:solidFill>
                  <a:srgbClr val="FF0000"/>
                </a:solidFill>
                <a:latin typeface="华文楷体" panose="02010600040101010101" pitchFamily="2" charset="-122"/>
                <a:ea typeface="华文楷体" panose="02010600040101010101" pitchFamily="2" charset="-122"/>
              </a:rPr>
              <a:t>有权了解</a:t>
            </a:r>
            <a:r>
              <a:rPr lang="zh-CN" altLang="zh-CN" sz="1800" dirty="0">
                <a:solidFill>
                  <a:schemeClr val="tx1"/>
                </a:solidFill>
                <a:latin typeface="华文楷体" panose="02010600040101010101" pitchFamily="2" charset="-122"/>
                <a:ea typeface="华文楷体" panose="02010600040101010101" pitchFamily="2" charset="-122"/>
              </a:rPr>
              <a:t>其作业场所和工作岗位存在</a:t>
            </a:r>
            <a:r>
              <a:rPr lang="zh-CN" altLang="zh-CN" sz="1800" b="1" dirty="0">
                <a:solidFill>
                  <a:srgbClr val="FF0000"/>
                </a:solidFill>
                <a:latin typeface="华文楷体" panose="02010600040101010101" pitchFamily="2" charset="-122"/>
                <a:ea typeface="华文楷体" panose="02010600040101010101" pitchFamily="2" charset="-122"/>
              </a:rPr>
              <a:t>的危险因素、防范措施及事故应急措施，有权</a:t>
            </a:r>
            <a:r>
              <a:rPr lang="zh-CN" altLang="zh-CN" sz="1800" dirty="0">
                <a:solidFill>
                  <a:schemeClr val="tx1"/>
                </a:solidFill>
                <a:latin typeface="华文楷体" panose="02010600040101010101" pitchFamily="2" charset="-122"/>
                <a:ea typeface="华文楷体" panose="02010600040101010101" pitchFamily="2" charset="-122"/>
              </a:rPr>
              <a:t>对本单位的安全生产工作</a:t>
            </a:r>
            <a:r>
              <a:rPr lang="zh-CN" altLang="zh-CN" sz="1800" b="1" dirty="0">
                <a:solidFill>
                  <a:srgbClr val="FF0000"/>
                </a:solidFill>
                <a:latin typeface="华文楷体" panose="02010600040101010101" pitchFamily="2" charset="-122"/>
                <a:ea typeface="华文楷体" panose="02010600040101010101" pitchFamily="2" charset="-122"/>
              </a:rPr>
              <a:t>提出建议</a:t>
            </a:r>
            <a:r>
              <a:rPr lang="zh-CN" altLang="zh-CN" sz="1800" dirty="0">
                <a:latin typeface="华文楷体" panose="02010600040101010101" pitchFamily="2" charset="-122"/>
                <a:ea typeface="华文楷体" panose="02010600040101010101" pitchFamily="2" charset="-122"/>
              </a:rPr>
              <a:t>。</a:t>
            </a:r>
          </a:p>
          <a:p>
            <a:pPr eaLnBrk="0" hangingPunct="0">
              <a:lnSpc>
                <a:spcPts val="2600"/>
              </a:lnSpc>
              <a:spcBef>
                <a:spcPct val="20000"/>
              </a:spcBef>
            </a:pPr>
            <a:r>
              <a:rPr lang="en-US" altLang="zh-CN" sz="1800" dirty="0">
                <a:latin typeface="华文楷体" panose="02010600040101010101" pitchFamily="2" charset="-122"/>
                <a:ea typeface="华文楷体" panose="02010600040101010101" pitchFamily="2" charset="-122"/>
              </a:rPr>
              <a:t>        </a:t>
            </a:r>
            <a:r>
              <a:rPr lang="zh-CN" altLang="zh-CN" sz="1800" b="1" dirty="0">
                <a:latin typeface="华文楷体" panose="02010600040101010101" pitchFamily="2" charset="-122"/>
                <a:ea typeface="华文楷体" panose="02010600040101010101" pitchFamily="2" charset="-122"/>
              </a:rPr>
              <a:t>第五十四条</a:t>
            </a:r>
            <a:r>
              <a:rPr lang="zh-CN" altLang="zh-CN" sz="1800" dirty="0">
                <a:latin typeface="华文楷体" panose="02010600040101010101" pitchFamily="2" charset="-122"/>
                <a:ea typeface="华文楷体" panose="02010600040101010101" pitchFamily="2" charset="-122"/>
              </a:rPr>
              <a:t>　从业人员有权对本单位安全生产工作中</a:t>
            </a:r>
            <a:r>
              <a:rPr lang="zh-CN" altLang="zh-CN" sz="1800" b="1" dirty="0">
                <a:solidFill>
                  <a:srgbClr val="FF0000"/>
                </a:solidFill>
                <a:latin typeface="华文楷体" panose="02010600040101010101" pitchFamily="2" charset="-122"/>
                <a:ea typeface="华文楷体" panose="02010600040101010101" pitchFamily="2" charset="-122"/>
              </a:rPr>
              <a:t>存在的问题提出批评、检举、控告；有权拒绝违章指挥和强令冒险作业。</a:t>
            </a:r>
            <a:endParaRPr lang="en-US" altLang="zh-CN" sz="1800" dirty="0">
              <a:latin typeface="华文楷体" panose="02010600040101010101" pitchFamily="2" charset="-122"/>
              <a:ea typeface="华文楷体" panose="02010600040101010101" pitchFamily="2" charset="-122"/>
            </a:endParaRPr>
          </a:p>
          <a:p>
            <a:pPr eaLnBrk="0" hangingPunct="0">
              <a:lnSpc>
                <a:spcPts val="2600"/>
              </a:lnSpc>
              <a:spcBef>
                <a:spcPct val="20000"/>
              </a:spcBef>
            </a:pPr>
            <a:r>
              <a:rPr lang="en-US" altLang="zh-CN" sz="1800" dirty="0">
                <a:latin typeface="华文楷体" panose="02010600040101010101" pitchFamily="2" charset="-122"/>
                <a:ea typeface="华文楷体" panose="02010600040101010101" pitchFamily="2" charset="-122"/>
              </a:rPr>
              <a:t>        </a:t>
            </a:r>
            <a:r>
              <a:rPr lang="zh-CN" altLang="zh-CN" sz="1800" b="1" dirty="0">
                <a:latin typeface="华文楷体" panose="02010600040101010101" pitchFamily="2" charset="-122"/>
                <a:ea typeface="华文楷体" panose="02010600040101010101" pitchFamily="2" charset="-122"/>
              </a:rPr>
              <a:t>第五十五条</a:t>
            </a:r>
            <a:r>
              <a:rPr lang="zh-CN" altLang="zh-CN" sz="1800" dirty="0">
                <a:latin typeface="华文楷体" panose="02010600040101010101" pitchFamily="2" charset="-122"/>
                <a:ea typeface="华文楷体" panose="02010600040101010101" pitchFamily="2" charset="-122"/>
              </a:rPr>
              <a:t>　从业人员发现直接危及人身安全的紧急情况时，有权停止作业或者在采取可能的应急措施后撤离作业场所。</a:t>
            </a:r>
            <a:endParaRPr lang="en-US" altLang="zh-CN" sz="1800" dirty="0">
              <a:latin typeface="华文楷体" panose="02010600040101010101" pitchFamily="2" charset="-122"/>
              <a:ea typeface="华文楷体" panose="02010600040101010101" pitchFamily="2" charset="-122"/>
            </a:endParaRPr>
          </a:p>
          <a:p>
            <a:pPr eaLnBrk="0" hangingPunct="0">
              <a:lnSpc>
                <a:spcPts val="2600"/>
              </a:lnSpc>
              <a:spcBef>
                <a:spcPct val="20000"/>
              </a:spcBef>
            </a:pPr>
            <a:r>
              <a:rPr lang="en-US" altLang="zh-CN" sz="1800" dirty="0">
                <a:latin typeface="华文楷体" panose="02010600040101010101" pitchFamily="2" charset="-122"/>
                <a:ea typeface="华文楷体" panose="02010600040101010101" pitchFamily="2" charset="-122"/>
              </a:rPr>
              <a:t>        </a:t>
            </a:r>
            <a:r>
              <a:rPr lang="zh-CN" altLang="zh-CN" sz="1800" b="1" dirty="0">
                <a:latin typeface="华文楷体" panose="02010600040101010101" pitchFamily="2" charset="-122"/>
                <a:ea typeface="华文楷体" panose="02010600040101010101" pitchFamily="2" charset="-122"/>
              </a:rPr>
              <a:t>第五十七条</a:t>
            </a:r>
            <a:r>
              <a:rPr lang="zh-CN" altLang="zh-CN" sz="1800" dirty="0">
                <a:latin typeface="华文楷体" panose="02010600040101010101" pitchFamily="2" charset="-122"/>
                <a:ea typeface="华文楷体" panose="02010600040101010101" pitchFamily="2" charset="-122"/>
              </a:rPr>
              <a:t>　从业人员在作业过程中，</a:t>
            </a:r>
            <a:r>
              <a:rPr lang="zh-CN" altLang="zh-CN" sz="1800" b="1" dirty="0">
                <a:solidFill>
                  <a:srgbClr val="FF0000"/>
                </a:solidFill>
                <a:latin typeface="华文楷体" panose="02010600040101010101" pitchFamily="2" charset="-122"/>
                <a:ea typeface="华文楷体" panose="02010600040101010101" pitchFamily="2" charset="-122"/>
              </a:rPr>
              <a:t>应当严格落实岗位安全责任，遵守本单位的安全生产规章制度和操作规程，服从管理，正确佩戴和使用劳动防护用品。</a:t>
            </a:r>
          </a:p>
          <a:p>
            <a:pPr eaLnBrk="0" hangingPunct="0">
              <a:lnSpc>
                <a:spcPts val="2600"/>
              </a:lnSpc>
              <a:spcBef>
                <a:spcPct val="20000"/>
              </a:spcBef>
            </a:pPr>
            <a:r>
              <a:rPr lang="en-US" altLang="zh-CN" sz="1800" dirty="0">
                <a:latin typeface="华文楷体" panose="02010600040101010101" pitchFamily="2" charset="-122"/>
                <a:ea typeface="华文楷体" panose="02010600040101010101" pitchFamily="2" charset="-122"/>
              </a:rPr>
              <a:t>        </a:t>
            </a:r>
            <a:r>
              <a:rPr lang="zh-CN" altLang="zh-CN" sz="1800" b="1" dirty="0">
                <a:latin typeface="华文楷体" panose="02010600040101010101" pitchFamily="2" charset="-122"/>
                <a:ea typeface="华文楷体" panose="02010600040101010101" pitchFamily="2" charset="-122"/>
              </a:rPr>
              <a:t>第五十八条</a:t>
            </a:r>
            <a:r>
              <a:rPr lang="zh-CN" altLang="zh-CN" sz="1800" dirty="0">
                <a:latin typeface="华文楷体" panose="02010600040101010101" pitchFamily="2" charset="-122"/>
                <a:ea typeface="华文楷体" panose="02010600040101010101" pitchFamily="2" charset="-122"/>
              </a:rPr>
              <a:t>　从业人员</a:t>
            </a:r>
            <a:r>
              <a:rPr lang="zh-CN" altLang="zh-CN" sz="1800" b="1" dirty="0">
                <a:solidFill>
                  <a:srgbClr val="FF0000"/>
                </a:solidFill>
                <a:latin typeface="华文楷体" panose="02010600040101010101" pitchFamily="2" charset="-122"/>
                <a:ea typeface="华文楷体" panose="02010600040101010101" pitchFamily="2" charset="-122"/>
              </a:rPr>
              <a:t>应当接受安全生产教育和培训</a:t>
            </a:r>
            <a:r>
              <a:rPr lang="zh-CN" altLang="zh-CN" sz="1800" dirty="0">
                <a:latin typeface="华文楷体" panose="02010600040101010101" pitchFamily="2" charset="-122"/>
                <a:ea typeface="华文楷体" panose="02010600040101010101" pitchFamily="2" charset="-122"/>
              </a:rPr>
              <a:t>，掌握本职工作所需的安全生产知识，</a:t>
            </a:r>
            <a:r>
              <a:rPr lang="zh-CN" altLang="zh-CN" sz="1800" b="1" dirty="0">
                <a:solidFill>
                  <a:srgbClr val="FF0000"/>
                </a:solidFill>
                <a:latin typeface="华文楷体" panose="02010600040101010101" pitchFamily="2" charset="-122"/>
                <a:ea typeface="华文楷体" panose="02010600040101010101" pitchFamily="2" charset="-122"/>
              </a:rPr>
              <a:t>提高安全生产技能，增强事故预防和应急处理能力。</a:t>
            </a:r>
            <a:endParaRPr lang="zh-CN" altLang="zh-CN" sz="1800" dirty="0">
              <a:latin typeface="华文楷体" panose="02010600040101010101" pitchFamily="2" charset="-122"/>
              <a:ea typeface="华文楷体" panose="02010600040101010101" pitchFamily="2" charset="-122"/>
            </a:endParaRPr>
          </a:p>
          <a:p>
            <a:pPr eaLnBrk="0" hangingPunct="0">
              <a:lnSpc>
                <a:spcPts val="2600"/>
              </a:lnSpc>
              <a:spcBef>
                <a:spcPct val="20000"/>
              </a:spcBef>
            </a:pPr>
            <a:r>
              <a:rPr lang="en-US" altLang="zh-CN" sz="1800" dirty="0">
                <a:latin typeface="华文楷体" panose="02010600040101010101" pitchFamily="2" charset="-122"/>
                <a:ea typeface="华文楷体" panose="02010600040101010101" pitchFamily="2" charset="-122"/>
              </a:rPr>
              <a:t>        </a:t>
            </a:r>
            <a:r>
              <a:rPr lang="zh-CN" altLang="zh-CN" sz="1800" b="1" dirty="0">
                <a:latin typeface="华文楷体" panose="02010600040101010101" pitchFamily="2" charset="-122"/>
                <a:ea typeface="华文楷体" panose="02010600040101010101" pitchFamily="2" charset="-122"/>
              </a:rPr>
              <a:t>第五十九条</a:t>
            </a:r>
            <a:r>
              <a:rPr lang="zh-CN" altLang="zh-CN" sz="1800" dirty="0">
                <a:latin typeface="华文楷体" panose="02010600040101010101" pitchFamily="2" charset="-122"/>
                <a:ea typeface="华文楷体" panose="02010600040101010101" pitchFamily="2" charset="-122"/>
              </a:rPr>
              <a:t>　从业人员</a:t>
            </a:r>
            <a:r>
              <a:rPr lang="zh-CN" altLang="zh-CN" sz="1800" b="1" dirty="0">
                <a:solidFill>
                  <a:srgbClr val="FF0000"/>
                </a:solidFill>
                <a:latin typeface="华文楷体" panose="02010600040101010101" pitchFamily="2" charset="-122"/>
                <a:ea typeface="华文楷体" panose="02010600040101010101" pitchFamily="2" charset="-122"/>
              </a:rPr>
              <a:t>发现事故隐患或者其他不安全因素，应当立即向现场安全生产管理人员或者本单位负责人报告</a:t>
            </a:r>
            <a:r>
              <a:rPr lang="zh-CN" altLang="zh-CN" sz="1800" dirty="0">
                <a:latin typeface="华文楷体" panose="02010600040101010101" pitchFamily="2" charset="-122"/>
                <a:ea typeface="华文楷体" panose="02010600040101010101" pitchFamily="2" charset="-122"/>
              </a:rPr>
              <a:t>；接到报告的人员应当及时予以处理。</a:t>
            </a:r>
            <a:endParaRPr lang="zh-CN" altLang="en-US" sz="1800" dirty="0">
              <a:latin typeface="华文楷体" panose="02010600040101010101" pitchFamily="2" charset="-122"/>
              <a:ea typeface="华文楷体" panose="02010600040101010101" pitchFamily="2" charset="-122"/>
            </a:endParaRPr>
          </a:p>
        </p:txBody>
      </p:sp>
      <p:pic>
        <p:nvPicPr>
          <p:cNvPr id="17412" name="图片 109">
            <a:hlinkClick r:id="rId2" action="ppaction://hlinksldjump"/>
          </p:cNvPr>
          <p:cNvPicPr>
            <a:picLocks noChangeAspect="1"/>
          </p:cNvPicPr>
          <p:nvPr/>
        </p:nvPicPr>
        <p:blipFill>
          <a:blip r:embed="rId3" cstate="print"/>
          <a:srcRect l="67346" t="17532" r="2882" b="42969"/>
          <a:stretch>
            <a:fillRect/>
          </a:stretch>
        </p:blipFill>
        <p:spPr>
          <a:xfrm>
            <a:off x="9275763" y="6138863"/>
            <a:ext cx="798512" cy="755650"/>
          </a:xfrm>
          <a:prstGeom prst="rect">
            <a:avLst/>
          </a:prstGeom>
          <a:noFill/>
          <a:ln w="9525">
            <a:noFill/>
          </a:ln>
        </p:spPr>
      </p:pic>
      <p:pic>
        <p:nvPicPr>
          <p:cNvPr id="17413" name="图片 11">
            <a:hlinkClick r:id="rId4" action="ppaction://hlinksldjump"/>
          </p:cNvPr>
          <p:cNvPicPr>
            <a:picLocks noChangeAspect="1"/>
          </p:cNvPicPr>
          <p:nvPr/>
        </p:nvPicPr>
        <p:blipFill>
          <a:blip r:embed="rId5" cstate="print"/>
          <a:srcRect l="4480" t="58189" r="68494" b="5009"/>
          <a:stretch>
            <a:fillRect/>
          </a:stretch>
        </p:blipFill>
        <p:spPr>
          <a:xfrm>
            <a:off x="8418513" y="6138863"/>
            <a:ext cx="739775" cy="739775"/>
          </a:xfrm>
          <a:prstGeom prst="rect">
            <a:avLst/>
          </a:prstGeom>
          <a:noFill/>
          <a:ln w="9525">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extBox 5"/>
          <p:cNvSpPr txBox="1"/>
          <p:nvPr/>
        </p:nvSpPr>
        <p:spPr>
          <a:xfrm>
            <a:off x="800100" y="1363663"/>
            <a:ext cx="8858250" cy="461962"/>
          </a:xfrm>
          <a:prstGeom prst="rect">
            <a:avLst/>
          </a:prstGeom>
          <a:noFill/>
          <a:ln w="9525">
            <a:noFill/>
          </a:ln>
        </p:spPr>
        <p:txBody>
          <a:bodyPr anchor="t" anchorCtr="0">
            <a:spAutoFit/>
          </a:bodyPr>
          <a:lstStyle/>
          <a:p>
            <a:pPr algn="ctr"/>
            <a:r>
              <a:rPr lang="zh-CN" altLang="en-US" sz="2400" dirty="0">
                <a:latin typeface="华文新魏" panose="02010800040101010101" pitchFamily="2" charset="-122"/>
                <a:ea typeface="华文新魏" panose="02010800040101010101" pitchFamily="2" charset="-122"/>
              </a:rPr>
              <a:t>第四、五章   安全生产监督管理、事故应急救援与调查处理</a:t>
            </a:r>
          </a:p>
        </p:txBody>
      </p:sp>
      <p:sp>
        <p:nvSpPr>
          <p:cNvPr id="18434" name="TextBox 4"/>
          <p:cNvSpPr txBox="1"/>
          <p:nvPr/>
        </p:nvSpPr>
        <p:spPr>
          <a:xfrm>
            <a:off x="566738" y="708025"/>
            <a:ext cx="9358312" cy="523875"/>
          </a:xfrm>
          <a:prstGeom prst="rect">
            <a:avLst/>
          </a:prstGeom>
          <a:noFill/>
          <a:ln w="9525">
            <a:noFill/>
          </a:ln>
        </p:spPr>
        <p:txBody>
          <a:bodyPr anchor="t" anchorCtr="0">
            <a:spAutoFit/>
          </a:bodyPr>
          <a:lstStyle/>
          <a:p>
            <a:r>
              <a:rPr lang="zh-CN" altLang="en-US" sz="2800" b="1" dirty="0">
                <a:latin typeface="华文新魏" panose="02010800040101010101" pitchFamily="2" charset="-122"/>
                <a:ea typeface="华文新魏" panose="02010800040101010101" pitchFamily="2" charset="-122"/>
              </a:rPr>
              <a:t>（一）中华人民共和国安全生产法（重点内容节选）</a:t>
            </a:r>
          </a:p>
        </p:txBody>
      </p:sp>
      <p:sp>
        <p:nvSpPr>
          <p:cNvPr id="18435" name="TextBox 5"/>
          <p:cNvSpPr txBox="1"/>
          <p:nvPr/>
        </p:nvSpPr>
        <p:spPr>
          <a:xfrm>
            <a:off x="800100" y="1793875"/>
            <a:ext cx="9371013" cy="4368165"/>
          </a:xfrm>
          <a:prstGeom prst="rect">
            <a:avLst/>
          </a:prstGeom>
          <a:noFill/>
          <a:ln w="9525">
            <a:noFill/>
          </a:ln>
        </p:spPr>
        <p:txBody>
          <a:bodyPr anchor="t" anchorCtr="0">
            <a:spAutoFit/>
          </a:bodyPr>
          <a:lstStyle/>
          <a:p>
            <a:pPr eaLnBrk="0" hangingPunct="0">
              <a:lnSpc>
                <a:spcPts val="2600"/>
              </a:lnSpc>
              <a:spcBef>
                <a:spcPct val="20000"/>
              </a:spcBef>
            </a:pPr>
            <a:r>
              <a:rPr lang="en-US" altLang="zh-CN" sz="1800" dirty="0">
                <a:latin typeface="华文楷体" panose="02010600040101010101" pitchFamily="2" charset="-122"/>
                <a:ea typeface="华文楷体" panose="02010600040101010101" pitchFamily="2" charset="-122"/>
              </a:rPr>
              <a:t>        </a:t>
            </a:r>
            <a:r>
              <a:rPr lang="zh-CN" altLang="zh-CN" sz="1800" b="1" dirty="0">
                <a:latin typeface="华文楷体" panose="02010600040101010101" pitchFamily="2" charset="-122"/>
                <a:ea typeface="华文楷体" panose="02010600040101010101" pitchFamily="2" charset="-122"/>
              </a:rPr>
              <a:t>第六十六条</a:t>
            </a:r>
            <a:r>
              <a:rPr lang="zh-CN" altLang="zh-CN" sz="1800" dirty="0">
                <a:latin typeface="华文楷体" panose="02010600040101010101" pitchFamily="2" charset="-122"/>
                <a:ea typeface="华文楷体" panose="02010600040101010101" pitchFamily="2" charset="-122"/>
              </a:rPr>
              <a:t>　生产经营单位</a:t>
            </a:r>
            <a:r>
              <a:rPr lang="zh-CN" altLang="zh-CN" sz="1800" b="1" dirty="0">
                <a:solidFill>
                  <a:srgbClr val="FF0000"/>
                </a:solidFill>
                <a:latin typeface="华文楷体" panose="02010600040101010101" pitchFamily="2" charset="-122"/>
                <a:ea typeface="华文楷体" panose="02010600040101010101" pitchFamily="2" charset="-122"/>
              </a:rPr>
              <a:t>对负有安全生产监督管理职责的部门的监督检查人员</a:t>
            </a:r>
            <a:r>
              <a:rPr lang="zh-CN" altLang="zh-CN" sz="1800" dirty="0">
                <a:latin typeface="华文楷体" panose="02010600040101010101" pitchFamily="2" charset="-122"/>
                <a:ea typeface="华文楷体" panose="02010600040101010101" pitchFamily="2" charset="-122"/>
              </a:rPr>
              <a:t>（以下统称安全生产监督检查人员）依法履行监督检查职责，</a:t>
            </a:r>
            <a:r>
              <a:rPr lang="zh-CN" altLang="zh-CN" sz="1800" b="1" dirty="0">
                <a:solidFill>
                  <a:srgbClr val="FF0000"/>
                </a:solidFill>
                <a:latin typeface="华文楷体" panose="02010600040101010101" pitchFamily="2" charset="-122"/>
                <a:ea typeface="华文楷体" panose="02010600040101010101" pitchFamily="2" charset="-122"/>
              </a:rPr>
              <a:t>应当予以配合，</a:t>
            </a:r>
            <a:r>
              <a:rPr lang="zh-CN" altLang="zh-CN" sz="1800" dirty="0">
                <a:latin typeface="华文楷体" panose="02010600040101010101" pitchFamily="2" charset="-122"/>
                <a:ea typeface="华文楷体" panose="02010600040101010101" pitchFamily="2" charset="-122"/>
              </a:rPr>
              <a:t>不得拒绝、阻挠。</a:t>
            </a:r>
            <a:endParaRPr lang="en-US" altLang="zh-CN" sz="1800" dirty="0">
              <a:latin typeface="华文楷体" panose="02010600040101010101" pitchFamily="2" charset="-122"/>
              <a:ea typeface="华文楷体" panose="02010600040101010101" pitchFamily="2" charset="-122"/>
            </a:endParaRPr>
          </a:p>
          <a:p>
            <a:pPr eaLnBrk="0" hangingPunct="0">
              <a:lnSpc>
                <a:spcPts val="2600"/>
              </a:lnSpc>
              <a:spcBef>
                <a:spcPct val="20000"/>
              </a:spcBef>
            </a:pPr>
            <a:r>
              <a:rPr lang="en-US" altLang="zh-CN" sz="1800" dirty="0">
                <a:latin typeface="华文楷体" panose="02010600040101010101" pitchFamily="2" charset="-122"/>
                <a:ea typeface="华文楷体" panose="02010600040101010101" pitchFamily="2" charset="-122"/>
              </a:rPr>
              <a:t>        </a:t>
            </a:r>
            <a:r>
              <a:rPr lang="zh-CN" altLang="zh-CN" sz="1800" b="1" dirty="0">
                <a:latin typeface="华文楷体" panose="02010600040101010101" pitchFamily="2" charset="-122"/>
                <a:ea typeface="华文楷体" panose="02010600040101010101" pitchFamily="2" charset="-122"/>
              </a:rPr>
              <a:t>第七十四条</a:t>
            </a:r>
            <a:r>
              <a:rPr lang="zh-CN" altLang="zh-CN" sz="1800" dirty="0">
                <a:latin typeface="华文楷体" panose="02010600040101010101" pitchFamily="2" charset="-122"/>
                <a:ea typeface="华文楷体" panose="02010600040101010101" pitchFamily="2" charset="-122"/>
              </a:rPr>
              <a:t>　任何单位或者个人</a:t>
            </a:r>
            <a:r>
              <a:rPr lang="zh-CN" altLang="zh-CN" sz="1800" b="1" dirty="0">
                <a:solidFill>
                  <a:srgbClr val="FF0000"/>
                </a:solidFill>
                <a:latin typeface="华文楷体" panose="02010600040101010101" pitchFamily="2" charset="-122"/>
                <a:ea typeface="华文楷体" panose="02010600040101010101" pitchFamily="2" charset="-122"/>
              </a:rPr>
              <a:t>对事故隐患或者安全生产违法行为，均有权向负有安全生产监督管理职责的部门报告或者举报。</a:t>
            </a:r>
            <a:endParaRPr lang="en-US" altLang="zh-CN" sz="1800" dirty="0">
              <a:latin typeface="华文楷体" panose="02010600040101010101" pitchFamily="2" charset="-122"/>
              <a:ea typeface="华文楷体" panose="02010600040101010101" pitchFamily="2" charset="-122"/>
            </a:endParaRPr>
          </a:p>
          <a:p>
            <a:pPr eaLnBrk="0" hangingPunct="0">
              <a:lnSpc>
                <a:spcPts val="2600"/>
              </a:lnSpc>
              <a:spcBef>
                <a:spcPct val="20000"/>
              </a:spcBef>
            </a:pPr>
            <a:r>
              <a:rPr lang="en-US" altLang="zh-CN" sz="1800" dirty="0">
                <a:latin typeface="华文楷体" panose="02010600040101010101" pitchFamily="2" charset="-122"/>
                <a:ea typeface="华文楷体" panose="02010600040101010101" pitchFamily="2" charset="-122"/>
              </a:rPr>
              <a:t>        </a:t>
            </a:r>
            <a:r>
              <a:rPr lang="zh-CN" altLang="zh-CN" sz="1800" b="1" dirty="0">
                <a:latin typeface="华文楷体" panose="02010600040101010101" pitchFamily="2" charset="-122"/>
                <a:ea typeface="华文楷体" panose="02010600040101010101" pitchFamily="2" charset="-122"/>
              </a:rPr>
              <a:t>第八十一条</a:t>
            </a:r>
            <a:r>
              <a:rPr lang="zh-CN" altLang="zh-CN" sz="1800" dirty="0">
                <a:latin typeface="华文楷体" panose="02010600040101010101" pitchFamily="2" charset="-122"/>
                <a:ea typeface="华文楷体" panose="02010600040101010101" pitchFamily="2" charset="-122"/>
              </a:rPr>
              <a:t>　生产经营单位应当制定本单位生产安全事故应急救援预案，与所在地县级以上地方人民政府组织制定的生产安全事故应急救援预案相衔接，并定期组织演练。</a:t>
            </a:r>
            <a:endParaRPr lang="en-US" altLang="zh-CN" sz="1800" dirty="0">
              <a:latin typeface="华文楷体" panose="02010600040101010101" pitchFamily="2" charset="-122"/>
              <a:ea typeface="华文楷体" panose="02010600040101010101" pitchFamily="2" charset="-122"/>
            </a:endParaRPr>
          </a:p>
          <a:p>
            <a:pPr eaLnBrk="0" hangingPunct="0">
              <a:lnSpc>
                <a:spcPts val="2600"/>
              </a:lnSpc>
              <a:spcBef>
                <a:spcPct val="20000"/>
              </a:spcBef>
            </a:pPr>
            <a:r>
              <a:rPr lang="en-US" altLang="zh-CN" sz="1800" dirty="0">
                <a:latin typeface="华文楷体" panose="02010600040101010101" pitchFamily="2" charset="-122"/>
                <a:ea typeface="华文楷体" panose="02010600040101010101" pitchFamily="2" charset="-122"/>
              </a:rPr>
              <a:t>        </a:t>
            </a:r>
            <a:r>
              <a:rPr lang="zh-CN" altLang="zh-CN" sz="1800" b="1" dirty="0">
                <a:latin typeface="华文楷体" panose="02010600040101010101" pitchFamily="2" charset="-122"/>
                <a:ea typeface="华文楷体" panose="02010600040101010101" pitchFamily="2" charset="-122"/>
              </a:rPr>
              <a:t>第八十三条</a:t>
            </a:r>
            <a:r>
              <a:rPr lang="zh-CN" altLang="zh-CN" sz="1800" dirty="0">
                <a:latin typeface="华文楷体" panose="02010600040101010101" pitchFamily="2" charset="-122"/>
                <a:ea typeface="华文楷体" panose="02010600040101010101" pitchFamily="2" charset="-122"/>
              </a:rPr>
              <a:t>　生产经营单位发生生产安全事故后，事故现场有关人员应当立即报告本单位负责人。</a:t>
            </a:r>
          </a:p>
          <a:p>
            <a:pPr eaLnBrk="0" hangingPunct="0">
              <a:lnSpc>
                <a:spcPts val="2600"/>
              </a:lnSpc>
              <a:spcBef>
                <a:spcPct val="20000"/>
              </a:spcBef>
            </a:pP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单位负责人接到事故报告后，应当迅速采取有效措施，组织抢救，防止事故扩大，减少人员伤亡和财产损失，并按照国家有关规定立即如实报告当地负有安全生产监督管理职责的部门，不得隐瞒不报、谎报或者迟报，不得故意破坏事故现场、毁灭有关证据。</a:t>
            </a:r>
            <a:endParaRPr lang="en-US" altLang="zh-CN" sz="1800" dirty="0">
              <a:latin typeface="华文楷体" panose="02010600040101010101" pitchFamily="2" charset="-122"/>
              <a:ea typeface="华文楷体" panose="02010600040101010101" pitchFamily="2" charset="-122"/>
            </a:endParaRPr>
          </a:p>
          <a:p>
            <a:pPr eaLnBrk="0" hangingPunct="0">
              <a:lnSpc>
                <a:spcPts val="2600"/>
              </a:lnSpc>
              <a:spcBef>
                <a:spcPct val="20000"/>
              </a:spcBef>
            </a:pPr>
            <a:r>
              <a:rPr lang="en-US" altLang="zh-CN" sz="1800" dirty="0">
                <a:latin typeface="华文楷体" panose="02010600040101010101" pitchFamily="2" charset="-122"/>
                <a:ea typeface="华文楷体" panose="02010600040101010101" pitchFamily="2" charset="-122"/>
              </a:rPr>
              <a:t>        </a:t>
            </a:r>
            <a:r>
              <a:rPr lang="zh-CN" altLang="zh-CN" sz="1800" b="1" dirty="0">
                <a:latin typeface="华文楷体" panose="02010600040101010101" pitchFamily="2" charset="-122"/>
                <a:ea typeface="华文楷体" panose="02010600040101010101" pitchFamily="2" charset="-122"/>
              </a:rPr>
              <a:t>第八十八条</a:t>
            </a:r>
            <a:r>
              <a:rPr lang="zh-CN" altLang="zh-CN" sz="1800" dirty="0">
                <a:latin typeface="华文楷体" panose="02010600040101010101" pitchFamily="2" charset="-122"/>
                <a:ea typeface="华文楷体" panose="02010600040101010101" pitchFamily="2" charset="-122"/>
              </a:rPr>
              <a:t>　任何单位和个人不得阻挠和干涉对事故的依法调查处理。</a:t>
            </a:r>
            <a:endParaRPr lang="en-US" altLang="zh-CN" sz="1800" dirty="0">
              <a:latin typeface="华文楷体" panose="02010600040101010101" pitchFamily="2" charset="-122"/>
              <a:ea typeface="华文楷体" panose="02010600040101010101" pitchFamily="2" charset="-122"/>
            </a:endParaRPr>
          </a:p>
        </p:txBody>
      </p:sp>
      <p:pic>
        <p:nvPicPr>
          <p:cNvPr id="18436" name="图片 109">
            <a:hlinkClick r:id="rId2" action="ppaction://hlinksldjump"/>
          </p:cNvPr>
          <p:cNvPicPr>
            <a:picLocks noChangeAspect="1"/>
          </p:cNvPicPr>
          <p:nvPr/>
        </p:nvPicPr>
        <p:blipFill>
          <a:blip r:embed="rId3" cstate="print"/>
          <a:srcRect l="67346" t="17532" r="2882" b="42969"/>
          <a:stretch>
            <a:fillRect/>
          </a:stretch>
        </p:blipFill>
        <p:spPr>
          <a:xfrm>
            <a:off x="9275763" y="6138863"/>
            <a:ext cx="798512" cy="755650"/>
          </a:xfrm>
          <a:prstGeom prst="rect">
            <a:avLst/>
          </a:prstGeom>
          <a:noFill/>
          <a:ln w="9525">
            <a:noFill/>
          </a:ln>
        </p:spPr>
      </p:pic>
      <p:pic>
        <p:nvPicPr>
          <p:cNvPr id="18437" name="图片 11">
            <a:hlinkClick r:id="rId4" action="ppaction://hlinksldjump"/>
          </p:cNvPr>
          <p:cNvPicPr>
            <a:picLocks noChangeAspect="1"/>
          </p:cNvPicPr>
          <p:nvPr/>
        </p:nvPicPr>
        <p:blipFill>
          <a:blip r:embed="rId5" cstate="print"/>
          <a:srcRect l="4480" t="58189" r="68494" b="5009"/>
          <a:stretch>
            <a:fillRect/>
          </a:stretch>
        </p:blipFill>
        <p:spPr>
          <a:xfrm>
            <a:off x="8418513" y="6138863"/>
            <a:ext cx="739775" cy="739775"/>
          </a:xfrm>
          <a:prstGeom prst="rect">
            <a:avLst/>
          </a:prstGeom>
          <a:noFill/>
          <a:ln w="9525">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extBox 5"/>
          <p:cNvSpPr txBox="1"/>
          <p:nvPr/>
        </p:nvSpPr>
        <p:spPr>
          <a:xfrm>
            <a:off x="810260" y="1332548"/>
            <a:ext cx="8858250" cy="461962"/>
          </a:xfrm>
          <a:prstGeom prst="rect">
            <a:avLst/>
          </a:prstGeom>
          <a:noFill/>
          <a:ln w="9525">
            <a:noFill/>
          </a:ln>
        </p:spPr>
        <p:txBody>
          <a:bodyPr anchor="t" anchorCtr="0">
            <a:spAutoFit/>
          </a:bodyPr>
          <a:lstStyle/>
          <a:p>
            <a:pPr algn="ctr"/>
            <a:r>
              <a:rPr lang="zh-CN" altLang="en-US" sz="2400" dirty="0">
                <a:latin typeface="华文新魏" panose="02010800040101010101" pitchFamily="2" charset="-122"/>
                <a:ea typeface="华文新魏" panose="02010800040101010101" pitchFamily="2" charset="-122"/>
              </a:rPr>
              <a:t>第六章   法律责任</a:t>
            </a:r>
          </a:p>
        </p:txBody>
      </p:sp>
      <p:sp>
        <p:nvSpPr>
          <p:cNvPr id="19458" name="TextBox 4"/>
          <p:cNvSpPr txBox="1"/>
          <p:nvPr/>
        </p:nvSpPr>
        <p:spPr>
          <a:xfrm>
            <a:off x="566738" y="708025"/>
            <a:ext cx="9358312" cy="523875"/>
          </a:xfrm>
          <a:prstGeom prst="rect">
            <a:avLst/>
          </a:prstGeom>
          <a:noFill/>
          <a:ln w="9525">
            <a:noFill/>
          </a:ln>
        </p:spPr>
        <p:txBody>
          <a:bodyPr anchor="t" anchorCtr="0">
            <a:spAutoFit/>
          </a:bodyPr>
          <a:lstStyle/>
          <a:p>
            <a:r>
              <a:rPr lang="zh-CN" altLang="en-US" sz="2800" b="1" dirty="0">
                <a:latin typeface="华文新魏" panose="02010800040101010101" pitchFamily="2" charset="-122"/>
                <a:ea typeface="华文新魏" panose="02010800040101010101" pitchFamily="2" charset="-122"/>
              </a:rPr>
              <a:t>（一）中华人民共和国安全生产法（重点内容节选）</a:t>
            </a:r>
          </a:p>
        </p:txBody>
      </p:sp>
      <p:sp>
        <p:nvSpPr>
          <p:cNvPr id="19459" name="TextBox 5"/>
          <p:cNvSpPr txBox="1"/>
          <p:nvPr/>
        </p:nvSpPr>
        <p:spPr>
          <a:xfrm>
            <a:off x="800100" y="1692910"/>
            <a:ext cx="9442450" cy="4810760"/>
          </a:xfrm>
          <a:prstGeom prst="rect">
            <a:avLst/>
          </a:prstGeom>
          <a:noFill/>
          <a:ln w="9525">
            <a:noFill/>
          </a:ln>
        </p:spPr>
        <p:txBody>
          <a:bodyPr anchor="t" anchorCtr="0">
            <a:spAutoFit/>
          </a:bodyPr>
          <a:lstStyle/>
          <a:p>
            <a:pPr eaLnBrk="0" hangingPunct="0">
              <a:lnSpc>
                <a:spcPts val="2300"/>
              </a:lnSpc>
              <a:spcBef>
                <a:spcPts val="0"/>
              </a:spcBef>
            </a:pPr>
            <a:r>
              <a:rPr lang="en-US" altLang="zh-CN" sz="1600" b="1" dirty="0">
                <a:latin typeface="华文楷体" panose="02010600040101010101" pitchFamily="2" charset="-122"/>
                <a:ea typeface="华文楷体" panose="02010600040101010101" pitchFamily="2" charset="-122"/>
              </a:rPr>
              <a:t>        </a:t>
            </a:r>
            <a:r>
              <a:rPr lang="zh-CN" altLang="zh-CN" sz="1800" b="1" dirty="0">
                <a:latin typeface="华文楷体" panose="02010600040101010101" pitchFamily="2" charset="-122"/>
                <a:ea typeface="华文楷体" panose="02010600040101010101" pitchFamily="2" charset="-122"/>
              </a:rPr>
              <a:t>第九十三条</a:t>
            </a:r>
            <a:r>
              <a:rPr lang="zh-CN" altLang="zh-CN" sz="1800" dirty="0">
                <a:latin typeface="华文楷体" panose="02010600040101010101" pitchFamily="2" charset="-122"/>
                <a:ea typeface="华文楷体" panose="02010600040101010101" pitchFamily="2" charset="-122"/>
              </a:rPr>
              <a:t>　生产经营单位的决策机构、主要负责人或者个人经营的投资人不依照本法规定</a:t>
            </a:r>
            <a:r>
              <a:rPr lang="zh-CN" altLang="zh-CN" sz="1800" b="1" dirty="0">
                <a:solidFill>
                  <a:srgbClr val="FF0000"/>
                </a:solidFill>
                <a:latin typeface="华文楷体" panose="02010600040101010101" pitchFamily="2" charset="-122"/>
                <a:ea typeface="华文楷体" panose="02010600040101010101" pitchFamily="2" charset="-122"/>
              </a:rPr>
              <a:t>保证安全生产所必需的资金投入，</a:t>
            </a:r>
            <a:r>
              <a:rPr lang="zh-CN" altLang="zh-CN" sz="1800" dirty="0">
                <a:latin typeface="华文楷体" panose="02010600040101010101" pitchFamily="2" charset="-122"/>
                <a:ea typeface="华文楷体" panose="02010600040101010101" pitchFamily="2" charset="-122"/>
              </a:rPr>
              <a:t>致使生产经营单位不具备安全生产条件的，责令限期改正，提供必需的资金；逾期未改正的，责令生产经营单位停产停业整顿。有前款违法行为，导致发生生产安全事故的，对生产经营单位的主要负责人给予撤职处分，对个人经营的投资人处二万元以上二十万元以下的罚款；构成犯罪的，依照刑法有关规定追究刑事责任。</a:t>
            </a:r>
          </a:p>
          <a:p>
            <a:pPr eaLnBrk="0" hangingPunct="0">
              <a:lnSpc>
                <a:spcPts val="2300"/>
              </a:lnSpc>
              <a:spcBef>
                <a:spcPts val="0"/>
              </a:spcBef>
            </a:pPr>
            <a:r>
              <a:rPr lang="en-US" altLang="zh-CN" sz="1800" dirty="0">
                <a:latin typeface="华文楷体" panose="02010600040101010101" pitchFamily="2" charset="-122"/>
                <a:ea typeface="华文楷体" panose="02010600040101010101" pitchFamily="2" charset="-122"/>
              </a:rPr>
              <a:t>        </a:t>
            </a:r>
            <a:r>
              <a:rPr lang="zh-CN" altLang="zh-CN" sz="1800" b="1" dirty="0">
                <a:latin typeface="华文楷体" panose="02010600040101010101" pitchFamily="2" charset="-122"/>
                <a:ea typeface="华文楷体" panose="02010600040101010101" pitchFamily="2" charset="-122"/>
              </a:rPr>
              <a:t>第九十四条</a:t>
            </a:r>
            <a:r>
              <a:rPr lang="zh-CN" altLang="zh-CN" sz="1800" dirty="0">
                <a:latin typeface="华文楷体" panose="02010600040101010101" pitchFamily="2" charset="-122"/>
                <a:ea typeface="华文楷体" panose="02010600040101010101" pitchFamily="2" charset="-122"/>
              </a:rPr>
              <a:t>　生产经营单位的</a:t>
            </a:r>
            <a:r>
              <a:rPr lang="zh-CN" altLang="zh-CN" sz="1800" b="1" dirty="0">
                <a:solidFill>
                  <a:srgbClr val="FF0000"/>
                </a:solidFill>
                <a:latin typeface="华文楷体" panose="02010600040101010101" pitchFamily="2" charset="-122"/>
                <a:ea typeface="华文楷体" panose="02010600040101010101" pitchFamily="2" charset="-122"/>
              </a:rPr>
              <a:t>主要负责人</a:t>
            </a:r>
            <a:r>
              <a:rPr lang="zh-CN" altLang="zh-CN" sz="1800" dirty="0">
                <a:latin typeface="华文楷体" panose="02010600040101010101" pitchFamily="2" charset="-122"/>
                <a:ea typeface="华文楷体" panose="02010600040101010101" pitchFamily="2" charset="-122"/>
              </a:rPr>
              <a:t>未履行本法规定的安全生产管理职责的，责令限期改正，处二万元以上五万元以下的罚款；逾期未改正的，处五万元以上十万元以下的罚款，责令生产经营单位停产停业整顿。生产经营单位的主要负责人有前款违法行为，导致发生生产安全事故的，给予撤职处分；构成犯罪的，依照刑法有关规定追究刑事责任。</a:t>
            </a:r>
            <a:endParaRPr lang="en-US" altLang="zh-CN" sz="1800" dirty="0">
              <a:latin typeface="华文楷体" panose="02010600040101010101" pitchFamily="2" charset="-122"/>
              <a:ea typeface="华文楷体" panose="02010600040101010101" pitchFamily="2" charset="-122"/>
            </a:endParaRPr>
          </a:p>
          <a:p>
            <a:pPr eaLnBrk="0" hangingPunct="0">
              <a:lnSpc>
                <a:spcPts val="2300"/>
              </a:lnSpc>
              <a:spcBef>
                <a:spcPts val="0"/>
              </a:spcBef>
            </a:pPr>
            <a:r>
              <a:rPr lang="en-US" altLang="zh-CN" sz="1800" dirty="0">
                <a:latin typeface="华文楷体" panose="02010600040101010101" pitchFamily="2" charset="-122"/>
                <a:ea typeface="华文楷体" panose="02010600040101010101" pitchFamily="2" charset="-122"/>
              </a:rPr>
              <a:t>        </a:t>
            </a:r>
            <a:r>
              <a:rPr lang="zh-CN" altLang="zh-CN" sz="1800" b="1" dirty="0">
                <a:latin typeface="华文楷体" panose="02010600040101010101" pitchFamily="2" charset="-122"/>
                <a:ea typeface="华文楷体" panose="02010600040101010101" pitchFamily="2" charset="-122"/>
              </a:rPr>
              <a:t>第九十六条</a:t>
            </a:r>
            <a:r>
              <a:rPr lang="zh-CN" altLang="zh-CN" sz="1800" dirty="0">
                <a:latin typeface="华文楷体" panose="02010600040101010101" pitchFamily="2" charset="-122"/>
                <a:ea typeface="华文楷体" panose="02010600040101010101" pitchFamily="2" charset="-122"/>
              </a:rPr>
              <a:t>　生产经营单位的</a:t>
            </a:r>
            <a:r>
              <a:rPr lang="zh-CN" altLang="zh-CN" sz="1800" b="1" dirty="0">
                <a:solidFill>
                  <a:srgbClr val="FF0000"/>
                </a:solidFill>
                <a:latin typeface="华文楷体" panose="02010600040101010101" pitchFamily="2" charset="-122"/>
                <a:ea typeface="华文楷体" panose="02010600040101010101" pitchFamily="2" charset="-122"/>
              </a:rPr>
              <a:t>其他负责人和安全生产管理人员</a:t>
            </a:r>
            <a:r>
              <a:rPr lang="zh-CN" altLang="zh-CN" sz="1800" dirty="0">
                <a:latin typeface="华文楷体" panose="02010600040101010101" pitchFamily="2" charset="-122"/>
                <a:ea typeface="华文楷体" panose="02010600040101010101" pitchFamily="2" charset="-122"/>
              </a:rPr>
              <a:t>未履行本法规定的安全生产管理职责的，责令限期改正，处一万元以上三万元以下的罚款；导致发生生产安全事故的，暂停或者吊销其与安全生产有关的资格，并处上一年年收入百分之二十以上百分之五十以下的罚款；构成犯罪的，依照刑法有关规定追究刑事责任。</a:t>
            </a:r>
            <a:endParaRPr lang="en-US" altLang="zh-CN" sz="1800" dirty="0">
              <a:latin typeface="华文楷体" panose="02010600040101010101" pitchFamily="2" charset="-122"/>
              <a:ea typeface="华文楷体" panose="02010600040101010101" pitchFamily="2" charset="-122"/>
            </a:endParaRPr>
          </a:p>
          <a:p>
            <a:pPr eaLnBrk="0" hangingPunct="0">
              <a:lnSpc>
                <a:spcPts val="2300"/>
              </a:lnSpc>
              <a:spcBef>
                <a:spcPts val="0"/>
              </a:spcBef>
            </a:pPr>
            <a:r>
              <a:rPr lang="en-US" altLang="zh-CN" sz="1800" dirty="0">
                <a:latin typeface="华文楷体" panose="02010600040101010101" pitchFamily="2" charset="-122"/>
                <a:ea typeface="华文楷体" panose="02010600040101010101" pitchFamily="2" charset="-122"/>
              </a:rPr>
              <a:t>        </a:t>
            </a:r>
            <a:r>
              <a:rPr lang="zh-CN" altLang="zh-CN" sz="1800" b="1" dirty="0">
                <a:latin typeface="华文楷体" panose="02010600040101010101" pitchFamily="2" charset="-122"/>
                <a:ea typeface="华文楷体" panose="02010600040101010101" pitchFamily="2" charset="-122"/>
              </a:rPr>
              <a:t>第一百零七条</a:t>
            </a:r>
            <a:r>
              <a:rPr lang="zh-CN" altLang="zh-CN" sz="1800" dirty="0">
                <a:latin typeface="华文楷体" panose="02010600040101010101" pitchFamily="2" charset="-122"/>
                <a:ea typeface="华文楷体" panose="02010600040101010101" pitchFamily="2" charset="-122"/>
              </a:rPr>
              <a:t>　生产经营单位的</a:t>
            </a:r>
            <a:r>
              <a:rPr lang="zh-CN" altLang="zh-CN" sz="1800" b="1" dirty="0">
                <a:solidFill>
                  <a:srgbClr val="FF0000"/>
                </a:solidFill>
                <a:latin typeface="华文楷体" panose="02010600040101010101" pitchFamily="2" charset="-122"/>
                <a:ea typeface="华文楷体" panose="02010600040101010101" pitchFamily="2" charset="-122"/>
              </a:rPr>
              <a:t>从业人员</a:t>
            </a:r>
            <a:r>
              <a:rPr lang="zh-CN" altLang="zh-CN" sz="1800" dirty="0">
                <a:latin typeface="华文楷体" panose="02010600040101010101" pitchFamily="2" charset="-122"/>
                <a:ea typeface="华文楷体" panose="02010600040101010101" pitchFamily="2" charset="-122"/>
              </a:rPr>
              <a:t>不落实岗位安全责任，不服从管理，违反安全生产规章制度或者操作规程的，由生产经营单位给予批评教育，依照有关规章制度给予处分；构成犯罪的，依照刑法有关规定追究刑事责任。</a:t>
            </a:r>
          </a:p>
        </p:txBody>
      </p:sp>
      <p:pic>
        <p:nvPicPr>
          <p:cNvPr id="19460" name="图片 109">
            <a:hlinkClick r:id="rId2" action="ppaction://hlinksldjump"/>
          </p:cNvPr>
          <p:cNvPicPr>
            <a:picLocks noChangeAspect="1"/>
          </p:cNvPicPr>
          <p:nvPr/>
        </p:nvPicPr>
        <p:blipFill>
          <a:blip r:embed="rId3" cstate="print"/>
          <a:srcRect l="67346" t="17532" r="2882" b="42969"/>
          <a:stretch>
            <a:fillRect/>
          </a:stretch>
        </p:blipFill>
        <p:spPr>
          <a:xfrm>
            <a:off x="9275763" y="6138863"/>
            <a:ext cx="798512" cy="755650"/>
          </a:xfrm>
          <a:prstGeom prst="rect">
            <a:avLst/>
          </a:prstGeom>
          <a:noFill/>
          <a:ln w="9525">
            <a:noFill/>
          </a:ln>
        </p:spPr>
      </p:pic>
      <p:pic>
        <p:nvPicPr>
          <p:cNvPr id="19461" name="图片 11">
            <a:hlinkClick r:id="rId4" action="ppaction://hlinksldjump"/>
          </p:cNvPr>
          <p:cNvPicPr>
            <a:picLocks noChangeAspect="1"/>
          </p:cNvPicPr>
          <p:nvPr/>
        </p:nvPicPr>
        <p:blipFill>
          <a:blip r:embed="rId5" cstate="print"/>
          <a:srcRect l="4480" t="58189" r="68494" b="5009"/>
          <a:stretch>
            <a:fillRect/>
          </a:stretch>
        </p:blipFill>
        <p:spPr>
          <a:xfrm>
            <a:off x="8418513" y="6138863"/>
            <a:ext cx="739775" cy="739775"/>
          </a:xfrm>
          <a:prstGeom prst="rect">
            <a:avLst/>
          </a:prstGeom>
          <a:noFill/>
          <a:ln w="9525">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extBox 5"/>
          <p:cNvSpPr txBox="1"/>
          <p:nvPr/>
        </p:nvSpPr>
        <p:spPr>
          <a:xfrm>
            <a:off x="810260" y="1458278"/>
            <a:ext cx="8858250" cy="583565"/>
          </a:xfrm>
          <a:prstGeom prst="rect">
            <a:avLst/>
          </a:prstGeom>
          <a:noFill/>
          <a:ln w="9525">
            <a:noFill/>
          </a:ln>
        </p:spPr>
        <p:txBody>
          <a:bodyPr anchor="t" anchorCtr="0">
            <a:spAutoFit/>
          </a:bodyPr>
          <a:lstStyle/>
          <a:p>
            <a:pPr algn="ctr"/>
            <a:r>
              <a:rPr lang="zh-CN" altLang="en-US" sz="3200" b="1" dirty="0">
                <a:solidFill>
                  <a:srgbClr val="FF0000"/>
                </a:solidFill>
                <a:latin typeface="华文新魏" panose="02010800040101010101" pitchFamily="2" charset="-122"/>
                <a:ea typeface="华文新魏" panose="02010800040101010101" pitchFamily="2" charset="-122"/>
              </a:rPr>
              <a:t>总结</a:t>
            </a:r>
          </a:p>
        </p:txBody>
      </p:sp>
      <p:sp>
        <p:nvSpPr>
          <p:cNvPr id="19458" name="TextBox 4"/>
          <p:cNvSpPr txBox="1"/>
          <p:nvPr/>
        </p:nvSpPr>
        <p:spPr>
          <a:xfrm>
            <a:off x="566738" y="708025"/>
            <a:ext cx="9358312" cy="523875"/>
          </a:xfrm>
          <a:prstGeom prst="rect">
            <a:avLst/>
          </a:prstGeom>
          <a:noFill/>
          <a:ln w="9525">
            <a:noFill/>
          </a:ln>
        </p:spPr>
        <p:txBody>
          <a:bodyPr anchor="t" anchorCtr="0">
            <a:spAutoFit/>
          </a:bodyPr>
          <a:lstStyle/>
          <a:p>
            <a:r>
              <a:rPr lang="zh-CN" altLang="en-US" sz="2800" b="1" dirty="0">
                <a:latin typeface="华文新魏" panose="02010800040101010101" pitchFamily="2" charset="-122"/>
                <a:ea typeface="华文新魏" panose="02010800040101010101" pitchFamily="2" charset="-122"/>
              </a:rPr>
              <a:t>（一）中华人民共和国安全生产法（重点内容节选）</a:t>
            </a:r>
          </a:p>
        </p:txBody>
      </p:sp>
      <p:sp>
        <p:nvSpPr>
          <p:cNvPr id="19459" name="TextBox 5"/>
          <p:cNvSpPr txBox="1"/>
          <p:nvPr/>
        </p:nvSpPr>
        <p:spPr>
          <a:xfrm>
            <a:off x="593725" y="2042160"/>
            <a:ext cx="9530080" cy="3322955"/>
          </a:xfrm>
          <a:prstGeom prst="rect">
            <a:avLst/>
          </a:prstGeom>
          <a:noFill/>
          <a:ln w="9525">
            <a:noFill/>
          </a:ln>
        </p:spPr>
        <p:txBody>
          <a:bodyPr wrap="square" anchor="t" anchorCtr="0">
            <a:spAutoFit/>
          </a:bodyPr>
          <a:lstStyle/>
          <a:p>
            <a:pPr eaLnBrk="0" hangingPunct="0">
              <a:lnSpc>
                <a:spcPts val="2800"/>
              </a:lnSpc>
              <a:spcBef>
                <a:spcPts val="0"/>
              </a:spcBef>
            </a:pPr>
            <a:r>
              <a:rPr lang="en-US" altLang="zh-CN" sz="1600" b="1" dirty="0">
                <a:latin typeface="华文楷体" panose="02010600040101010101" pitchFamily="2" charset="-122"/>
                <a:ea typeface="华文楷体" panose="02010600040101010101" pitchFamily="2" charset="-122"/>
              </a:rPr>
              <a:t>    </a:t>
            </a:r>
            <a:r>
              <a:rPr lang="zh-CN" altLang="en-US" sz="1800" b="1" dirty="0">
                <a:latin typeface="华文楷体" panose="02010600040101010101" pitchFamily="2" charset="-122"/>
                <a:ea typeface="华文楷体" panose="02010600040101010101" pitchFamily="2" charset="-122"/>
              </a:rPr>
              <a:t>  </a:t>
            </a:r>
            <a:r>
              <a:rPr lang="zh-CN" altLang="en-US" sz="1800" b="1" dirty="0">
                <a:solidFill>
                  <a:srgbClr val="FF0000"/>
                </a:solidFill>
                <a:latin typeface="华文楷体" panose="02010600040101010101" pitchFamily="2" charset="-122"/>
                <a:ea typeface="华文楷体" panose="02010600040101010101" pitchFamily="2" charset="-122"/>
              </a:rPr>
              <a:t> </a:t>
            </a:r>
            <a:r>
              <a:rPr lang="en-US" altLang="zh-CN" sz="1800" b="1" dirty="0">
                <a:solidFill>
                  <a:srgbClr val="FF0000"/>
                </a:solidFill>
                <a:latin typeface="华文楷体" panose="02010600040101010101" pitchFamily="2" charset="-122"/>
                <a:ea typeface="华文楷体" panose="02010600040101010101" pitchFamily="2" charset="-122"/>
              </a:rPr>
              <a:t>  </a:t>
            </a:r>
            <a:r>
              <a:rPr lang="zh-CN" altLang="en-US" sz="2000" b="1" dirty="0">
                <a:solidFill>
                  <a:srgbClr val="FF0000"/>
                </a:solidFill>
                <a:latin typeface="华文楷体" panose="02010600040101010101" pitchFamily="2" charset="-122"/>
                <a:ea typeface="华文楷体" panose="02010600040101010101" pitchFamily="2" charset="-122"/>
              </a:rPr>
              <a:t>安全生产法要求安全生产工作主要应落实以下几方面：</a:t>
            </a:r>
          </a:p>
          <a:p>
            <a:pPr eaLnBrk="0" hangingPunct="0">
              <a:lnSpc>
                <a:spcPts val="2800"/>
              </a:lnSpc>
              <a:spcBef>
                <a:spcPts val="0"/>
              </a:spcBef>
            </a:pPr>
            <a:r>
              <a:rPr lang="zh-CN" altLang="en-US" sz="2000" b="1" dirty="0">
                <a:solidFill>
                  <a:srgbClr val="FF0000"/>
                </a:solidFill>
                <a:latin typeface="华文楷体" panose="02010600040101010101" pitchFamily="2" charset="-122"/>
                <a:ea typeface="华文楷体" panose="02010600040101010101" pitchFamily="2" charset="-122"/>
              </a:rPr>
              <a:t> </a:t>
            </a:r>
            <a:r>
              <a:rPr lang="en-US" altLang="zh-CN" sz="2000" b="1" dirty="0">
                <a:solidFill>
                  <a:srgbClr val="FF0000"/>
                </a:solidFill>
                <a:latin typeface="华文楷体" panose="02010600040101010101" pitchFamily="2" charset="-122"/>
                <a:ea typeface="华文楷体" panose="02010600040101010101" pitchFamily="2" charset="-122"/>
              </a:rPr>
              <a:t>      </a:t>
            </a:r>
            <a:r>
              <a:rPr lang="zh-CN" altLang="en-US" sz="2000" b="1" dirty="0">
                <a:solidFill>
                  <a:srgbClr val="FF0000"/>
                </a:solidFill>
                <a:latin typeface="华文楷体" panose="02010600040101010101" pitchFamily="2" charset="-122"/>
                <a:ea typeface="华文楷体" panose="02010600040101010101" pitchFamily="2" charset="-122"/>
              </a:rPr>
              <a:t> 1.应该</a:t>
            </a:r>
            <a:r>
              <a:rPr lang="zh-CN" altLang="zh-CN" sz="2000" b="1" dirty="0">
                <a:solidFill>
                  <a:srgbClr val="FF0000"/>
                </a:solidFill>
                <a:latin typeface="华文楷体" panose="02010600040101010101" pitchFamily="2" charset="-122"/>
                <a:ea typeface="华文楷体" panose="02010600040101010101" pitchFamily="2" charset="-122"/>
                <a:sym typeface="+mn-ea"/>
              </a:rPr>
              <a:t>从源头上防范化解重大安全风险，实行管行业必须管安全、管业务必须管安全、管生产经营必须管安全，构建安全风险分级管控和隐患排查治理双重预防机制；</a:t>
            </a:r>
          </a:p>
          <a:p>
            <a:pPr eaLnBrk="0" hangingPunct="0">
              <a:lnSpc>
                <a:spcPts val="2800"/>
              </a:lnSpc>
              <a:spcBef>
                <a:spcPts val="0"/>
              </a:spcBef>
            </a:pPr>
            <a:r>
              <a:rPr lang="en-US" altLang="zh-CN" sz="2000" dirty="0">
                <a:latin typeface="华文楷体" panose="02010600040101010101" pitchFamily="2" charset="-122"/>
                <a:ea typeface="华文楷体" panose="02010600040101010101" pitchFamily="2" charset="-122"/>
              </a:rPr>
              <a:t>        </a:t>
            </a:r>
            <a:r>
              <a:rPr lang="en-US" altLang="zh-CN" sz="2000" b="1" dirty="0">
                <a:solidFill>
                  <a:srgbClr val="FF0000"/>
                </a:solidFill>
                <a:latin typeface="华文楷体" panose="02010600040101010101" pitchFamily="2" charset="-122"/>
                <a:ea typeface="华文楷体" panose="02010600040101010101" pitchFamily="2" charset="-122"/>
              </a:rPr>
              <a:t>2.</a:t>
            </a:r>
            <a:r>
              <a:rPr lang="zh-CN" altLang="en-US" sz="2000" b="1" dirty="0">
                <a:solidFill>
                  <a:srgbClr val="FF0000"/>
                </a:solidFill>
                <a:latin typeface="华文楷体" panose="02010600040101010101" pitchFamily="2" charset="-122"/>
                <a:ea typeface="华文楷体" panose="02010600040101010101" pitchFamily="2" charset="-122"/>
              </a:rPr>
              <a:t>要落实主要</a:t>
            </a:r>
            <a:r>
              <a:rPr lang="zh-CN" altLang="zh-CN" sz="2000" b="1" dirty="0">
                <a:solidFill>
                  <a:srgbClr val="FF0000"/>
                </a:solidFill>
                <a:latin typeface="华文楷体" panose="02010600040101010101" pitchFamily="2" charset="-122"/>
                <a:ea typeface="华文楷体" panose="02010600040101010101" pitchFamily="2" charset="-122"/>
                <a:sym typeface="+mn-ea"/>
              </a:rPr>
              <a:t>负责人、分管负责人、安全生产管理机构（三管三必须涉及的管理机构）和安全生产管理人员的职责；</a:t>
            </a:r>
          </a:p>
          <a:p>
            <a:pPr eaLnBrk="0" hangingPunct="0">
              <a:lnSpc>
                <a:spcPts val="2800"/>
              </a:lnSpc>
              <a:spcBef>
                <a:spcPts val="0"/>
              </a:spcBef>
            </a:pPr>
            <a:r>
              <a:rPr lang="en-US" altLang="zh-CN" sz="2000" dirty="0">
                <a:latin typeface="华文楷体" panose="02010600040101010101" pitchFamily="2" charset="-122"/>
                <a:ea typeface="华文楷体" panose="02010600040101010101" pitchFamily="2" charset="-122"/>
              </a:rPr>
              <a:t>       </a:t>
            </a:r>
            <a:r>
              <a:rPr lang="en-US" altLang="zh-CN" sz="2000" b="1" dirty="0">
                <a:solidFill>
                  <a:srgbClr val="FF0000"/>
                </a:solidFill>
                <a:latin typeface="华文楷体" panose="02010600040101010101" pitchFamily="2" charset="-122"/>
                <a:ea typeface="华文楷体" panose="02010600040101010101" pitchFamily="2" charset="-122"/>
              </a:rPr>
              <a:t> 3.</a:t>
            </a:r>
            <a:r>
              <a:rPr lang="zh-CN" altLang="en-US" sz="2000" b="1" dirty="0">
                <a:solidFill>
                  <a:srgbClr val="FF0000"/>
                </a:solidFill>
                <a:latin typeface="华文楷体" panose="02010600040101010101" pitchFamily="2" charset="-122"/>
                <a:ea typeface="华文楷体" panose="02010600040101010101" pitchFamily="2" charset="-122"/>
              </a:rPr>
              <a:t>熟知从业人员的权利和义务；</a:t>
            </a:r>
          </a:p>
          <a:p>
            <a:pPr eaLnBrk="0" hangingPunct="0">
              <a:lnSpc>
                <a:spcPts val="2800"/>
              </a:lnSpc>
              <a:spcBef>
                <a:spcPts val="0"/>
              </a:spcBef>
            </a:pPr>
            <a:r>
              <a:rPr lang="en-US" altLang="zh-CN" sz="2000" b="1" dirty="0">
                <a:solidFill>
                  <a:srgbClr val="FF0000"/>
                </a:solidFill>
                <a:latin typeface="华文楷体" panose="02010600040101010101" pitchFamily="2" charset="-122"/>
                <a:ea typeface="华文楷体" panose="02010600040101010101" pitchFamily="2" charset="-122"/>
              </a:rPr>
              <a:t>        4.</a:t>
            </a:r>
            <a:r>
              <a:rPr lang="zh-CN" altLang="en-US" sz="2000" b="1" dirty="0">
                <a:solidFill>
                  <a:srgbClr val="FF0000"/>
                </a:solidFill>
                <a:latin typeface="华文楷体" panose="02010600040101010101" pitchFamily="2" charset="-122"/>
                <a:ea typeface="华文楷体" panose="02010600040101010101" pitchFamily="2" charset="-122"/>
              </a:rPr>
              <a:t>熟知主要负责人、</a:t>
            </a:r>
            <a:r>
              <a:rPr lang="zh-CN" altLang="zh-CN" sz="2000" b="1" dirty="0">
                <a:solidFill>
                  <a:srgbClr val="FF0000"/>
                </a:solidFill>
                <a:latin typeface="华文楷体" panose="02010600040101010101" pitchFamily="2" charset="-122"/>
                <a:ea typeface="华文楷体" panose="02010600040101010101" pitchFamily="2" charset="-122"/>
                <a:sym typeface="+mn-ea"/>
              </a:rPr>
              <a:t>分管负责人、安全生产管理机构、安全生产管理人员和从业人员的法律责任。</a:t>
            </a:r>
            <a:endParaRPr lang="zh-CN" altLang="en-US" sz="2000" b="1" dirty="0">
              <a:solidFill>
                <a:srgbClr val="FF0000"/>
              </a:solidFill>
              <a:latin typeface="华文楷体" panose="02010600040101010101" pitchFamily="2" charset="-122"/>
              <a:ea typeface="华文楷体" panose="02010600040101010101" pitchFamily="2" charset="-122"/>
            </a:endParaRPr>
          </a:p>
        </p:txBody>
      </p:sp>
      <p:pic>
        <p:nvPicPr>
          <p:cNvPr id="19460" name="图片 109">
            <a:hlinkClick r:id="rId2" action="ppaction://hlinksldjump"/>
          </p:cNvPr>
          <p:cNvPicPr>
            <a:picLocks noChangeAspect="1"/>
          </p:cNvPicPr>
          <p:nvPr/>
        </p:nvPicPr>
        <p:blipFill>
          <a:blip r:embed="rId3" cstate="print"/>
          <a:srcRect l="67346" t="17532" r="2882" b="42969"/>
          <a:stretch>
            <a:fillRect/>
          </a:stretch>
        </p:blipFill>
        <p:spPr>
          <a:xfrm>
            <a:off x="9275763" y="6138863"/>
            <a:ext cx="798512" cy="755650"/>
          </a:xfrm>
          <a:prstGeom prst="rect">
            <a:avLst/>
          </a:prstGeom>
          <a:noFill/>
          <a:ln w="9525">
            <a:noFill/>
          </a:ln>
        </p:spPr>
      </p:pic>
      <p:pic>
        <p:nvPicPr>
          <p:cNvPr id="19461" name="图片 11">
            <a:hlinkClick r:id="rId4" action="ppaction://hlinksldjump"/>
          </p:cNvPr>
          <p:cNvPicPr>
            <a:picLocks noChangeAspect="1"/>
          </p:cNvPicPr>
          <p:nvPr/>
        </p:nvPicPr>
        <p:blipFill>
          <a:blip r:embed="rId5" cstate="print"/>
          <a:srcRect l="4480" t="58189" r="68494" b="5009"/>
          <a:stretch>
            <a:fillRect/>
          </a:stretch>
        </p:blipFill>
        <p:spPr>
          <a:xfrm>
            <a:off x="8418513" y="6138863"/>
            <a:ext cx="739775" cy="739775"/>
          </a:xfrm>
          <a:prstGeom prst="rect">
            <a:avLst/>
          </a:prstGeom>
          <a:noFill/>
          <a:ln w="9525">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482" name="TextBox 5"/>
          <p:cNvSpPr txBox="1"/>
          <p:nvPr/>
        </p:nvSpPr>
        <p:spPr>
          <a:xfrm>
            <a:off x="800100" y="1363663"/>
            <a:ext cx="8858250" cy="461962"/>
          </a:xfrm>
          <a:prstGeom prst="rect">
            <a:avLst/>
          </a:prstGeom>
          <a:noFill/>
          <a:ln w="9525">
            <a:noFill/>
          </a:ln>
        </p:spPr>
        <p:txBody>
          <a:bodyPr anchor="t" anchorCtr="0">
            <a:spAutoFit/>
          </a:bodyPr>
          <a:lstStyle/>
          <a:p>
            <a:pPr algn="ctr"/>
            <a:r>
              <a:rPr lang="en-US" altLang="zh-CN" sz="2400" dirty="0">
                <a:latin typeface="华文新魏" panose="02010800040101010101" pitchFamily="2" charset="-122"/>
                <a:ea typeface="华文新魏" panose="02010800040101010101" pitchFamily="2" charset="-122"/>
              </a:rPr>
              <a:t>4  </a:t>
            </a:r>
            <a:r>
              <a:rPr lang="zh-CN" altLang="en-US" sz="2400" dirty="0">
                <a:latin typeface="华文新魏" panose="02010800040101010101" pitchFamily="2" charset="-122"/>
                <a:ea typeface="华文新魏" panose="02010800040101010101" pitchFamily="2" charset="-122"/>
              </a:rPr>
              <a:t>总体要求</a:t>
            </a:r>
          </a:p>
        </p:txBody>
      </p:sp>
      <p:sp>
        <p:nvSpPr>
          <p:cNvPr id="20483" name="TextBox 4"/>
          <p:cNvSpPr txBox="1"/>
          <p:nvPr/>
        </p:nvSpPr>
        <p:spPr>
          <a:xfrm>
            <a:off x="566738" y="708025"/>
            <a:ext cx="9358312" cy="523875"/>
          </a:xfrm>
          <a:prstGeom prst="rect">
            <a:avLst/>
          </a:prstGeom>
          <a:noFill/>
          <a:ln w="9525">
            <a:noFill/>
          </a:ln>
        </p:spPr>
        <p:txBody>
          <a:bodyPr anchor="t" anchorCtr="0">
            <a:spAutoFit/>
          </a:bodyPr>
          <a:lstStyle/>
          <a:p>
            <a:r>
              <a:rPr lang="zh-CN" altLang="en-US" sz="2800" b="1" dirty="0">
                <a:latin typeface="华文新魏" panose="02010800040101010101" pitchFamily="2" charset="-122"/>
                <a:ea typeface="华文新魏" panose="02010800040101010101" pitchFamily="2" charset="-122"/>
              </a:rPr>
              <a:t>（二）</a:t>
            </a:r>
            <a:r>
              <a:rPr lang="zh-CN" altLang="zh-CN" sz="2800" b="1" dirty="0">
                <a:latin typeface="华文新魏" panose="02010800040101010101" pitchFamily="2" charset="-122"/>
                <a:ea typeface="华文新魏" panose="02010800040101010101" pitchFamily="2" charset="-122"/>
              </a:rPr>
              <a:t>高等学校实验室消防安全管理规范</a:t>
            </a:r>
            <a:r>
              <a:rPr lang="zh-CN" altLang="en-US" sz="2800" b="1" dirty="0">
                <a:latin typeface="华文新魏" panose="02010800040101010101" pitchFamily="2" charset="-122"/>
                <a:ea typeface="华文新魏" panose="02010800040101010101" pitchFamily="2" charset="-122"/>
              </a:rPr>
              <a:t>（重点内容节选）</a:t>
            </a:r>
          </a:p>
        </p:txBody>
      </p:sp>
      <p:sp>
        <p:nvSpPr>
          <p:cNvPr id="20484" name="TextBox 5"/>
          <p:cNvSpPr txBox="1"/>
          <p:nvPr/>
        </p:nvSpPr>
        <p:spPr>
          <a:xfrm>
            <a:off x="738188" y="1793875"/>
            <a:ext cx="9432925" cy="3847465"/>
          </a:xfrm>
          <a:prstGeom prst="rect">
            <a:avLst/>
          </a:prstGeom>
          <a:noFill/>
          <a:ln w="9525">
            <a:noFill/>
          </a:ln>
        </p:spPr>
        <p:txBody>
          <a:bodyPr anchor="t" anchorCtr="0">
            <a:spAutoFit/>
          </a:bodyPr>
          <a:lstStyle/>
          <a:p>
            <a:pPr marL="0" lvl="2" indent="0" algn="l" rtl="0" eaLnBrk="0" fontAlgn="base" hangingPunct="0">
              <a:lnSpc>
                <a:spcPts val="2800"/>
              </a:lnSpc>
              <a:spcBef>
                <a:spcPct val="20000"/>
              </a:spcBef>
              <a:spcAft>
                <a:spcPct val="0"/>
              </a:spcAft>
              <a:buNone/>
            </a:pPr>
            <a:r>
              <a:rPr lang="en-US" altLang="zh-CN" sz="1800" dirty="0">
                <a:solidFill>
                  <a:schemeClr val="tx1"/>
                </a:solidFill>
                <a:latin typeface="华文楷体" panose="02010600040101010101" pitchFamily="2" charset="-122"/>
                <a:ea typeface="华文楷体" panose="02010600040101010101" pitchFamily="2" charset="-122"/>
              </a:rPr>
              <a:t>        </a:t>
            </a:r>
            <a:r>
              <a:rPr lang="en-US" altLang="zh-CN" sz="1800" b="1" dirty="0">
                <a:solidFill>
                  <a:schemeClr val="tx1"/>
                </a:solidFill>
                <a:latin typeface="华文楷体" panose="02010600040101010101" pitchFamily="2" charset="-122"/>
                <a:ea typeface="华文楷体" panose="02010600040101010101" pitchFamily="2" charset="-122"/>
              </a:rPr>
              <a:t>4.2</a:t>
            </a:r>
            <a:r>
              <a:rPr lang="en-US" altLang="zh-CN" sz="1800" dirty="0">
                <a:solidFill>
                  <a:schemeClr val="tx1"/>
                </a:solidFill>
                <a:latin typeface="华文楷体" panose="02010600040101010101" pitchFamily="2" charset="-122"/>
                <a:ea typeface="华文楷体" panose="02010600040101010101" pitchFamily="2" charset="-122"/>
              </a:rPr>
              <a:t>    </a:t>
            </a:r>
            <a:r>
              <a:rPr lang="zh-CN" altLang="zh-CN" sz="1800" dirty="0">
                <a:solidFill>
                  <a:schemeClr val="tx1"/>
                </a:solidFill>
                <a:latin typeface="华文楷体" panose="02010600040101010101" pitchFamily="2" charset="-122"/>
                <a:ea typeface="华文楷体" panose="02010600040101010101" pitchFamily="2" charset="-122"/>
              </a:rPr>
              <a:t>实验室消防安全管理应贯彻“预防为主、防消结合”的消防工作方针，</a:t>
            </a:r>
            <a:r>
              <a:rPr lang="zh-CN" altLang="zh-CN" sz="1800" b="1" dirty="0">
                <a:solidFill>
                  <a:srgbClr val="FF0000"/>
                </a:solidFill>
                <a:latin typeface="华文楷体" panose="02010600040101010101" pitchFamily="2" charset="-122"/>
                <a:ea typeface="华文楷体" panose="02010600040101010101" pitchFamily="2" charset="-122"/>
              </a:rPr>
              <a:t>坚持人防、物防、技防相结合的原则，</a:t>
            </a:r>
            <a:r>
              <a:rPr lang="zh-CN" altLang="zh-CN" sz="1800" dirty="0">
                <a:solidFill>
                  <a:schemeClr val="tx1"/>
                </a:solidFill>
                <a:latin typeface="华文楷体" panose="02010600040101010101" pitchFamily="2" charset="-122"/>
                <a:ea typeface="华文楷体" panose="02010600040101010101" pitchFamily="2" charset="-122"/>
              </a:rPr>
              <a:t>按照常态和非常态防范的要求，落实各项安全防范措施，</a:t>
            </a:r>
            <a:r>
              <a:rPr lang="zh-CN" altLang="zh-CN" sz="1800" b="1" dirty="0">
                <a:solidFill>
                  <a:srgbClr val="FF0000"/>
                </a:solidFill>
                <a:latin typeface="华文楷体" panose="02010600040101010101" pitchFamily="2" charset="-122"/>
                <a:ea typeface="华文楷体" panose="02010600040101010101" pitchFamily="2" charset="-122"/>
              </a:rPr>
              <a:t>履行消防安全职责，保障消防安全。</a:t>
            </a:r>
            <a:endParaRPr lang="en-US" altLang="zh-CN" sz="1800" dirty="0">
              <a:solidFill>
                <a:schemeClr val="tx1"/>
              </a:solidFill>
              <a:latin typeface="华文楷体" panose="02010600040101010101" pitchFamily="2" charset="-122"/>
              <a:ea typeface="华文楷体" panose="02010600040101010101" pitchFamily="2" charset="-122"/>
            </a:endParaRPr>
          </a:p>
          <a:p>
            <a:pPr marL="0" lvl="2" indent="0" algn="l" rtl="0" eaLnBrk="0" fontAlgn="base" hangingPunct="0">
              <a:lnSpc>
                <a:spcPts val="2800"/>
              </a:lnSpc>
              <a:spcBef>
                <a:spcPct val="20000"/>
              </a:spcBef>
              <a:spcAft>
                <a:spcPct val="0"/>
              </a:spcAft>
              <a:buNone/>
            </a:pPr>
            <a:r>
              <a:rPr lang="en-US" altLang="zh-CN" sz="1800" dirty="0">
                <a:solidFill>
                  <a:schemeClr val="tx1"/>
                </a:solidFill>
                <a:latin typeface="华文楷体" panose="02010600040101010101" pitchFamily="2" charset="-122"/>
                <a:ea typeface="华文楷体" panose="02010600040101010101" pitchFamily="2" charset="-122"/>
              </a:rPr>
              <a:t>        </a:t>
            </a:r>
            <a:r>
              <a:rPr lang="en-US" altLang="zh-CN" sz="1800" b="1" dirty="0">
                <a:solidFill>
                  <a:schemeClr val="tx1"/>
                </a:solidFill>
                <a:latin typeface="华文楷体" panose="02010600040101010101" pitchFamily="2" charset="-122"/>
                <a:ea typeface="华文楷体" panose="02010600040101010101" pitchFamily="2" charset="-122"/>
              </a:rPr>
              <a:t>4.4</a:t>
            </a:r>
            <a:r>
              <a:rPr lang="en-US" altLang="zh-CN" sz="1800" dirty="0">
                <a:solidFill>
                  <a:schemeClr val="tx1"/>
                </a:solidFill>
                <a:latin typeface="华文楷体" panose="02010600040101010101" pitchFamily="2" charset="-122"/>
                <a:ea typeface="华文楷体" panose="02010600040101010101" pitchFamily="2" charset="-122"/>
              </a:rPr>
              <a:t>    </a:t>
            </a:r>
            <a:r>
              <a:rPr lang="zh-CN" altLang="zh-CN" sz="1800" b="1" dirty="0">
                <a:solidFill>
                  <a:srgbClr val="FF0000"/>
                </a:solidFill>
                <a:latin typeface="华文楷体" panose="02010600040101010101" pitchFamily="2" charset="-122"/>
                <a:ea typeface="华文楷体" panose="02010600040101010101" pitchFamily="2" charset="-122"/>
              </a:rPr>
              <a:t>学校应建立完善实验室消防安全管理体系，强化单位主体责任，实验室三级（校级、院级、实验室级）隐患排查、灭火应急疏散预案等。</a:t>
            </a:r>
            <a:endParaRPr lang="en-US" altLang="zh-CN" sz="1800" b="1" dirty="0">
              <a:solidFill>
                <a:srgbClr val="FF0000"/>
              </a:solidFill>
              <a:latin typeface="华文楷体" panose="02010600040101010101" pitchFamily="2" charset="-122"/>
              <a:ea typeface="华文楷体" panose="02010600040101010101" pitchFamily="2" charset="-122"/>
            </a:endParaRPr>
          </a:p>
          <a:p>
            <a:pPr marL="0" lvl="2" indent="0" algn="l" rtl="0" eaLnBrk="0" fontAlgn="base" hangingPunct="0">
              <a:lnSpc>
                <a:spcPts val="2800"/>
              </a:lnSpc>
              <a:spcBef>
                <a:spcPct val="20000"/>
              </a:spcBef>
              <a:spcAft>
                <a:spcPct val="0"/>
              </a:spcAft>
              <a:buNone/>
            </a:pPr>
            <a:r>
              <a:rPr lang="en-US" altLang="zh-CN" sz="1800" dirty="0">
                <a:solidFill>
                  <a:schemeClr val="tx1"/>
                </a:solidFill>
                <a:latin typeface="华文楷体" panose="02010600040101010101" pitchFamily="2" charset="-122"/>
                <a:ea typeface="华文楷体" panose="02010600040101010101" pitchFamily="2" charset="-122"/>
              </a:rPr>
              <a:t>        </a:t>
            </a:r>
            <a:r>
              <a:rPr lang="en-US" altLang="zh-CN" sz="1800" b="1" dirty="0">
                <a:solidFill>
                  <a:schemeClr val="tx1"/>
                </a:solidFill>
                <a:latin typeface="华文楷体" panose="02010600040101010101" pitchFamily="2" charset="-122"/>
                <a:ea typeface="华文楷体" panose="02010600040101010101" pitchFamily="2" charset="-122"/>
              </a:rPr>
              <a:t>4.5</a:t>
            </a:r>
            <a:r>
              <a:rPr lang="en-US" altLang="zh-CN" sz="1800" dirty="0">
                <a:solidFill>
                  <a:schemeClr val="tx1"/>
                </a:solidFill>
                <a:latin typeface="华文楷体" panose="02010600040101010101" pitchFamily="2" charset="-122"/>
                <a:ea typeface="华文楷体" panose="02010600040101010101" pitchFamily="2" charset="-122"/>
              </a:rPr>
              <a:t>    </a:t>
            </a:r>
            <a:r>
              <a:rPr lang="zh-CN" altLang="zh-CN" sz="1800" b="1" dirty="0">
                <a:solidFill>
                  <a:srgbClr val="FF0000"/>
                </a:solidFill>
                <a:latin typeface="华文楷体" panose="02010600040101010101" pitchFamily="2" charset="-122"/>
                <a:ea typeface="华文楷体" panose="02010600040101010101" pitchFamily="2" charset="-122"/>
              </a:rPr>
              <a:t>对于不同类型（包括创新研究）、不同功能和不同火灾风险等级的实验室，学校应分级分类采取相应的消防管理措施</a:t>
            </a:r>
            <a:r>
              <a:rPr lang="zh-CN" altLang="zh-CN" sz="1800" dirty="0">
                <a:solidFill>
                  <a:schemeClr val="tx1"/>
                </a:solidFill>
                <a:latin typeface="华文楷体" panose="02010600040101010101" pitchFamily="2" charset="-122"/>
                <a:ea typeface="华文楷体" panose="02010600040101010101" pitchFamily="2" charset="-122"/>
              </a:rPr>
              <a:t>。按国家标准和行业标准配备相应的、技术先进的消防设施设备，并按规定定期开展设施设备及电器等维护保养检测，确保完好有效。</a:t>
            </a:r>
          </a:p>
          <a:p>
            <a:pPr marL="0" lvl="2" indent="0" algn="l" rtl="0" eaLnBrk="0" fontAlgn="base" hangingPunct="0">
              <a:lnSpc>
                <a:spcPts val="2800"/>
              </a:lnSpc>
              <a:spcBef>
                <a:spcPct val="20000"/>
              </a:spcBef>
              <a:spcAft>
                <a:spcPct val="0"/>
              </a:spcAft>
              <a:buNone/>
            </a:pPr>
            <a:r>
              <a:rPr lang="en-US" altLang="zh-CN" sz="1800" dirty="0">
                <a:solidFill>
                  <a:schemeClr val="tx1"/>
                </a:solidFill>
                <a:latin typeface="华文楷体" panose="02010600040101010101" pitchFamily="2" charset="-122"/>
                <a:ea typeface="华文楷体" panose="02010600040101010101" pitchFamily="2" charset="-122"/>
              </a:rPr>
              <a:t>        </a:t>
            </a:r>
            <a:r>
              <a:rPr lang="en-US" altLang="zh-CN" sz="1800" b="1" dirty="0">
                <a:solidFill>
                  <a:schemeClr val="tx1"/>
                </a:solidFill>
                <a:latin typeface="华文楷体" panose="02010600040101010101" pitchFamily="2" charset="-122"/>
                <a:ea typeface="华文楷体" panose="02010600040101010101" pitchFamily="2" charset="-122"/>
              </a:rPr>
              <a:t>4.6</a:t>
            </a:r>
            <a:r>
              <a:rPr lang="en-US" altLang="zh-CN" sz="1800" dirty="0">
                <a:solidFill>
                  <a:schemeClr val="tx1"/>
                </a:solidFill>
                <a:latin typeface="华文楷体" panose="02010600040101010101" pitchFamily="2" charset="-122"/>
                <a:ea typeface="华文楷体" panose="02010600040101010101" pitchFamily="2" charset="-122"/>
              </a:rPr>
              <a:t>    </a:t>
            </a:r>
            <a:r>
              <a:rPr lang="zh-CN" altLang="zh-CN" sz="1800" b="1" dirty="0">
                <a:solidFill>
                  <a:srgbClr val="FF0000"/>
                </a:solidFill>
                <a:latin typeface="华文楷体" panose="02010600040101010101" pitchFamily="2" charset="-122"/>
                <a:ea typeface="华文楷体" panose="02010600040101010101" pitchFamily="2" charset="-122"/>
              </a:rPr>
              <a:t>学校应设立实验室逐级消防安全责任制</a:t>
            </a:r>
            <a:r>
              <a:rPr lang="zh-CN" altLang="zh-CN" sz="1800" dirty="0">
                <a:solidFill>
                  <a:schemeClr val="tx1"/>
                </a:solidFill>
                <a:latin typeface="华文楷体" panose="02010600040101010101" pitchFamily="2" charset="-122"/>
                <a:ea typeface="华文楷体" panose="02010600040101010101" pitchFamily="2" charset="-122"/>
              </a:rPr>
              <a:t>，各级各类实验室明确消防安全职责，确定相应的消防安全责任人员。</a:t>
            </a:r>
          </a:p>
        </p:txBody>
      </p:sp>
      <p:pic>
        <p:nvPicPr>
          <p:cNvPr id="20485" name="图片 109">
            <a:hlinkClick r:id="rId3" action="ppaction://hlinksldjump"/>
          </p:cNvPr>
          <p:cNvPicPr>
            <a:picLocks noChangeAspect="1"/>
          </p:cNvPicPr>
          <p:nvPr/>
        </p:nvPicPr>
        <p:blipFill>
          <a:blip r:embed="rId4" cstate="print"/>
          <a:srcRect l="67346" t="17532" r="2882" b="42969"/>
          <a:stretch>
            <a:fillRect/>
          </a:stretch>
        </p:blipFill>
        <p:spPr>
          <a:xfrm>
            <a:off x="9275763" y="6138863"/>
            <a:ext cx="798512" cy="755650"/>
          </a:xfrm>
          <a:prstGeom prst="rect">
            <a:avLst/>
          </a:prstGeom>
          <a:noFill/>
          <a:ln w="9525">
            <a:noFill/>
          </a:ln>
        </p:spPr>
      </p:pic>
      <p:pic>
        <p:nvPicPr>
          <p:cNvPr id="20486" name="图片 11">
            <a:hlinkClick r:id="rId5" action="ppaction://hlinksldjump"/>
          </p:cNvPr>
          <p:cNvPicPr>
            <a:picLocks noChangeAspect="1"/>
          </p:cNvPicPr>
          <p:nvPr/>
        </p:nvPicPr>
        <p:blipFill>
          <a:blip r:embed="rId6" cstate="print"/>
          <a:srcRect l="4480" t="58189" r="68494" b="5009"/>
          <a:stretch>
            <a:fillRect/>
          </a:stretch>
        </p:blipFill>
        <p:spPr>
          <a:xfrm>
            <a:off x="8418513" y="6138863"/>
            <a:ext cx="739775" cy="739775"/>
          </a:xfrm>
          <a:prstGeom prst="rect">
            <a:avLst/>
          </a:prstGeom>
          <a:noFill/>
          <a:ln w="9525">
            <a:noFill/>
          </a:ln>
        </p:spPr>
      </p:pic>
    </p:spTree>
  </p:cSld>
  <p:clrMapOvr>
    <a:overrideClrMapping bg1="lt1" tx1="dk1" bg2="lt2" tx2="dk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TextBox 5"/>
          <p:cNvSpPr txBox="1"/>
          <p:nvPr/>
        </p:nvSpPr>
        <p:spPr>
          <a:xfrm>
            <a:off x="800100" y="1363663"/>
            <a:ext cx="8858250" cy="461962"/>
          </a:xfrm>
          <a:prstGeom prst="rect">
            <a:avLst/>
          </a:prstGeom>
          <a:noFill/>
          <a:ln w="9525">
            <a:noFill/>
          </a:ln>
        </p:spPr>
        <p:txBody>
          <a:bodyPr anchor="t" anchorCtr="0">
            <a:spAutoFit/>
          </a:bodyPr>
          <a:lstStyle/>
          <a:p>
            <a:pPr algn="ctr"/>
            <a:r>
              <a:rPr lang="en-US" altLang="zh-CN" sz="2400" dirty="0">
                <a:latin typeface="华文新魏" panose="02010800040101010101" pitchFamily="2" charset="-122"/>
                <a:ea typeface="华文新魏" panose="02010800040101010101" pitchFamily="2" charset="-122"/>
              </a:rPr>
              <a:t>5  </a:t>
            </a:r>
            <a:r>
              <a:rPr lang="zh-CN" altLang="en-US" sz="2400" dirty="0">
                <a:latin typeface="华文新魏" panose="02010800040101010101" pitchFamily="2" charset="-122"/>
                <a:ea typeface="华文新魏" panose="02010800040101010101" pitchFamily="2" charset="-122"/>
              </a:rPr>
              <a:t>消防安全责任</a:t>
            </a:r>
          </a:p>
        </p:txBody>
      </p:sp>
      <p:sp>
        <p:nvSpPr>
          <p:cNvPr id="21506" name="TextBox 4"/>
          <p:cNvSpPr txBox="1"/>
          <p:nvPr/>
        </p:nvSpPr>
        <p:spPr>
          <a:xfrm>
            <a:off x="566738" y="708025"/>
            <a:ext cx="9358312" cy="523875"/>
          </a:xfrm>
          <a:prstGeom prst="rect">
            <a:avLst/>
          </a:prstGeom>
          <a:noFill/>
          <a:ln w="9525">
            <a:noFill/>
          </a:ln>
        </p:spPr>
        <p:txBody>
          <a:bodyPr anchor="t" anchorCtr="0">
            <a:spAutoFit/>
          </a:bodyPr>
          <a:lstStyle/>
          <a:p>
            <a:r>
              <a:rPr lang="zh-CN" altLang="en-US" sz="2800" b="1" dirty="0">
                <a:latin typeface="华文新魏" panose="02010800040101010101" pitchFamily="2" charset="-122"/>
                <a:ea typeface="华文新魏" panose="02010800040101010101" pitchFamily="2" charset="-122"/>
              </a:rPr>
              <a:t>（二）</a:t>
            </a:r>
            <a:r>
              <a:rPr lang="zh-CN" altLang="zh-CN" sz="2800" b="1" dirty="0">
                <a:latin typeface="华文新魏" panose="02010800040101010101" pitchFamily="2" charset="-122"/>
                <a:ea typeface="华文新魏" panose="02010800040101010101" pitchFamily="2" charset="-122"/>
              </a:rPr>
              <a:t>高等学校实验室消防安全管理规范</a:t>
            </a:r>
            <a:r>
              <a:rPr lang="zh-CN" altLang="en-US" sz="2800" b="1" dirty="0">
                <a:latin typeface="华文新魏" panose="02010800040101010101" pitchFamily="2" charset="-122"/>
                <a:ea typeface="华文新魏" panose="02010800040101010101" pitchFamily="2" charset="-122"/>
              </a:rPr>
              <a:t>（重点内容节选）</a:t>
            </a:r>
          </a:p>
        </p:txBody>
      </p:sp>
      <p:sp>
        <p:nvSpPr>
          <p:cNvPr id="21507" name="TextBox 5"/>
          <p:cNvSpPr txBox="1"/>
          <p:nvPr/>
        </p:nvSpPr>
        <p:spPr>
          <a:xfrm>
            <a:off x="800100" y="1793875"/>
            <a:ext cx="9274175" cy="3350895"/>
          </a:xfrm>
          <a:prstGeom prst="rect">
            <a:avLst/>
          </a:prstGeom>
          <a:noFill/>
          <a:ln w="9525">
            <a:noFill/>
          </a:ln>
        </p:spPr>
        <p:txBody>
          <a:bodyPr anchor="t" anchorCtr="0">
            <a:spAutoFit/>
          </a:bodyPr>
          <a:lstStyle/>
          <a:p>
            <a:pPr eaLnBrk="0" hangingPunct="0">
              <a:spcBef>
                <a:spcPct val="20000"/>
              </a:spcBef>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5.1    </a:t>
            </a:r>
            <a:r>
              <a:rPr lang="zh-CN" altLang="en-US" sz="1800" b="1" dirty="0">
                <a:latin typeface="华文楷体" panose="02010600040101010101" pitchFamily="2" charset="-122"/>
                <a:ea typeface="华文楷体" panose="02010600040101010101" pitchFamily="2" charset="-122"/>
              </a:rPr>
              <a:t>通用要求</a:t>
            </a:r>
            <a:endParaRPr lang="en-US" altLang="zh-CN" sz="1800" b="1" dirty="0">
              <a:latin typeface="华文楷体" panose="02010600040101010101" pitchFamily="2" charset="-122"/>
              <a:ea typeface="华文楷体" panose="02010600040101010101" pitchFamily="2" charset="-122"/>
            </a:endParaRPr>
          </a:p>
          <a:p>
            <a:pPr eaLnBrk="0" hangingPunct="0">
              <a:lnSpc>
                <a:spcPts val="2800"/>
              </a:lnSpc>
              <a:spcBef>
                <a:spcPct val="20000"/>
              </a:spcBef>
            </a:pPr>
            <a:r>
              <a:rPr lang="en-US" altLang="zh-CN" sz="1800" b="1" dirty="0">
                <a:latin typeface="华文楷体" panose="02010600040101010101" pitchFamily="2" charset="-122"/>
                <a:ea typeface="华文楷体" panose="02010600040101010101" pitchFamily="2" charset="-122"/>
              </a:rPr>
              <a:t>        5.1.2    </a:t>
            </a:r>
            <a:r>
              <a:rPr lang="zh-CN" altLang="zh-CN" sz="1800" dirty="0">
                <a:solidFill>
                  <a:schemeClr val="tx1"/>
                </a:solidFill>
                <a:latin typeface="华文楷体" panose="02010600040101010101" pitchFamily="2" charset="-122"/>
                <a:ea typeface="华文楷体" panose="02010600040101010101" pitchFamily="2" charset="-122"/>
              </a:rPr>
              <a:t>学校应设立消防安全管理职责的校级领导机构，学校党政主要负责人是学校实验室消防安全责任人，对实验室消防安全工作负有领导责任；分管学校消防工作和实验室工作的校领导是消防安全管理人，协助消防安全责任人负责实验室消防安全工作，其他校领导在分管工作范围内对实验室安全工作负有支持、监督和指导责任。</a:t>
            </a:r>
            <a:endParaRPr lang="zh-CN" altLang="zh-CN" sz="1800" b="1" dirty="0">
              <a:solidFill>
                <a:srgbClr val="FF0000"/>
              </a:solidFill>
              <a:latin typeface="华文楷体" panose="02010600040101010101" pitchFamily="2" charset="-122"/>
              <a:ea typeface="华文楷体" panose="02010600040101010101" pitchFamily="2" charset="-122"/>
            </a:endParaRPr>
          </a:p>
          <a:p>
            <a:pPr eaLnBrk="0" hangingPunct="0">
              <a:lnSpc>
                <a:spcPts val="2800"/>
              </a:lnSpc>
              <a:spcBef>
                <a:spcPct val="20000"/>
              </a:spcBef>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5.1.3</a:t>
            </a:r>
            <a:r>
              <a:rPr lang="en-US" altLang="zh-CN" sz="1800" dirty="0">
                <a:latin typeface="华文楷体" panose="02010600040101010101" pitchFamily="2" charset="-122"/>
                <a:ea typeface="华文楷体" panose="02010600040101010101" pitchFamily="2" charset="-122"/>
              </a:rPr>
              <a:t>   </a:t>
            </a:r>
            <a:r>
              <a:rPr lang="zh-CN" altLang="zh-CN" sz="1800" b="1" dirty="0">
                <a:solidFill>
                  <a:srgbClr val="FF0000"/>
                </a:solidFill>
                <a:latin typeface="华文楷体" panose="02010600040101010101" pitchFamily="2" charset="-122"/>
                <a:ea typeface="华文楷体" panose="02010600040101010101" pitchFamily="2" charset="-122"/>
              </a:rPr>
              <a:t>学校消防主管部门对实验室消防安全工作有领导、监督和指导责任；学校实验室主管部门对实验室日常消防安全工作在本部门安全职责范围内有监督和管理责任；其他相关职能部门和二级单位对其所属实验室消防安全有管理职责，负主体责任，且应建立健全全员实验安全责任制，配备专兼职安全人员。</a:t>
            </a:r>
          </a:p>
        </p:txBody>
      </p:sp>
      <p:pic>
        <p:nvPicPr>
          <p:cNvPr id="21508" name="图片 109">
            <a:hlinkClick r:id="rId2" action="ppaction://hlinksldjump"/>
          </p:cNvPr>
          <p:cNvPicPr>
            <a:picLocks noChangeAspect="1"/>
          </p:cNvPicPr>
          <p:nvPr/>
        </p:nvPicPr>
        <p:blipFill>
          <a:blip r:embed="rId3" cstate="print"/>
          <a:srcRect l="67346" t="17532" r="2882" b="42969"/>
          <a:stretch>
            <a:fillRect/>
          </a:stretch>
        </p:blipFill>
        <p:spPr>
          <a:xfrm>
            <a:off x="9275763" y="6138863"/>
            <a:ext cx="798512" cy="755650"/>
          </a:xfrm>
          <a:prstGeom prst="rect">
            <a:avLst/>
          </a:prstGeom>
          <a:noFill/>
          <a:ln w="9525">
            <a:noFill/>
          </a:ln>
        </p:spPr>
      </p:pic>
      <p:pic>
        <p:nvPicPr>
          <p:cNvPr id="21509" name="图片 11">
            <a:hlinkClick r:id="rId4" action="ppaction://hlinksldjump"/>
          </p:cNvPr>
          <p:cNvPicPr>
            <a:picLocks noChangeAspect="1"/>
          </p:cNvPicPr>
          <p:nvPr/>
        </p:nvPicPr>
        <p:blipFill>
          <a:blip r:embed="rId5" cstate="print"/>
          <a:srcRect l="4480" t="58189" r="68494" b="5009"/>
          <a:stretch>
            <a:fillRect/>
          </a:stretch>
        </p:blipFill>
        <p:spPr>
          <a:xfrm>
            <a:off x="8418513" y="6138863"/>
            <a:ext cx="739775" cy="739775"/>
          </a:xfrm>
          <a:prstGeom prst="rect">
            <a:avLst/>
          </a:prstGeom>
          <a:noFill/>
          <a:ln w="9525">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extBox 5"/>
          <p:cNvSpPr txBox="1"/>
          <p:nvPr/>
        </p:nvSpPr>
        <p:spPr>
          <a:xfrm>
            <a:off x="800100" y="1281748"/>
            <a:ext cx="8858250" cy="461962"/>
          </a:xfrm>
          <a:prstGeom prst="rect">
            <a:avLst/>
          </a:prstGeom>
          <a:noFill/>
          <a:ln w="9525">
            <a:noFill/>
          </a:ln>
        </p:spPr>
        <p:txBody>
          <a:bodyPr anchor="t" anchorCtr="0">
            <a:spAutoFit/>
          </a:bodyPr>
          <a:lstStyle/>
          <a:p>
            <a:pPr algn="ctr"/>
            <a:r>
              <a:rPr lang="en-US" altLang="zh-CN" sz="2400" dirty="0">
                <a:latin typeface="华文新魏" panose="02010800040101010101" pitchFamily="2" charset="-122"/>
                <a:ea typeface="华文新魏" panose="02010800040101010101" pitchFamily="2" charset="-122"/>
              </a:rPr>
              <a:t>5  </a:t>
            </a:r>
            <a:r>
              <a:rPr lang="zh-CN" altLang="en-US" sz="2400" dirty="0">
                <a:latin typeface="华文新魏" panose="02010800040101010101" pitchFamily="2" charset="-122"/>
                <a:ea typeface="华文新魏" panose="02010800040101010101" pitchFamily="2" charset="-122"/>
              </a:rPr>
              <a:t>消防安全责任</a:t>
            </a:r>
          </a:p>
        </p:txBody>
      </p:sp>
      <p:sp>
        <p:nvSpPr>
          <p:cNvPr id="22530" name="TextBox 4"/>
          <p:cNvSpPr txBox="1"/>
          <p:nvPr/>
        </p:nvSpPr>
        <p:spPr>
          <a:xfrm>
            <a:off x="566738" y="708025"/>
            <a:ext cx="9358312" cy="523875"/>
          </a:xfrm>
          <a:prstGeom prst="rect">
            <a:avLst/>
          </a:prstGeom>
          <a:noFill/>
          <a:ln w="9525">
            <a:noFill/>
          </a:ln>
        </p:spPr>
        <p:txBody>
          <a:bodyPr anchor="t" anchorCtr="0">
            <a:spAutoFit/>
          </a:bodyPr>
          <a:lstStyle/>
          <a:p>
            <a:r>
              <a:rPr lang="zh-CN" altLang="en-US" sz="2800" b="1" dirty="0">
                <a:latin typeface="华文新魏" panose="02010800040101010101" pitchFamily="2" charset="-122"/>
                <a:ea typeface="华文新魏" panose="02010800040101010101" pitchFamily="2" charset="-122"/>
              </a:rPr>
              <a:t>（二）</a:t>
            </a:r>
            <a:r>
              <a:rPr lang="zh-CN" altLang="zh-CN" sz="2800" b="1" dirty="0">
                <a:latin typeface="华文新魏" panose="02010800040101010101" pitchFamily="2" charset="-122"/>
                <a:ea typeface="华文新魏" panose="02010800040101010101" pitchFamily="2" charset="-122"/>
              </a:rPr>
              <a:t>高等学校实验室消防安全管理规范</a:t>
            </a:r>
            <a:r>
              <a:rPr lang="zh-CN" altLang="en-US" sz="2800" b="1" dirty="0">
                <a:latin typeface="华文新魏" panose="02010800040101010101" pitchFamily="2" charset="-122"/>
                <a:ea typeface="华文新魏" panose="02010800040101010101" pitchFamily="2" charset="-122"/>
              </a:rPr>
              <a:t>（重点内容节选）</a:t>
            </a:r>
          </a:p>
        </p:txBody>
      </p:sp>
      <p:sp>
        <p:nvSpPr>
          <p:cNvPr id="22531" name="TextBox 5"/>
          <p:cNvSpPr txBox="1"/>
          <p:nvPr/>
        </p:nvSpPr>
        <p:spPr>
          <a:xfrm>
            <a:off x="810260" y="1692910"/>
            <a:ext cx="9412605" cy="4691380"/>
          </a:xfrm>
          <a:prstGeom prst="rect">
            <a:avLst/>
          </a:prstGeom>
          <a:noFill/>
          <a:ln w="9525">
            <a:noFill/>
          </a:ln>
        </p:spPr>
        <p:txBody>
          <a:bodyPr wrap="square" anchor="t" anchorCtr="0">
            <a:spAutoFit/>
          </a:bodyPr>
          <a:lstStyle/>
          <a:p>
            <a:pPr eaLnBrk="0" hangingPunct="0">
              <a:lnSpc>
                <a:spcPts val="2000"/>
              </a:lnSpc>
              <a:spcBef>
                <a:spcPct val="20000"/>
              </a:spcBef>
            </a:pPr>
            <a:r>
              <a:rPr lang="en-US" altLang="zh-CN" sz="1800" b="1" dirty="0">
                <a:latin typeface="华文楷体" panose="02010600040101010101" pitchFamily="2" charset="-122"/>
                <a:ea typeface="华文楷体" panose="02010600040101010101" pitchFamily="2" charset="-122"/>
              </a:rPr>
              <a:t>        5.2    </a:t>
            </a:r>
            <a:r>
              <a:rPr lang="zh-CN" altLang="zh-CN" sz="1800" b="1" dirty="0">
                <a:latin typeface="华文楷体" panose="02010600040101010101" pitchFamily="2" charset="-122"/>
                <a:ea typeface="华文楷体" panose="02010600040101010101" pitchFamily="2" charset="-122"/>
              </a:rPr>
              <a:t>学校的职责</a:t>
            </a:r>
          </a:p>
          <a:p>
            <a:pPr marL="0" lvl="3" indent="0" algn="l" rtl="0" eaLnBrk="0" fontAlgn="base" hangingPunct="0">
              <a:lnSpc>
                <a:spcPts val="2000"/>
              </a:lnSpc>
              <a:spcBef>
                <a:spcPct val="20000"/>
              </a:spcBef>
              <a:spcAft>
                <a:spcPct val="0"/>
              </a:spcAft>
              <a:buNone/>
            </a:pPr>
            <a:r>
              <a:rPr lang="en-US" altLang="zh-CN" sz="1800" dirty="0">
                <a:solidFill>
                  <a:schemeClr val="tx1"/>
                </a:solidFill>
                <a:latin typeface="华文楷体" panose="02010600040101010101" pitchFamily="2" charset="-122"/>
                <a:ea typeface="华文楷体" panose="02010600040101010101" pitchFamily="2" charset="-122"/>
              </a:rPr>
              <a:t>        </a:t>
            </a:r>
            <a:r>
              <a:rPr lang="en-US" altLang="zh-CN" sz="1800" b="1" dirty="0">
                <a:solidFill>
                  <a:schemeClr val="tx1"/>
                </a:solidFill>
                <a:latin typeface="华文楷体" panose="02010600040101010101" pitchFamily="2" charset="-122"/>
                <a:ea typeface="华文楷体" panose="02010600040101010101" pitchFamily="2" charset="-122"/>
              </a:rPr>
              <a:t>5.2.1</a:t>
            </a:r>
            <a:r>
              <a:rPr lang="en-US" altLang="zh-CN" sz="1800" dirty="0">
                <a:solidFill>
                  <a:schemeClr val="tx1"/>
                </a:solidFill>
                <a:latin typeface="华文楷体" panose="02010600040101010101" pitchFamily="2" charset="-122"/>
                <a:ea typeface="华文楷体" panose="02010600040101010101" pitchFamily="2" charset="-122"/>
              </a:rPr>
              <a:t>    </a:t>
            </a:r>
            <a:r>
              <a:rPr lang="zh-CN" altLang="zh-CN" sz="1800" dirty="0">
                <a:solidFill>
                  <a:schemeClr val="tx1"/>
                </a:solidFill>
                <a:latin typeface="华文楷体" panose="02010600040101010101" pitchFamily="2" charset="-122"/>
                <a:ea typeface="华文楷体" panose="02010600040101010101" pitchFamily="2" charset="-122"/>
              </a:rPr>
              <a:t>落实</a:t>
            </a:r>
            <a:r>
              <a:rPr lang="zh-CN" altLang="zh-CN" sz="1800" b="1" dirty="0">
                <a:solidFill>
                  <a:srgbClr val="FF0000"/>
                </a:solidFill>
                <a:latin typeface="华文楷体" panose="02010600040101010101" pitchFamily="2" charset="-122"/>
                <a:ea typeface="华文楷体" panose="02010600040101010101" pitchFamily="2" charset="-122"/>
              </a:rPr>
              <a:t>消防安全责任制，制定实验室准入制度、消防安全制度、消防安全操作规程，制定灭火和应急疏散预案并定期组织演练。</a:t>
            </a:r>
            <a:endParaRPr lang="zh-CN" altLang="zh-CN" sz="1800" dirty="0">
              <a:solidFill>
                <a:schemeClr val="tx1"/>
              </a:solidFill>
              <a:latin typeface="华文楷体" panose="02010600040101010101" pitchFamily="2" charset="-122"/>
              <a:ea typeface="华文楷体" panose="02010600040101010101" pitchFamily="2" charset="-122"/>
            </a:endParaRPr>
          </a:p>
          <a:p>
            <a:pPr marL="0" lvl="3" indent="0" algn="l" rtl="0" eaLnBrk="0" fontAlgn="base" hangingPunct="0">
              <a:lnSpc>
                <a:spcPts val="2000"/>
              </a:lnSpc>
              <a:spcBef>
                <a:spcPct val="20000"/>
              </a:spcBef>
              <a:spcAft>
                <a:spcPct val="0"/>
              </a:spcAft>
              <a:buNone/>
            </a:pPr>
            <a:r>
              <a:rPr lang="en-US" altLang="zh-CN" sz="1800" dirty="0">
                <a:solidFill>
                  <a:schemeClr val="tx1"/>
                </a:solidFill>
                <a:latin typeface="华文楷体" panose="02010600040101010101" pitchFamily="2" charset="-122"/>
                <a:ea typeface="华文楷体" panose="02010600040101010101" pitchFamily="2" charset="-122"/>
              </a:rPr>
              <a:t>        </a:t>
            </a:r>
            <a:r>
              <a:rPr lang="en-US" altLang="zh-CN" sz="1800" b="1" dirty="0">
                <a:solidFill>
                  <a:schemeClr val="tx1"/>
                </a:solidFill>
                <a:latin typeface="华文楷体" panose="02010600040101010101" pitchFamily="2" charset="-122"/>
                <a:ea typeface="华文楷体" panose="02010600040101010101" pitchFamily="2" charset="-122"/>
              </a:rPr>
              <a:t>5.2.2</a:t>
            </a:r>
            <a:r>
              <a:rPr lang="en-US" altLang="zh-CN" sz="1800" dirty="0">
                <a:solidFill>
                  <a:schemeClr val="tx1"/>
                </a:solidFill>
                <a:latin typeface="华文楷体" panose="02010600040101010101" pitchFamily="2" charset="-122"/>
                <a:ea typeface="华文楷体" panose="02010600040101010101" pitchFamily="2" charset="-122"/>
              </a:rPr>
              <a:t>     </a:t>
            </a:r>
            <a:r>
              <a:rPr lang="zh-CN" altLang="zh-CN" sz="1800" dirty="0">
                <a:solidFill>
                  <a:schemeClr val="tx1"/>
                </a:solidFill>
                <a:latin typeface="华文楷体" panose="02010600040101010101" pitchFamily="2" charset="-122"/>
                <a:ea typeface="华文楷体" panose="02010600040101010101" pitchFamily="2" charset="-122"/>
              </a:rPr>
              <a:t>保障消防设施建设和消防业务</a:t>
            </a:r>
            <a:r>
              <a:rPr lang="zh-CN" altLang="zh-CN" sz="1800" b="1" dirty="0">
                <a:solidFill>
                  <a:srgbClr val="FF0000"/>
                </a:solidFill>
                <a:latin typeface="华文楷体" panose="02010600040101010101" pitchFamily="2" charset="-122"/>
                <a:ea typeface="华文楷体" panose="02010600040101010101" pitchFamily="2" charset="-122"/>
              </a:rPr>
              <a:t>经费的投入</a:t>
            </a:r>
            <a:r>
              <a:rPr lang="zh-CN" altLang="zh-CN" sz="1800" dirty="0">
                <a:solidFill>
                  <a:schemeClr val="tx1"/>
                </a:solidFill>
                <a:latin typeface="华文楷体" panose="02010600040101010101" pitchFamily="2" charset="-122"/>
                <a:ea typeface="华文楷体" panose="02010600040101010101" pitchFamily="2" charset="-122"/>
              </a:rPr>
              <a:t>。</a:t>
            </a:r>
          </a:p>
          <a:p>
            <a:pPr marL="0" lvl="3" indent="0" algn="l" rtl="0" eaLnBrk="0" fontAlgn="base" hangingPunct="0">
              <a:lnSpc>
                <a:spcPts val="2000"/>
              </a:lnSpc>
              <a:spcBef>
                <a:spcPct val="20000"/>
              </a:spcBef>
              <a:spcAft>
                <a:spcPct val="0"/>
              </a:spcAft>
              <a:buNone/>
            </a:pPr>
            <a:r>
              <a:rPr lang="en-US" altLang="zh-CN" sz="1800" dirty="0">
                <a:solidFill>
                  <a:schemeClr val="tx1"/>
                </a:solidFill>
                <a:latin typeface="华文楷体" panose="02010600040101010101" pitchFamily="2" charset="-122"/>
                <a:ea typeface="华文楷体" panose="02010600040101010101" pitchFamily="2" charset="-122"/>
              </a:rPr>
              <a:t>        </a:t>
            </a:r>
            <a:r>
              <a:rPr lang="en-US" altLang="zh-CN" sz="1800" b="1" dirty="0">
                <a:solidFill>
                  <a:schemeClr val="tx1"/>
                </a:solidFill>
                <a:latin typeface="华文楷体" panose="02010600040101010101" pitchFamily="2" charset="-122"/>
                <a:ea typeface="华文楷体" panose="02010600040101010101" pitchFamily="2" charset="-122"/>
              </a:rPr>
              <a:t>5.2.3</a:t>
            </a:r>
            <a:r>
              <a:rPr lang="en-US" altLang="zh-CN" sz="1800" dirty="0">
                <a:solidFill>
                  <a:schemeClr val="tx1"/>
                </a:solidFill>
                <a:latin typeface="华文楷体" panose="02010600040101010101" pitchFamily="2" charset="-122"/>
                <a:ea typeface="华文楷体" panose="02010600040101010101" pitchFamily="2" charset="-122"/>
              </a:rPr>
              <a:t>     </a:t>
            </a:r>
            <a:r>
              <a:rPr lang="zh-CN" altLang="zh-CN" sz="1800" dirty="0">
                <a:solidFill>
                  <a:schemeClr val="tx1"/>
                </a:solidFill>
                <a:latin typeface="华文楷体" panose="02010600040101010101" pitchFamily="2" charset="-122"/>
                <a:ea typeface="华文楷体" panose="02010600040101010101" pitchFamily="2" charset="-122"/>
              </a:rPr>
              <a:t>开展师生消防法律法规和防火安全知识的</a:t>
            </a:r>
            <a:r>
              <a:rPr lang="zh-CN" altLang="zh-CN" sz="1800" b="1" dirty="0">
                <a:solidFill>
                  <a:srgbClr val="FF0000"/>
                </a:solidFill>
                <a:latin typeface="华文楷体" panose="02010600040101010101" pitchFamily="2" charset="-122"/>
                <a:ea typeface="华文楷体" panose="02010600040101010101" pitchFamily="2" charset="-122"/>
              </a:rPr>
              <a:t>宣传教育</a:t>
            </a:r>
            <a:r>
              <a:rPr lang="zh-CN" altLang="zh-CN" sz="1800" dirty="0">
                <a:solidFill>
                  <a:schemeClr val="tx1"/>
                </a:solidFill>
                <a:latin typeface="华文楷体" panose="02010600040101010101" pitchFamily="2" charset="-122"/>
                <a:ea typeface="华文楷体" panose="02010600040101010101" pitchFamily="2" charset="-122"/>
              </a:rPr>
              <a:t>，对进入实验室学习工作的所有人员进行消防安全教育和培训。</a:t>
            </a:r>
          </a:p>
          <a:p>
            <a:pPr marL="0" lvl="3" indent="0" algn="l" rtl="0" eaLnBrk="0" fontAlgn="base" hangingPunct="0">
              <a:lnSpc>
                <a:spcPts val="2000"/>
              </a:lnSpc>
              <a:spcBef>
                <a:spcPct val="20000"/>
              </a:spcBef>
              <a:spcAft>
                <a:spcPct val="0"/>
              </a:spcAft>
              <a:buNone/>
            </a:pPr>
            <a:r>
              <a:rPr lang="en-US" altLang="zh-CN" sz="1800" dirty="0">
                <a:solidFill>
                  <a:schemeClr val="tx1"/>
                </a:solidFill>
                <a:latin typeface="华文楷体" panose="02010600040101010101" pitchFamily="2" charset="-122"/>
                <a:ea typeface="华文楷体" panose="02010600040101010101" pitchFamily="2" charset="-122"/>
              </a:rPr>
              <a:t>        </a:t>
            </a:r>
            <a:r>
              <a:rPr lang="en-US" altLang="zh-CN" sz="1800" b="1" dirty="0">
                <a:solidFill>
                  <a:schemeClr val="tx1"/>
                </a:solidFill>
                <a:latin typeface="华文楷体" panose="02010600040101010101" pitchFamily="2" charset="-122"/>
                <a:ea typeface="华文楷体" panose="02010600040101010101" pitchFamily="2" charset="-122"/>
              </a:rPr>
              <a:t>5.2.4</a:t>
            </a:r>
            <a:r>
              <a:rPr lang="en-US" altLang="zh-CN" sz="1800" dirty="0">
                <a:solidFill>
                  <a:schemeClr val="tx1"/>
                </a:solidFill>
                <a:latin typeface="华文楷体" panose="02010600040101010101" pitchFamily="2" charset="-122"/>
                <a:ea typeface="华文楷体" panose="02010600040101010101" pitchFamily="2" charset="-122"/>
              </a:rPr>
              <a:t>    </a:t>
            </a:r>
            <a:r>
              <a:rPr lang="zh-CN" altLang="zh-CN" sz="1800" dirty="0">
                <a:solidFill>
                  <a:schemeClr val="tx1"/>
                </a:solidFill>
                <a:latin typeface="华文楷体" panose="02010600040101010101" pitchFamily="2" charset="-122"/>
                <a:ea typeface="华文楷体" panose="02010600040101010101" pitchFamily="2" charset="-122"/>
              </a:rPr>
              <a:t>保障实验室疏散走道、通道、安全出口、疏散门和消防车</a:t>
            </a:r>
            <a:r>
              <a:rPr lang="zh-CN" altLang="zh-CN" sz="1800" b="1" dirty="0">
                <a:solidFill>
                  <a:srgbClr val="FF0000"/>
                </a:solidFill>
                <a:latin typeface="华文楷体" panose="02010600040101010101" pitchFamily="2" charset="-122"/>
                <a:ea typeface="华文楷体" panose="02010600040101010101" pitchFamily="2" charset="-122"/>
              </a:rPr>
              <a:t>通道的畅通</a:t>
            </a:r>
            <a:r>
              <a:rPr lang="zh-CN" altLang="zh-CN" sz="1800" dirty="0">
                <a:solidFill>
                  <a:schemeClr val="tx1"/>
                </a:solidFill>
                <a:latin typeface="华文楷体" panose="02010600040101010101" pitchFamily="2" charset="-122"/>
                <a:ea typeface="华文楷体" panose="02010600040101010101" pitchFamily="2" charset="-122"/>
              </a:rPr>
              <a:t>，不被占用、堵塞、封闭。</a:t>
            </a:r>
          </a:p>
          <a:p>
            <a:pPr marL="0" lvl="3" indent="0" algn="l" rtl="0" eaLnBrk="0" fontAlgn="base" hangingPunct="0">
              <a:lnSpc>
                <a:spcPts val="2000"/>
              </a:lnSpc>
              <a:spcBef>
                <a:spcPct val="20000"/>
              </a:spcBef>
              <a:spcAft>
                <a:spcPct val="0"/>
              </a:spcAft>
              <a:buNone/>
            </a:pPr>
            <a:r>
              <a:rPr lang="en-US" altLang="zh-CN" sz="1800" dirty="0">
                <a:solidFill>
                  <a:schemeClr val="tx1"/>
                </a:solidFill>
                <a:latin typeface="华文楷体" panose="02010600040101010101" pitchFamily="2" charset="-122"/>
                <a:ea typeface="华文楷体" panose="02010600040101010101" pitchFamily="2" charset="-122"/>
              </a:rPr>
              <a:t>        </a:t>
            </a:r>
            <a:r>
              <a:rPr lang="en-US" altLang="zh-CN" sz="1800" b="1" dirty="0">
                <a:solidFill>
                  <a:schemeClr val="tx1"/>
                </a:solidFill>
                <a:latin typeface="华文楷体" panose="02010600040101010101" pitchFamily="2" charset="-122"/>
                <a:ea typeface="华文楷体" panose="02010600040101010101" pitchFamily="2" charset="-122"/>
              </a:rPr>
              <a:t>5.2.5</a:t>
            </a:r>
            <a:r>
              <a:rPr lang="en-US" altLang="zh-CN" sz="1800" dirty="0">
                <a:solidFill>
                  <a:schemeClr val="tx1"/>
                </a:solidFill>
                <a:latin typeface="华文楷体" panose="02010600040101010101" pitchFamily="2" charset="-122"/>
                <a:ea typeface="华文楷体" panose="02010600040101010101" pitchFamily="2" charset="-122"/>
              </a:rPr>
              <a:t>    </a:t>
            </a:r>
            <a:r>
              <a:rPr lang="zh-CN" altLang="zh-CN" sz="1800" b="1" dirty="0">
                <a:solidFill>
                  <a:srgbClr val="FF0000"/>
                </a:solidFill>
                <a:latin typeface="华文楷体" panose="02010600040101010101" pitchFamily="2" charset="-122"/>
                <a:ea typeface="华文楷体" panose="02010600040101010101" pitchFamily="2" charset="-122"/>
              </a:rPr>
              <a:t>确定</a:t>
            </a:r>
            <a:r>
              <a:rPr lang="zh-CN" altLang="zh-CN" sz="1800" dirty="0">
                <a:solidFill>
                  <a:schemeClr val="tx1"/>
                </a:solidFill>
                <a:latin typeface="华文楷体" panose="02010600040101010101" pitchFamily="2" charset="-122"/>
                <a:ea typeface="华文楷体" panose="02010600040101010101" pitchFamily="2" charset="-122"/>
              </a:rPr>
              <a:t>各级各类实验室消防</a:t>
            </a:r>
            <a:r>
              <a:rPr lang="zh-CN" altLang="zh-CN" sz="1800" b="1" dirty="0">
                <a:solidFill>
                  <a:srgbClr val="FF0000"/>
                </a:solidFill>
                <a:latin typeface="华文楷体" panose="02010600040101010101" pitchFamily="2" charset="-122"/>
                <a:ea typeface="华文楷体" panose="02010600040101010101" pitchFamily="2" charset="-122"/>
              </a:rPr>
              <a:t>设施设备</a:t>
            </a:r>
            <a:r>
              <a:rPr lang="zh-CN" altLang="zh-CN" sz="1800" dirty="0">
                <a:solidFill>
                  <a:schemeClr val="tx1"/>
                </a:solidFill>
                <a:latin typeface="华文楷体" panose="02010600040101010101" pitchFamily="2" charset="-122"/>
                <a:ea typeface="华文楷体" panose="02010600040101010101" pitchFamily="2" charset="-122"/>
              </a:rPr>
              <a:t>的</a:t>
            </a:r>
            <a:r>
              <a:rPr lang="zh-CN" altLang="zh-CN" sz="1800" b="1" dirty="0">
                <a:solidFill>
                  <a:srgbClr val="FF0000"/>
                </a:solidFill>
                <a:latin typeface="华文楷体" panose="02010600040101010101" pitchFamily="2" charset="-122"/>
                <a:ea typeface="华文楷体" panose="02010600040101010101" pitchFamily="2" charset="-122"/>
              </a:rPr>
              <a:t>操作维护人员</a:t>
            </a:r>
            <a:r>
              <a:rPr lang="zh-CN" altLang="zh-CN" sz="1800" dirty="0">
                <a:solidFill>
                  <a:schemeClr val="tx1"/>
                </a:solidFill>
                <a:latin typeface="华文楷体" panose="02010600040101010101" pitchFamily="2" charset="-122"/>
                <a:ea typeface="华文楷体" panose="02010600040101010101" pitchFamily="2" charset="-122"/>
              </a:rPr>
              <a:t>。保障学校各级各类实验室及附属建筑配备符合国家、行业及地方标准的消防设施、设备，规范设置消防安全标志，明确各类火灾处置规程。</a:t>
            </a:r>
          </a:p>
          <a:p>
            <a:pPr marL="0" lvl="3" indent="0" algn="l" rtl="0" eaLnBrk="0" fontAlgn="base" hangingPunct="0">
              <a:lnSpc>
                <a:spcPts val="2000"/>
              </a:lnSpc>
              <a:spcBef>
                <a:spcPct val="20000"/>
              </a:spcBef>
              <a:spcAft>
                <a:spcPct val="0"/>
              </a:spcAft>
              <a:buNone/>
            </a:pPr>
            <a:r>
              <a:rPr lang="en-US" altLang="zh-CN" sz="1800" dirty="0">
                <a:solidFill>
                  <a:schemeClr val="tx1"/>
                </a:solidFill>
                <a:latin typeface="华文楷体" panose="02010600040101010101" pitchFamily="2" charset="-122"/>
                <a:ea typeface="华文楷体" panose="02010600040101010101" pitchFamily="2" charset="-122"/>
              </a:rPr>
              <a:t>        </a:t>
            </a:r>
            <a:r>
              <a:rPr lang="en-US" altLang="zh-CN" sz="1800" b="1" dirty="0">
                <a:solidFill>
                  <a:schemeClr val="tx1"/>
                </a:solidFill>
                <a:latin typeface="华文楷体" panose="02010600040101010101" pitchFamily="2" charset="-122"/>
                <a:ea typeface="华文楷体" panose="02010600040101010101" pitchFamily="2" charset="-122"/>
              </a:rPr>
              <a:t>5.2.6</a:t>
            </a:r>
            <a:r>
              <a:rPr lang="en-US" altLang="zh-CN" sz="1800" dirty="0">
                <a:solidFill>
                  <a:schemeClr val="tx1"/>
                </a:solidFill>
                <a:latin typeface="华文楷体" panose="02010600040101010101" pitchFamily="2" charset="-122"/>
                <a:ea typeface="华文楷体" panose="02010600040101010101" pitchFamily="2" charset="-122"/>
              </a:rPr>
              <a:t>    </a:t>
            </a:r>
            <a:r>
              <a:rPr lang="zh-CN" altLang="zh-CN" sz="1800" dirty="0">
                <a:solidFill>
                  <a:schemeClr val="tx1"/>
                </a:solidFill>
                <a:latin typeface="华文楷体" panose="02010600040101010101" pitchFamily="2" charset="-122"/>
                <a:ea typeface="华文楷体" panose="02010600040101010101" pitchFamily="2" charset="-122"/>
              </a:rPr>
              <a:t>应当定期对学校实验室消防</a:t>
            </a:r>
            <a:r>
              <a:rPr lang="zh-CN" altLang="zh-CN" sz="1800" b="1" dirty="0">
                <a:solidFill>
                  <a:srgbClr val="FF0000"/>
                </a:solidFill>
                <a:latin typeface="华文楷体" panose="02010600040101010101" pitchFamily="2" charset="-122"/>
                <a:ea typeface="华文楷体" panose="02010600040101010101" pitchFamily="2" charset="-122"/>
              </a:rPr>
              <a:t>设施设备更换、维护、保养和检测</a:t>
            </a:r>
            <a:r>
              <a:rPr lang="zh-CN" altLang="zh-CN" sz="1800" dirty="0">
                <a:solidFill>
                  <a:schemeClr val="tx1"/>
                </a:solidFill>
                <a:latin typeface="华文楷体" panose="02010600040101010101" pitchFamily="2" charset="-122"/>
                <a:ea typeface="华文楷体" panose="02010600040101010101" pitchFamily="2" charset="-122"/>
              </a:rPr>
              <a:t>，保证其完好有效运行。</a:t>
            </a:r>
          </a:p>
          <a:p>
            <a:pPr marL="0" lvl="3" indent="0" algn="l" rtl="0" eaLnBrk="0" fontAlgn="base" hangingPunct="0">
              <a:lnSpc>
                <a:spcPts val="2000"/>
              </a:lnSpc>
              <a:spcBef>
                <a:spcPct val="20000"/>
              </a:spcBef>
              <a:spcAft>
                <a:spcPct val="0"/>
              </a:spcAft>
              <a:buNone/>
            </a:pPr>
            <a:r>
              <a:rPr lang="en-US" altLang="zh-CN" sz="1800" dirty="0">
                <a:solidFill>
                  <a:schemeClr val="tx1"/>
                </a:solidFill>
                <a:latin typeface="华文楷体" panose="02010600040101010101" pitchFamily="2" charset="-122"/>
                <a:ea typeface="华文楷体" panose="02010600040101010101" pitchFamily="2" charset="-122"/>
              </a:rPr>
              <a:t>        </a:t>
            </a:r>
            <a:r>
              <a:rPr lang="en-US" altLang="zh-CN" sz="1800" b="1" dirty="0">
                <a:solidFill>
                  <a:schemeClr val="tx1"/>
                </a:solidFill>
                <a:latin typeface="华文楷体" panose="02010600040101010101" pitchFamily="2" charset="-122"/>
                <a:ea typeface="华文楷体" panose="02010600040101010101" pitchFamily="2" charset="-122"/>
              </a:rPr>
              <a:t>5.2.7</a:t>
            </a:r>
            <a:r>
              <a:rPr lang="en-US" altLang="zh-CN" sz="1800" dirty="0">
                <a:solidFill>
                  <a:schemeClr val="tx1"/>
                </a:solidFill>
                <a:latin typeface="华文楷体" panose="02010600040101010101" pitchFamily="2" charset="-122"/>
                <a:ea typeface="华文楷体" panose="02010600040101010101" pitchFamily="2" charset="-122"/>
              </a:rPr>
              <a:t>    </a:t>
            </a:r>
            <a:r>
              <a:rPr lang="zh-CN" altLang="zh-CN" sz="1800" dirty="0">
                <a:solidFill>
                  <a:schemeClr val="tx1"/>
                </a:solidFill>
                <a:latin typeface="华文楷体" panose="02010600040101010101" pitchFamily="2" charset="-122"/>
                <a:ea typeface="华文楷体" panose="02010600040101010101" pitchFamily="2" charset="-122"/>
              </a:rPr>
              <a:t>应当定期</a:t>
            </a:r>
            <a:r>
              <a:rPr lang="zh-CN" altLang="zh-CN" sz="1800" b="1" dirty="0">
                <a:solidFill>
                  <a:srgbClr val="FF0000"/>
                </a:solidFill>
                <a:latin typeface="华文楷体" panose="02010600040101010101" pitchFamily="2" charset="-122"/>
                <a:ea typeface="华文楷体" panose="02010600040101010101" pitchFamily="2" charset="-122"/>
              </a:rPr>
              <a:t>开展实验室防火巡查、检查和隐患整改</a:t>
            </a:r>
            <a:r>
              <a:rPr lang="zh-CN" altLang="zh-CN" sz="1800" dirty="0">
                <a:solidFill>
                  <a:schemeClr val="tx1"/>
                </a:solidFill>
                <a:latin typeface="华文楷体" panose="02010600040101010101" pitchFamily="2" charset="-122"/>
                <a:ea typeface="华文楷体" panose="02010600040101010101" pitchFamily="2" charset="-122"/>
              </a:rPr>
              <a:t>，及时消除火灾隐患。</a:t>
            </a:r>
          </a:p>
          <a:p>
            <a:pPr marL="0" lvl="3" indent="0" algn="l" rtl="0" eaLnBrk="0" fontAlgn="base" hangingPunct="0">
              <a:lnSpc>
                <a:spcPts val="2000"/>
              </a:lnSpc>
              <a:spcBef>
                <a:spcPct val="20000"/>
              </a:spcBef>
              <a:spcAft>
                <a:spcPct val="0"/>
              </a:spcAft>
              <a:buNone/>
            </a:pPr>
            <a:r>
              <a:rPr lang="en-US" altLang="zh-CN" sz="1800" dirty="0">
                <a:solidFill>
                  <a:schemeClr val="tx1"/>
                </a:solidFill>
                <a:latin typeface="华文楷体" panose="02010600040101010101" pitchFamily="2" charset="-122"/>
                <a:ea typeface="华文楷体" panose="02010600040101010101" pitchFamily="2" charset="-122"/>
              </a:rPr>
              <a:t>        </a:t>
            </a:r>
            <a:r>
              <a:rPr lang="en-US" altLang="zh-CN" sz="1800" b="1" dirty="0">
                <a:solidFill>
                  <a:schemeClr val="tx1"/>
                </a:solidFill>
                <a:latin typeface="华文楷体" panose="02010600040101010101" pitchFamily="2" charset="-122"/>
                <a:ea typeface="华文楷体" panose="02010600040101010101" pitchFamily="2" charset="-122"/>
              </a:rPr>
              <a:t>5.2.8</a:t>
            </a:r>
            <a:r>
              <a:rPr lang="en-US" altLang="zh-CN" sz="1800" dirty="0">
                <a:solidFill>
                  <a:schemeClr val="tx1"/>
                </a:solidFill>
                <a:latin typeface="华文楷体" panose="02010600040101010101" pitchFamily="2" charset="-122"/>
                <a:ea typeface="华文楷体" panose="02010600040101010101" pitchFamily="2" charset="-122"/>
              </a:rPr>
              <a:t>    </a:t>
            </a:r>
            <a:r>
              <a:rPr lang="zh-CN" altLang="zh-CN" sz="1800" dirty="0">
                <a:solidFill>
                  <a:schemeClr val="tx1"/>
                </a:solidFill>
                <a:latin typeface="华文楷体" panose="02010600040101010101" pitchFamily="2" charset="-122"/>
                <a:ea typeface="华文楷体" panose="02010600040101010101" pitchFamily="2" charset="-122"/>
              </a:rPr>
              <a:t>组织扑救初起火灾，疏散人员，维持火场秩序，保护火灾现场，协助火灾调查。</a:t>
            </a:r>
          </a:p>
          <a:p>
            <a:pPr marL="0" lvl="2" indent="0" algn="l" rtl="0" eaLnBrk="0" fontAlgn="base" hangingPunct="0">
              <a:lnSpc>
                <a:spcPts val="2000"/>
              </a:lnSpc>
              <a:spcBef>
                <a:spcPct val="20000"/>
              </a:spcBef>
              <a:spcAft>
                <a:spcPct val="0"/>
              </a:spcAft>
              <a:buNone/>
            </a:pPr>
            <a:r>
              <a:rPr lang="en-US" altLang="zh-CN" sz="1800" dirty="0">
                <a:solidFill>
                  <a:schemeClr val="tx1"/>
                </a:solidFill>
                <a:latin typeface="华文楷体" panose="02010600040101010101" pitchFamily="2" charset="-122"/>
                <a:ea typeface="华文楷体" panose="02010600040101010101" pitchFamily="2" charset="-122"/>
              </a:rPr>
              <a:t>        </a:t>
            </a:r>
            <a:r>
              <a:rPr lang="en-US" altLang="zh-CN" sz="1800" b="1" dirty="0">
                <a:solidFill>
                  <a:schemeClr val="tx1"/>
                </a:solidFill>
                <a:latin typeface="华文楷体" panose="02010600040101010101" pitchFamily="2" charset="-122"/>
                <a:ea typeface="华文楷体" panose="02010600040101010101" pitchFamily="2" charset="-122"/>
              </a:rPr>
              <a:t>5.2.9</a:t>
            </a:r>
            <a:r>
              <a:rPr lang="en-US" altLang="zh-CN" sz="1800" dirty="0">
                <a:solidFill>
                  <a:schemeClr val="tx1"/>
                </a:solidFill>
                <a:latin typeface="华文楷体" panose="02010600040101010101" pitchFamily="2" charset="-122"/>
                <a:ea typeface="华文楷体" panose="02010600040101010101" pitchFamily="2" charset="-122"/>
              </a:rPr>
              <a:t>    </a:t>
            </a:r>
            <a:r>
              <a:rPr lang="zh-CN" altLang="zh-CN" sz="1800" dirty="0">
                <a:solidFill>
                  <a:schemeClr val="tx1"/>
                </a:solidFill>
                <a:latin typeface="华文楷体" panose="02010600040101010101" pitchFamily="2" charset="-122"/>
                <a:ea typeface="华文楷体" panose="02010600040101010101" pitchFamily="2" charset="-122"/>
              </a:rPr>
              <a:t>建立并妥善保管消防档案。</a:t>
            </a:r>
          </a:p>
        </p:txBody>
      </p:sp>
      <p:pic>
        <p:nvPicPr>
          <p:cNvPr id="22532" name="图片 109">
            <a:hlinkClick r:id="rId2" action="ppaction://hlinksldjump"/>
          </p:cNvPr>
          <p:cNvPicPr>
            <a:picLocks noChangeAspect="1"/>
          </p:cNvPicPr>
          <p:nvPr/>
        </p:nvPicPr>
        <p:blipFill>
          <a:blip r:embed="rId3" cstate="print"/>
          <a:srcRect l="67346" t="17532" r="2882" b="42969"/>
          <a:stretch>
            <a:fillRect/>
          </a:stretch>
        </p:blipFill>
        <p:spPr>
          <a:xfrm>
            <a:off x="9275763" y="6138863"/>
            <a:ext cx="798512" cy="755650"/>
          </a:xfrm>
          <a:prstGeom prst="rect">
            <a:avLst/>
          </a:prstGeom>
          <a:noFill/>
          <a:ln w="9525">
            <a:noFill/>
          </a:ln>
        </p:spPr>
      </p:pic>
      <p:pic>
        <p:nvPicPr>
          <p:cNvPr id="22533" name="图片 11">
            <a:hlinkClick r:id="rId4" action="ppaction://hlinksldjump"/>
          </p:cNvPr>
          <p:cNvPicPr>
            <a:picLocks noChangeAspect="1"/>
          </p:cNvPicPr>
          <p:nvPr/>
        </p:nvPicPr>
        <p:blipFill>
          <a:blip r:embed="rId5" cstate="print"/>
          <a:srcRect l="4480" t="58189" r="68494" b="5009"/>
          <a:stretch>
            <a:fillRect/>
          </a:stretch>
        </p:blipFill>
        <p:spPr>
          <a:xfrm>
            <a:off x="8418513" y="6138863"/>
            <a:ext cx="739775" cy="739775"/>
          </a:xfrm>
          <a:prstGeom prst="rect">
            <a:avLst/>
          </a:prstGeom>
          <a:noFill/>
          <a:ln w="9525">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extBox 5"/>
          <p:cNvSpPr txBox="1"/>
          <p:nvPr/>
        </p:nvSpPr>
        <p:spPr>
          <a:xfrm>
            <a:off x="800100" y="1363663"/>
            <a:ext cx="8858250" cy="461962"/>
          </a:xfrm>
          <a:prstGeom prst="rect">
            <a:avLst/>
          </a:prstGeom>
          <a:noFill/>
          <a:ln w="9525">
            <a:noFill/>
          </a:ln>
        </p:spPr>
        <p:txBody>
          <a:bodyPr anchor="t" anchorCtr="0">
            <a:spAutoFit/>
          </a:bodyPr>
          <a:lstStyle/>
          <a:p>
            <a:pPr algn="ctr"/>
            <a:r>
              <a:rPr lang="en-US" altLang="zh-CN" sz="2400" dirty="0">
                <a:latin typeface="华文新魏" panose="02010800040101010101" pitchFamily="2" charset="-122"/>
                <a:ea typeface="华文新魏" panose="02010800040101010101" pitchFamily="2" charset="-122"/>
              </a:rPr>
              <a:t>5  </a:t>
            </a:r>
            <a:r>
              <a:rPr lang="zh-CN" altLang="en-US" sz="2400" dirty="0">
                <a:latin typeface="华文新魏" panose="02010800040101010101" pitchFamily="2" charset="-122"/>
                <a:ea typeface="华文新魏" panose="02010800040101010101" pitchFamily="2" charset="-122"/>
              </a:rPr>
              <a:t>消防安全责任</a:t>
            </a:r>
          </a:p>
        </p:txBody>
      </p:sp>
      <p:sp>
        <p:nvSpPr>
          <p:cNvPr id="23554" name="TextBox 4"/>
          <p:cNvSpPr txBox="1"/>
          <p:nvPr/>
        </p:nvSpPr>
        <p:spPr>
          <a:xfrm>
            <a:off x="566738" y="708025"/>
            <a:ext cx="9358312" cy="523875"/>
          </a:xfrm>
          <a:prstGeom prst="rect">
            <a:avLst/>
          </a:prstGeom>
          <a:noFill/>
          <a:ln w="9525">
            <a:noFill/>
          </a:ln>
        </p:spPr>
        <p:txBody>
          <a:bodyPr anchor="t" anchorCtr="0">
            <a:spAutoFit/>
          </a:bodyPr>
          <a:lstStyle/>
          <a:p>
            <a:r>
              <a:rPr lang="zh-CN" altLang="en-US" sz="2800" b="1" dirty="0">
                <a:latin typeface="华文新魏" panose="02010800040101010101" pitchFamily="2" charset="-122"/>
                <a:ea typeface="华文新魏" panose="02010800040101010101" pitchFamily="2" charset="-122"/>
              </a:rPr>
              <a:t>（二）</a:t>
            </a:r>
            <a:r>
              <a:rPr lang="zh-CN" altLang="zh-CN" sz="2800" b="1" dirty="0">
                <a:latin typeface="华文新魏" panose="02010800040101010101" pitchFamily="2" charset="-122"/>
                <a:ea typeface="华文新魏" panose="02010800040101010101" pitchFamily="2" charset="-122"/>
              </a:rPr>
              <a:t>高等学校实验室消防安全管理规范</a:t>
            </a:r>
            <a:r>
              <a:rPr lang="zh-CN" altLang="en-US" sz="2800" b="1" dirty="0">
                <a:latin typeface="华文新魏" panose="02010800040101010101" pitchFamily="2" charset="-122"/>
                <a:ea typeface="华文新魏" panose="02010800040101010101" pitchFamily="2" charset="-122"/>
              </a:rPr>
              <a:t>（重点内容节选）</a:t>
            </a:r>
          </a:p>
        </p:txBody>
      </p:sp>
      <p:sp>
        <p:nvSpPr>
          <p:cNvPr id="23555" name="TextBox 5"/>
          <p:cNvSpPr txBox="1"/>
          <p:nvPr/>
        </p:nvSpPr>
        <p:spPr>
          <a:xfrm>
            <a:off x="800100" y="1793875"/>
            <a:ext cx="9412605" cy="3948430"/>
          </a:xfrm>
          <a:prstGeom prst="rect">
            <a:avLst/>
          </a:prstGeom>
          <a:noFill/>
          <a:ln w="9525">
            <a:noFill/>
          </a:ln>
        </p:spPr>
        <p:txBody>
          <a:bodyPr wrap="square" anchor="t" anchorCtr="0">
            <a:spAutoFit/>
          </a:bodyPr>
          <a:lstStyle/>
          <a:p>
            <a:pPr eaLnBrk="0" hangingPunct="0">
              <a:lnSpc>
                <a:spcPts val="2500"/>
              </a:lnSpc>
              <a:spcBef>
                <a:spcPct val="20000"/>
              </a:spcBef>
            </a:pPr>
            <a:r>
              <a:rPr lang="en-US" altLang="zh-CN" sz="1800" b="1" dirty="0">
                <a:latin typeface="华文楷体" panose="02010600040101010101" pitchFamily="2" charset="-122"/>
                <a:ea typeface="华文楷体" panose="02010600040101010101" pitchFamily="2" charset="-122"/>
              </a:rPr>
              <a:t>        5.5    </a:t>
            </a:r>
            <a:r>
              <a:rPr lang="zh-CN" altLang="zh-CN" sz="1800" b="1" dirty="0">
                <a:latin typeface="华文楷体" panose="02010600040101010101" pitchFamily="2" charset="-122"/>
                <a:ea typeface="华文楷体" panose="02010600040101010101" pitchFamily="2" charset="-122"/>
              </a:rPr>
              <a:t>实验室消防安全职能部门安全职责</a:t>
            </a:r>
          </a:p>
          <a:p>
            <a:pPr eaLnBrk="0" hangingPunct="0">
              <a:lnSpc>
                <a:spcPts val="2500"/>
              </a:lnSpc>
              <a:spcBef>
                <a:spcPct val="20000"/>
              </a:spcBef>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5.5.1</a:t>
            </a: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学校实验室消防安全工作</a:t>
            </a:r>
            <a:r>
              <a:rPr lang="zh-CN" altLang="zh-CN" sz="1800" b="1" dirty="0">
                <a:solidFill>
                  <a:srgbClr val="FF0000"/>
                </a:solidFill>
                <a:latin typeface="华文楷体" panose="02010600040101010101" pitchFamily="2" charset="-122"/>
                <a:ea typeface="华文楷体" panose="02010600040101010101" pitchFamily="2" charset="-122"/>
              </a:rPr>
              <a:t>在其职责范围内归口监督和管理。</a:t>
            </a:r>
            <a:endParaRPr lang="zh-CN" altLang="zh-CN" sz="1800" dirty="0">
              <a:latin typeface="华文楷体" panose="02010600040101010101" pitchFamily="2" charset="-122"/>
              <a:ea typeface="华文楷体" panose="02010600040101010101" pitchFamily="2" charset="-122"/>
            </a:endParaRPr>
          </a:p>
          <a:p>
            <a:pPr eaLnBrk="0" hangingPunct="0">
              <a:lnSpc>
                <a:spcPts val="2500"/>
              </a:lnSpc>
              <a:spcBef>
                <a:spcPct val="20000"/>
              </a:spcBef>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5.5.2</a:t>
            </a:r>
            <a:r>
              <a:rPr lang="en-US" altLang="zh-CN" sz="1800" dirty="0">
                <a:latin typeface="华文楷体" panose="02010600040101010101" pitchFamily="2" charset="-122"/>
                <a:ea typeface="华文楷体" panose="02010600040101010101" pitchFamily="2" charset="-122"/>
              </a:rPr>
              <a:t>    </a:t>
            </a:r>
            <a:r>
              <a:rPr lang="zh-CN" altLang="zh-CN" sz="1800" b="1" dirty="0">
                <a:solidFill>
                  <a:srgbClr val="FF0000"/>
                </a:solidFill>
                <a:latin typeface="华文楷体" panose="02010600040101010101" pitchFamily="2" charset="-122"/>
                <a:ea typeface="华文楷体" panose="02010600040101010101" pitchFamily="2" charset="-122"/>
              </a:rPr>
              <a:t>学校消防主管部门和实验室安全主管部门协同拟订实验室消防安全规划、年度安全计划、年度经费预算等。</a:t>
            </a:r>
            <a:endParaRPr lang="zh-CN" altLang="zh-CN" sz="1800" dirty="0">
              <a:latin typeface="华文楷体" panose="02010600040101010101" pitchFamily="2" charset="-122"/>
              <a:ea typeface="华文楷体" panose="02010600040101010101" pitchFamily="2" charset="-122"/>
            </a:endParaRPr>
          </a:p>
          <a:p>
            <a:pPr eaLnBrk="0" hangingPunct="0">
              <a:lnSpc>
                <a:spcPts val="2500"/>
              </a:lnSpc>
              <a:spcBef>
                <a:spcPct val="20000"/>
              </a:spcBef>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5.5.3</a:t>
            </a:r>
            <a:r>
              <a:rPr lang="en-US" altLang="zh-CN" sz="1800" dirty="0">
                <a:latin typeface="华文楷体" panose="02010600040101010101" pitchFamily="2" charset="-122"/>
                <a:ea typeface="华文楷体" panose="02010600040101010101" pitchFamily="2" charset="-122"/>
              </a:rPr>
              <a:t>    </a:t>
            </a:r>
            <a:r>
              <a:rPr lang="zh-CN" altLang="zh-CN" sz="1800" b="1" dirty="0">
                <a:solidFill>
                  <a:srgbClr val="FF0000"/>
                </a:solidFill>
                <a:latin typeface="华文楷体" panose="02010600040101010101" pitchFamily="2" charset="-122"/>
                <a:ea typeface="华文楷体" panose="02010600040101010101" pitchFamily="2" charset="-122"/>
              </a:rPr>
              <a:t>学校消防主管部门</a:t>
            </a:r>
            <a:r>
              <a:rPr lang="zh-CN" altLang="zh-CN" sz="1800" dirty="0">
                <a:latin typeface="华文楷体" panose="02010600040101010101" pitchFamily="2" charset="-122"/>
                <a:ea typeface="华文楷体" panose="02010600040101010101" pitchFamily="2" charset="-122"/>
              </a:rPr>
              <a:t>指导督促实验室消防</a:t>
            </a:r>
            <a:r>
              <a:rPr lang="zh-CN" altLang="zh-CN" sz="1800" b="1" dirty="0">
                <a:solidFill>
                  <a:srgbClr val="FF0000"/>
                </a:solidFill>
                <a:latin typeface="华文楷体" panose="02010600040101010101" pitchFamily="2" charset="-122"/>
                <a:ea typeface="华文楷体" panose="02010600040101010101" pitchFamily="2" charset="-122"/>
              </a:rPr>
              <a:t>基础设施设备的更换、维护、保养和检测</a:t>
            </a:r>
            <a:r>
              <a:rPr lang="zh-CN" altLang="zh-CN" sz="1800" dirty="0">
                <a:latin typeface="华文楷体" panose="02010600040101010101" pitchFamily="2" charset="-122"/>
                <a:ea typeface="华文楷体" panose="02010600040101010101" pitchFamily="2" charset="-122"/>
              </a:rPr>
              <a:t>；组织开展学校</a:t>
            </a:r>
            <a:r>
              <a:rPr lang="zh-CN" altLang="zh-CN" sz="1800" b="1" dirty="0">
                <a:solidFill>
                  <a:srgbClr val="FF0000"/>
                </a:solidFill>
                <a:latin typeface="华文楷体" panose="02010600040101010101" pitchFamily="2" charset="-122"/>
                <a:ea typeface="华文楷体" panose="02010600040101010101" pitchFamily="2" charset="-122"/>
              </a:rPr>
              <a:t>实验室消防安全检查，监督隐患整改</a:t>
            </a:r>
            <a:r>
              <a:rPr lang="zh-CN" altLang="zh-CN" sz="1800" dirty="0">
                <a:latin typeface="华文楷体" panose="02010600040101010101" pitchFamily="2" charset="-122"/>
                <a:ea typeface="华文楷体" panose="02010600040101010101" pitchFamily="2" charset="-122"/>
              </a:rPr>
              <a:t>。</a:t>
            </a:r>
          </a:p>
          <a:p>
            <a:pPr eaLnBrk="0" hangingPunct="0">
              <a:lnSpc>
                <a:spcPts val="2500"/>
              </a:lnSpc>
              <a:spcBef>
                <a:spcPct val="20000"/>
              </a:spcBef>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5.5.4</a:t>
            </a: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学校</a:t>
            </a:r>
            <a:r>
              <a:rPr lang="zh-CN" altLang="zh-CN" sz="1800" b="1" dirty="0">
                <a:solidFill>
                  <a:srgbClr val="FF0000"/>
                </a:solidFill>
                <a:latin typeface="华文楷体" panose="02010600040101010101" pitchFamily="2" charset="-122"/>
                <a:ea typeface="华文楷体" panose="02010600040101010101" pitchFamily="2" charset="-122"/>
              </a:rPr>
              <a:t>实验室安全主管部门</a:t>
            </a:r>
            <a:r>
              <a:rPr lang="zh-CN" altLang="zh-CN" sz="1800" dirty="0">
                <a:latin typeface="华文楷体" panose="02010600040101010101" pitchFamily="2" charset="-122"/>
                <a:ea typeface="华文楷体" panose="02010600040101010101" pitchFamily="2" charset="-122"/>
              </a:rPr>
              <a:t>负责学校各级各类实验室消防安全的</a:t>
            </a:r>
            <a:r>
              <a:rPr lang="zh-CN" altLang="zh-CN" sz="1800" b="1" dirty="0">
                <a:solidFill>
                  <a:srgbClr val="FF0000"/>
                </a:solidFill>
                <a:latin typeface="华文楷体" panose="02010600040101010101" pitchFamily="2" charset="-122"/>
                <a:ea typeface="华文楷体" panose="02010600040101010101" pitchFamily="2" charset="-122"/>
              </a:rPr>
              <a:t>日常监督和管理，</a:t>
            </a:r>
            <a:r>
              <a:rPr lang="zh-CN" altLang="zh-CN" sz="1800" dirty="0">
                <a:latin typeface="华文楷体" panose="02010600040101010101" pitchFamily="2" charset="-122"/>
                <a:ea typeface="华文楷体" panose="02010600040101010101" pitchFamily="2" charset="-122"/>
              </a:rPr>
              <a:t>建立健全各级各类实验室安全责任体系和岗位安全职责。并对各类实验室灭火和应急疏散预案实行备案制。</a:t>
            </a:r>
          </a:p>
          <a:p>
            <a:pPr eaLnBrk="0" hangingPunct="0">
              <a:lnSpc>
                <a:spcPts val="2500"/>
              </a:lnSpc>
              <a:spcBef>
                <a:spcPct val="20000"/>
              </a:spcBef>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5.5.5</a:t>
            </a: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工作及检查中发现的火灾</a:t>
            </a:r>
            <a:r>
              <a:rPr lang="zh-CN" altLang="zh-CN" sz="1800" b="1" dirty="0">
                <a:solidFill>
                  <a:srgbClr val="FF0000"/>
                </a:solidFill>
                <a:latin typeface="华文楷体" panose="02010600040101010101" pitchFamily="2" charset="-122"/>
                <a:ea typeface="华文楷体" panose="02010600040101010101" pitchFamily="2" charset="-122"/>
              </a:rPr>
              <a:t>隐患应及时整改</a:t>
            </a:r>
            <a:r>
              <a:rPr lang="zh-CN" altLang="zh-CN" sz="1800" dirty="0">
                <a:latin typeface="华文楷体" panose="02010600040101010101" pitchFamily="2" charset="-122"/>
                <a:ea typeface="华文楷体" panose="02010600040101010101" pitchFamily="2" charset="-122"/>
              </a:rPr>
              <a:t>，</a:t>
            </a:r>
            <a:r>
              <a:rPr lang="zh-CN" altLang="zh-CN" sz="1800" b="1" dirty="0">
                <a:solidFill>
                  <a:srgbClr val="FF0000"/>
                </a:solidFill>
                <a:latin typeface="华文楷体" panose="02010600040101010101" pitchFamily="2" charset="-122"/>
                <a:ea typeface="华文楷体" panose="02010600040101010101" pitchFamily="2" charset="-122"/>
              </a:rPr>
              <a:t>暂时不能整改的及时上报学校解决。</a:t>
            </a:r>
            <a:endParaRPr lang="zh-CN" altLang="zh-CN" sz="1800" dirty="0">
              <a:latin typeface="华文楷体" panose="02010600040101010101" pitchFamily="2" charset="-122"/>
              <a:ea typeface="华文楷体" panose="02010600040101010101" pitchFamily="2" charset="-122"/>
            </a:endParaRPr>
          </a:p>
          <a:p>
            <a:pPr eaLnBrk="0" hangingPunct="0">
              <a:lnSpc>
                <a:spcPts val="2500"/>
              </a:lnSpc>
              <a:spcBef>
                <a:spcPct val="20000"/>
              </a:spcBef>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5.5.6</a:t>
            </a: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组织消防安全</a:t>
            </a:r>
            <a:r>
              <a:rPr lang="zh-CN" altLang="zh-CN" sz="1800" b="1" dirty="0">
                <a:solidFill>
                  <a:srgbClr val="FF0000"/>
                </a:solidFill>
                <a:latin typeface="华文楷体" panose="02010600040101010101" pitchFamily="2" charset="-122"/>
                <a:ea typeface="华文楷体" panose="02010600040101010101" pitchFamily="2" charset="-122"/>
              </a:rPr>
              <a:t>教育和培训</a:t>
            </a:r>
            <a:r>
              <a:rPr lang="zh-CN" altLang="zh-CN" sz="1800" dirty="0">
                <a:latin typeface="华文楷体" panose="02010600040101010101" pitchFamily="2" charset="-122"/>
                <a:ea typeface="华文楷体" panose="02010600040101010101" pitchFamily="2" charset="-122"/>
              </a:rPr>
              <a:t>，将消防安全</a:t>
            </a:r>
            <a:r>
              <a:rPr lang="zh-CN" altLang="zh-CN" sz="1800" b="1" dirty="0">
                <a:solidFill>
                  <a:srgbClr val="FF0000"/>
                </a:solidFill>
                <a:latin typeface="华文楷体" panose="02010600040101010101" pitchFamily="2" charset="-122"/>
                <a:ea typeface="华文楷体" panose="02010600040101010101" pitchFamily="2" charset="-122"/>
              </a:rPr>
              <a:t>纳入实验室安全准入制度</a:t>
            </a:r>
            <a:r>
              <a:rPr lang="zh-CN" altLang="zh-CN" sz="1800" dirty="0">
                <a:latin typeface="华文楷体" panose="02010600040101010101" pitchFamily="2" charset="-122"/>
                <a:ea typeface="华文楷体" panose="02010600040101010101" pitchFamily="2" charset="-122"/>
              </a:rPr>
              <a:t>。</a:t>
            </a:r>
          </a:p>
        </p:txBody>
      </p:sp>
      <p:pic>
        <p:nvPicPr>
          <p:cNvPr id="23556" name="图片 109">
            <a:hlinkClick r:id="rId2" action="ppaction://hlinksldjump"/>
          </p:cNvPr>
          <p:cNvPicPr>
            <a:picLocks noChangeAspect="1"/>
          </p:cNvPicPr>
          <p:nvPr/>
        </p:nvPicPr>
        <p:blipFill>
          <a:blip r:embed="rId3" cstate="print"/>
          <a:srcRect l="67346" t="17532" r="2882" b="42969"/>
          <a:stretch>
            <a:fillRect/>
          </a:stretch>
        </p:blipFill>
        <p:spPr>
          <a:xfrm>
            <a:off x="9275763" y="6138863"/>
            <a:ext cx="798512" cy="755650"/>
          </a:xfrm>
          <a:prstGeom prst="rect">
            <a:avLst/>
          </a:prstGeom>
          <a:noFill/>
          <a:ln w="9525">
            <a:noFill/>
          </a:ln>
        </p:spPr>
      </p:pic>
      <p:pic>
        <p:nvPicPr>
          <p:cNvPr id="23557" name="图片 11">
            <a:hlinkClick r:id="rId4" action="ppaction://hlinksldjump"/>
          </p:cNvPr>
          <p:cNvPicPr>
            <a:picLocks noChangeAspect="1"/>
          </p:cNvPicPr>
          <p:nvPr/>
        </p:nvPicPr>
        <p:blipFill>
          <a:blip r:embed="rId5" cstate="print"/>
          <a:srcRect l="4480" t="58189" r="68494" b="5009"/>
          <a:stretch>
            <a:fillRect/>
          </a:stretch>
        </p:blipFill>
        <p:spPr>
          <a:xfrm>
            <a:off x="8418513" y="6138863"/>
            <a:ext cx="739775" cy="739775"/>
          </a:xfrm>
          <a:prstGeom prst="rect">
            <a:avLst/>
          </a:prstGeom>
          <a:noFill/>
          <a:ln w="9525">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TextBox 5"/>
          <p:cNvSpPr txBox="1"/>
          <p:nvPr/>
        </p:nvSpPr>
        <p:spPr>
          <a:xfrm>
            <a:off x="810260" y="1281748"/>
            <a:ext cx="8858250" cy="461962"/>
          </a:xfrm>
          <a:prstGeom prst="rect">
            <a:avLst/>
          </a:prstGeom>
          <a:noFill/>
          <a:ln w="9525">
            <a:noFill/>
          </a:ln>
        </p:spPr>
        <p:txBody>
          <a:bodyPr anchor="t" anchorCtr="0">
            <a:spAutoFit/>
          </a:bodyPr>
          <a:lstStyle/>
          <a:p>
            <a:pPr algn="ctr"/>
            <a:r>
              <a:rPr lang="en-US" altLang="zh-CN" sz="2400" dirty="0">
                <a:latin typeface="华文新魏" panose="02010800040101010101" pitchFamily="2" charset="-122"/>
                <a:ea typeface="华文新魏" panose="02010800040101010101" pitchFamily="2" charset="-122"/>
              </a:rPr>
              <a:t>5  </a:t>
            </a:r>
            <a:r>
              <a:rPr lang="zh-CN" altLang="en-US" sz="2400" dirty="0">
                <a:latin typeface="华文新魏" panose="02010800040101010101" pitchFamily="2" charset="-122"/>
                <a:ea typeface="华文新魏" panose="02010800040101010101" pitchFamily="2" charset="-122"/>
              </a:rPr>
              <a:t>消防安全责任</a:t>
            </a:r>
          </a:p>
        </p:txBody>
      </p:sp>
      <p:sp>
        <p:nvSpPr>
          <p:cNvPr id="24578" name="TextBox 4"/>
          <p:cNvSpPr txBox="1"/>
          <p:nvPr/>
        </p:nvSpPr>
        <p:spPr>
          <a:xfrm>
            <a:off x="566738" y="708025"/>
            <a:ext cx="9358312" cy="523875"/>
          </a:xfrm>
          <a:prstGeom prst="rect">
            <a:avLst/>
          </a:prstGeom>
          <a:noFill/>
          <a:ln w="9525">
            <a:noFill/>
          </a:ln>
        </p:spPr>
        <p:txBody>
          <a:bodyPr anchor="t" anchorCtr="0">
            <a:spAutoFit/>
          </a:bodyPr>
          <a:lstStyle/>
          <a:p>
            <a:r>
              <a:rPr lang="zh-CN" altLang="en-US" sz="2800" b="1" dirty="0">
                <a:latin typeface="华文新魏" panose="02010800040101010101" pitchFamily="2" charset="-122"/>
                <a:ea typeface="华文新魏" panose="02010800040101010101" pitchFamily="2" charset="-122"/>
              </a:rPr>
              <a:t>（二）</a:t>
            </a:r>
            <a:r>
              <a:rPr lang="zh-CN" altLang="zh-CN" sz="2800" b="1" dirty="0">
                <a:latin typeface="华文新魏" panose="02010800040101010101" pitchFamily="2" charset="-122"/>
                <a:ea typeface="华文新魏" panose="02010800040101010101" pitchFamily="2" charset="-122"/>
              </a:rPr>
              <a:t>高等学校实验室消防安全管理规范</a:t>
            </a:r>
            <a:r>
              <a:rPr lang="zh-CN" altLang="en-US" sz="2800" b="1" dirty="0">
                <a:latin typeface="华文新魏" panose="02010800040101010101" pitchFamily="2" charset="-122"/>
                <a:ea typeface="华文新魏" panose="02010800040101010101" pitchFamily="2" charset="-122"/>
              </a:rPr>
              <a:t>（重点内容节选）</a:t>
            </a:r>
          </a:p>
        </p:txBody>
      </p:sp>
      <p:sp>
        <p:nvSpPr>
          <p:cNvPr id="24579" name="TextBox 5"/>
          <p:cNvSpPr txBox="1"/>
          <p:nvPr/>
        </p:nvSpPr>
        <p:spPr>
          <a:xfrm>
            <a:off x="738505" y="1620520"/>
            <a:ext cx="9583420" cy="4852670"/>
          </a:xfrm>
          <a:prstGeom prst="rect">
            <a:avLst/>
          </a:prstGeom>
          <a:noFill/>
          <a:ln w="9525">
            <a:noFill/>
          </a:ln>
        </p:spPr>
        <p:txBody>
          <a:bodyPr wrap="square" anchor="t" anchorCtr="0">
            <a:spAutoFit/>
          </a:bodyPr>
          <a:lstStyle/>
          <a:p>
            <a:pPr marL="0" lvl="2" indent="0" algn="l" rtl="0" eaLnBrk="0" fontAlgn="base" hangingPunct="0">
              <a:spcBef>
                <a:spcPct val="20000"/>
              </a:spcBef>
              <a:spcAft>
                <a:spcPct val="0"/>
              </a:spcAft>
              <a:buNone/>
            </a:pPr>
            <a:r>
              <a:rPr lang="en-US" altLang="zh-CN" sz="1600" b="1" dirty="0">
                <a:solidFill>
                  <a:schemeClr val="tx1"/>
                </a:solidFill>
                <a:latin typeface="华文楷体" panose="02010600040101010101" pitchFamily="2" charset="-122"/>
                <a:ea typeface="华文楷体" panose="02010600040101010101" pitchFamily="2" charset="-122"/>
              </a:rPr>
              <a:t>       </a:t>
            </a:r>
            <a:r>
              <a:rPr lang="en-US" altLang="zh-CN" sz="1800" b="1" dirty="0">
                <a:solidFill>
                  <a:schemeClr val="tx1"/>
                </a:solidFill>
                <a:latin typeface="华文楷体" panose="02010600040101010101" pitchFamily="2" charset="-122"/>
                <a:ea typeface="华文楷体" panose="02010600040101010101" pitchFamily="2" charset="-122"/>
              </a:rPr>
              <a:t>  5.6    </a:t>
            </a:r>
            <a:r>
              <a:rPr lang="zh-CN" altLang="zh-CN" sz="1800" b="1" dirty="0">
                <a:solidFill>
                  <a:schemeClr val="tx1"/>
                </a:solidFill>
                <a:latin typeface="华文楷体" panose="02010600040101010101" pitchFamily="2" charset="-122"/>
                <a:ea typeface="华文楷体" panose="02010600040101010101" pitchFamily="2" charset="-122"/>
              </a:rPr>
              <a:t>二级单位实验室消防安全职责</a:t>
            </a:r>
          </a:p>
          <a:p>
            <a:pPr eaLnBrk="0" hangingPunct="0">
              <a:spcBef>
                <a:spcPct val="20000"/>
              </a:spcBef>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5.6.1  </a:t>
            </a: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二级单位党政主要负责人是实验室消防安全工作主要领导人。</a:t>
            </a:r>
          </a:p>
          <a:p>
            <a:pPr eaLnBrk="0" hangingPunct="0">
              <a:spcBef>
                <a:spcPct val="20000"/>
              </a:spcBef>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5.6.2</a:t>
            </a: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二级单位应明确分管实验室消防安全的领导班子成员和各实验室消防安全责任人。</a:t>
            </a:r>
          </a:p>
          <a:p>
            <a:pPr eaLnBrk="0" hangingPunct="0">
              <a:spcBef>
                <a:spcPct val="20000"/>
              </a:spcBef>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5.6.3</a:t>
            </a:r>
            <a:r>
              <a:rPr lang="en-US" altLang="zh-CN" sz="1800" dirty="0">
                <a:latin typeface="华文楷体" panose="02010600040101010101" pitchFamily="2" charset="-122"/>
                <a:ea typeface="华文楷体" panose="02010600040101010101" pitchFamily="2" charset="-122"/>
              </a:rPr>
              <a:t>    </a:t>
            </a:r>
            <a:r>
              <a:rPr lang="zh-CN" altLang="zh-CN" sz="1800" b="1" dirty="0">
                <a:solidFill>
                  <a:srgbClr val="FF0000"/>
                </a:solidFill>
                <a:latin typeface="华文楷体" panose="02010600040101010101" pitchFamily="2" charset="-122"/>
                <a:ea typeface="华文楷体" panose="02010600040101010101" pitchFamily="2" charset="-122"/>
              </a:rPr>
              <a:t>与所属各实验室负责人签订消防安全责任书。</a:t>
            </a:r>
            <a:endParaRPr lang="zh-CN" altLang="zh-CN" sz="1800" dirty="0">
              <a:latin typeface="华文楷体" panose="02010600040101010101" pitchFamily="2" charset="-122"/>
              <a:ea typeface="华文楷体" panose="02010600040101010101" pitchFamily="2" charset="-122"/>
            </a:endParaRPr>
          </a:p>
          <a:p>
            <a:pPr eaLnBrk="0" hangingPunct="0">
              <a:spcBef>
                <a:spcPct val="20000"/>
              </a:spcBef>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5.6.4</a:t>
            </a: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结合自身实际情况和学科专业特点，</a:t>
            </a:r>
            <a:r>
              <a:rPr lang="zh-CN" altLang="zh-CN" sz="1800" b="1" dirty="0">
                <a:solidFill>
                  <a:srgbClr val="FF0000"/>
                </a:solidFill>
                <a:latin typeface="华文楷体" panose="02010600040101010101" pitchFamily="2" charset="-122"/>
                <a:ea typeface="华文楷体" panose="02010600040101010101" pitchFamily="2" charset="-122"/>
              </a:rPr>
              <a:t>有针对性的建立实验室消防安全教育培训与准入制度。</a:t>
            </a:r>
            <a:endParaRPr lang="zh-CN" altLang="zh-CN" sz="1800" dirty="0">
              <a:latin typeface="华文楷体" panose="02010600040101010101" pitchFamily="2" charset="-122"/>
              <a:ea typeface="华文楷体" panose="02010600040101010101" pitchFamily="2" charset="-122"/>
            </a:endParaRPr>
          </a:p>
          <a:p>
            <a:pPr eaLnBrk="0" hangingPunct="0">
              <a:spcBef>
                <a:spcPct val="20000"/>
              </a:spcBef>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5.6.5</a:t>
            </a:r>
            <a:r>
              <a:rPr lang="en-US" altLang="zh-CN" sz="1800" dirty="0">
                <a:latin typeface="华文楷体" panose="02010600040101010101" pitchFamily="2" charset="-122"/>
                <a:ea typeface="华文楷体" panose="02010600040101010101" pitchFamily="2" charset="-122"/>
              </a:rPr>
              <a:t>    </a:t>
            </a:r>
            <a:r>
              <a:rPr lang="zh-CN" altLang="zh-CN" sz="1800" b="1" dirty="0">
                <a:solidFill>
                  <a:srgbClr val="FF0000"/>
                </a:solidFill>
                <a:latin typeface="华文楷体" panose="02010600040101010101" pitchFamily="2" charset="-122"/>
                <a:ea typeface="华文楷体" panose="02010600040101010101" pitchFamily="2" charset="-122"/>
              </a:rPr>
              <a:t>定期开展实验室火灾隐患检查，对火灾隐患整改实行闭环管理。</a:t>
            </a:r>
            <a:endParaRPr lang="zh-CN" altLang="zh-CN" sz="1800" dirty="0">
              <a:latin typeface="华文楷体" panose="02010600040101010101" pitchFamily="2" charset="-122"/>
              <a:ea typeface="华文楷体" panose="02010600040101010101" pitchFamily="2" charset="-122"/>
            </a:endParaRPr>
          </a:p>
          <a:p>
            <a:pPr eaLnBrk="0" hangingPunct="0">
              <a:spcBef>
                <a:spcPct val="20000"/>
              </a:spcBef>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5.6.6</a:t>
            </a: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建立各个实验室灭火和</a:t>
            </a:r>
            <a:r>
              <a:rPr lang="zh-CN" altLang="zh-CN" sz="1800" b="1" dirty="0">
                <a:solidFill>
                  <a:srgbClr val="FF0000"/>
                </a:solidFill>
                <a:latin typeface="华文楷体" panose="02010600040101010101" pitchFamily="2" charset="-122"/>
                <a:ea typeface="华文楷体" panose="02010600040101010101" pitchFamily="2" charset="-122"/>
              </a:rPr>
              <a:t>应急疏散预案，定期进行培训和实施演练。</a:t>
            </a:r>
            <a:endParaRPr lang="zh-CN" altLang="zh-CN" sz="1800" dirty="0">
              <a:latin typeface="华文楷体" panose="02010600040101010101" pitchFamily="2" charset="-122"/>
              <a:ea typeface="华文楷体" panose="02010600040101010101" pitchFamily="2" charset="-122"/>
            </a:endParaRPr>
          </a:p>
          <a:p>
            <a:pPr eaLnBrk="0" hangingPunct="0">
              <a:spcBef>
                <a:spcPct val="20000"/>
              </a:spcBef>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5.7    </a:t>
            </a:r>
            <a:r>
              <a:rPr lang="zh-CN" altLang="zh-CN" sz="1800" b="1" dirty="0">
                <a:latin typeface="华文楷体" panose="02010600040101010101" pitchFamily="2" charset="-122"/>
                <a:ea typeface="华文楷体" panose="02010600040101010101" pitchFamily="2" charset="-122"/>
              </a:rPr>
              <a:t>实验室消防安全职责</a:t>
            </a:r>
          </a:p>
          <a:p>
            <a:pPr eaLnBrk="0" hangingPunct="0">
              <a:spcBef>
                <a:spcPct val="20000"/>
              </a:spcBef>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5.7.1</a:t>
            </a:r>
            <a:r>
              <a:rPr lang="en-US" altLang="zh-CN" sz="1800" dirty="0">
                <a:latin typeface="华文楷体" panose="02010600040101010101" pitchFamily="2" charset="-122"/>
                <a:ea typeface="华文楷体" panose="02010600040101010101" pitchFamily="2" charset="-122"/>
              </a:rPr>
              <a:t>    </a:t>
            </a:r>
            <a:r>
              <a:rPr lang="zh-CN" altLang="zh-CN" sz="1800" b="1" dirty="0">
                <a:solidFill>
                  <a:srgbClr val="FF0000"/>
                </a:solidFill>
                <a:latin typeface="华文楷体" panose="02010600040101010101" pitchFamily="2" charset="-122"/>
                <a:ea typeface="华文楷体" panose="02010600040101010101" pitchFamily="2" charset="-122"/>
              </a:rPr>
              <a:t>实验室负责人是本实验室消防安全责任人，</a:t>
            </a:r>
            <a:r>
              <a:rPr lang="zh-CN" altLang="zh-CN" sz="1800" dirty="0">
                <a:latin typeface="华文楷体" panose="02010600040101010101" pitchFamily="2" charset="-122"/>
                <a:ea typeface="华文楷体" panose="02010600040101010101" pitchFamily="2" charset="-122"/>
              </a:rPr>
              <a:t>应严格</a:t>
            </a:r>
            <a:r>
              <a:rPr lang="zh-CN" altLang="zh-CN" sz="1800" b="1" dirty="0">
                <a:solidFill>
                  <a:srgbClr val="FF0000"/>
                </a:solidFill>
                <a:latin typeface="华文楷体" panose="02010600040101010101" pitchFamily="2" charset="-122"/>
                <a:ea typeface="华文楷体" panose="02010600040101010101" pitchFamily="2" charset="-122"/>
              </a:rPr>
              <a:t>落实实验室安全准入、隐患整改、个人防护等</a:t>
            </a:r>
            <a:r>
              <a:rPr lang="zh-CN" altLang="zh-CN" sz="1800" dirty="0">
                <a:latin typeface="华文楷体" panose="02010600040101010101" pitchFamily="2" charset="-122"/>
                <a:ea typeface="华文楷体" panose="02010600040101010101" pitchFamily="2" charset="-122"/>
              </a:rPr>
              <a:t>日常消防安全管理工作，切实保障实验室消防安全。</a:t>
            </a:r>
          </a:p>
          <a:p>
            <a:pPr eaLnBrk="0" hangingPunct="0">
              <a:spcBef>
                <a:spcPct val="20000"/>
              </a:spcBef>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5.7.2</a:t>
            </a:r>
            <a:r>
              <a:rPr lang="en-US" altLang="zh-CN" sz="1800" dirty="0">
                <a:latin typeface="华文楷体" panose="02010600040101010101" pitchFamily="2" charset="-122"/>
                <a:ea typeface="华文楷体" panose="02010600040101010101" pitchFamily="2" charset="-122"/>
              </a:rPr>
              <a:t>    </a:t>
            </a:r>
            <a:r>
              <a:rPr lang="zh-CN" altLang="zh-CN" sz="1800" b="1" dirty="0">
                <a:solidFill>
                  <a:srgbClr val="FF0000"/>
                </a:solidFill>
                <a:latin typeface="华文楷体" panose="02010600040101010101" pitchFamily="2" charset="-122"/>
                <a:ea typeface="华文楷体" panose="02010600040101010101" pitchFamily="2" charset="-122"/>
              </a:rPr>
              <a:t>实验项目负责人</a:t>
            </a:r>
            <a:r>
              <a:rPr lang="zh-CN" altLang="zh-CN" sz="1800" dirty="0">
                <a:latin typeface="华文楷体" panose="02010600040101010101" pitchFamily="2" charset="-122"/>
                <a:ea typeface="华文楷体" panose="02010600040101010101" pitchFamily="2" charset="-122"/>
              </a:rPr>
              <a:t>（含教学课程任课教师）是实验室或实验项目安全责任人，须对实验室或实验项目</a:t>
            </a:r>
            <a:r>
              <a:rPr lang="zh-CN" altLang="zh-CN" sz="1800" b="1" dirty="0">
                <a:solidFill>
                  <a:srgbClr val="FF0000"/>
                </a:solidFill>
                <a:latin typeface="华文楷体" panose="02010600040101010101" pitchFamily="2" charset="-122"/>
                <a:ea typeface="华文楷体" panose="02010600040101010101" pitchFamily="2" charset="-122"/>
              </a:rPr>
              <a:t>进行危险源辨识和风险评估</a:t>
            </a:r>
            <a:r>
              <a:rPr lang="zh-CN" altLang="zh-CN" sz="1800" dirty="0">
                <a:latin typeface="华文楷体" panose="02010600040101010101" pitchFamily="2" charset="-122"/>
                <a:ea typeface="华文楷体" panose="02010600040101010101" pitchFamily="2" charset="-122"/>
              </a:rPr>
              <a:t>，并制定相应防范措施及现场处置方案。</a:t>
            </a:r>
          </a:p>
          <a:p>
            <a:pPr eaLnBrk="0" hangingPunct="0">
              <a:spcBef>
                <a:spcPct val="20000"/>
              </a:spcBef>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5.7.</a:t>
            </a:r>
            <a:r>
              <a:rPr lang="en-US" altLang="zh-CN" sz="1800" dirty="0">
                <a:latin typeface="华文楷体" panose="02010600040101010101" pitchFamily="2" charset="-122"/>
                <a:ea typeface="华文楷体" panose="02010600040101010101" pitchFamily="2" charset="-122"/>
              </a:rPr>
              <a:t>3    </a:t>
            </a:r>
            <a:r>
              <a:rPr lang="zh-CN" altLang="zh-CN" sz="1800" dirty="0">
                <a:latin typeface="华文楷体" panose="02010600040101010101" pitchFamily="2" charset="-122"/>
                <a:ea typeface="华文楷体" panose="02010600040101010101" pitchFamily="2" charset="-122"/>
              </a:rPr>
              <a:t>实验室负责人应指定安全员，负责本实验室日常消防安全管理。</a:t>
            </a:r>
          </a:p>
          <a:p>
            <a:pPr eaLnBrk="0" hangingPunct="0">
              <a:spcBef>
                <a:spcPct val="20000"/>
              </a:spcBef>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5.7.4</a:t>
            </a:r>
            <a:r>
              <a:rPr lang="en-US" altLang="zh-CN" sz="1800" dirty="0">
                <a:latin typeface="华文楷体" panose="02010600040101010101" pitchFamily="2" charset="-122"/>
                <a:ea typeface="华文楷体" panose="02010600040101010101" pitchFamily="2" charset="-122"/>
              </a:rPr>
              <a:t>    </a:t>
            </a:r>
            <a:r>
              <a:rPr lang="zh-CN" altLang="zh-CN" sz="1800" b="1" dirty="0">
                <a:solidFill>
                  <a:srgbClr val="FF0000"/>
                </a:solidFill>
                <a:latin typeface="华文楷体" panose="02010600040101010101" pitchFamily="2" charset="-122"/>
                <a:ea typeface="华文楷体" panose="02010600040101010101" pitchFamily="2" charset="-122"/>
              </a:rPr>
              <a:t>实验室负责人应与相关实验人员签订消防安全责任书或承诺书。</a:t>
            </a:r>
          </a:p>
        </p:txBody>
      </p:sp>
      <p:pic>
        <p:nvPicPr>
          <p:cNvPr id="24580" name="图片 109">
            <a:hlinkClick r:id="rId2" action="ppaction://hlinksldjump"/>
          </p:cNvPr>
          <p:cNvPicPr>
            <a:picLocks noChangeAspect="1"/>
          </p:cNvPicPr>
          <p:nvPr/>
        </p:nvPicPr>
        <p:blipFill>
          <a:blip r:embed="rId3" cstate="print"/>
          <a:srcRect l="67346" t="17532" r="2882" b="42969"/>
          <a:stretch>
            <a:fillRect/>
          </a:stretch>
        </p:blipFill>
        <p:spPr>
          <a:xfrm>
            <a:off x="9275763" y="6138863"/>
            <a:ext cx="798512" cy="755650"/>
          </a:xfrm>
          <a:prstGeom prst="rect">
            <a:avLst/>
          </a:prstGeom>
          <a:noFill/>
          <a:ln w="9525">
            <a:noFill/>
          </a:ln>
        </p:spPr>
      </p:pic>
      <p:pic>
        <p:nvPicPr>
          <p:cNvPr id="24581" name="图片 11">
            <a:hlinkClick r:id="rId4" action="ppaction://hlinksldjump"/>
          </p:cNvPr>
          <p:cNvPicPr>
            <a:picLocks noChangeAspect="1"/>
          </p:cNvPicPr>
          <p:nvPr/>
        </p:nvPicPr>
        <p:blipFill>
          <a:blip r:embed="rId5" cstate="print"/>
          <a:srcRect l="4480" t="58189" r="68494" b="5009"/>
          <a:stretch>
            <a:fillRect/>
          </a:stretch>
        </p:blipFill>
        <p:spPr>
          <a:xfrm>
            <a:off x="8418513" y="6138863"/>
            <a:ext cx="739775" cy="739775"/>
          </a:xfrm>
          <a:prstGeom prst="rect">
            <a:avLst/>
          </a:prstGeom>
          <a:noFill/>
          <a:ln w="9525">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TextBox 5"/>
          <p:cNvSpPr txBox="1"/>
          <p:nvPr/>
        </p:nvSpPr>
        <p:spPr>
          <a:xfrm>
            <a:off x="800100" y="1281748"/>
            <a:ext cx="8858250" cy="461962"/>
          </a:xfrm>
          <a:prstGeom prst="rect">
            <a:avLst/>
          </a:prstGeom>
          <a:noFill/>
          <a:ln w="9525">
            <a:noFill/>
          </a:ln>
        </p:spPr>
        <p:txBody>
          <a:bodyPr anchor="t" anchorCtr="0">
            <a:spAutoFit/>
          </a:bodyPr>
          <a:lstStyle/>
          <a:p>
            <a:pPr algn="ctr"/>
            <a:r>
              <a:rPr lang="en-US" altLang="zh-CN" sz="2400" dirty="0">
                <a:latin typeface="华文新魏" panose="02010800040101010101" pitchFamily="2" charset="-122"/>
                <a:ea typeface="华文新魏" panose="02010800040101010101" pitchFamily="2" charset="-122"/>
              </a:rPr>
              <a:t>5  </a:t>
            </a:r>
            <a:r>
              <a:rPr lang="zh-CN" altLang="en-US" sz="2400" dirty="0">
                <a:latin typeface="华文新魏" panose="02010800040101010101" pitchFamily="2" charset="-122"/>
                <a:ea typeface="华文新魏" panose="02010800040101010101" pitchFamily="2" charset="-122"/>
              </a:rPr>
              <a:t>消防安全责任</a:t>
            </a:r>
          </a:p>
        </p:txBody>
      </p:sp>
      <p:sp>
        <p:nvSpPr>
          <p:cNvPr id="25602" name="TextBox 4"/>
          <p:cNvSpPr txBox="1"/>
          <p:nvPr/>
        </p:nvSpPr>
        <p:spPr>
          <a:xfrm>
            <a:off x="566738" y="708025"/>
            <a:ext cx="9358312" cy="523875"/>
          </a:xfrm>
          <a:prstGeom prst="rect">
            <a:avLst/>
          </a:prstGeom>
          <a:noFill/>
          <a:ln w="9525">
            <a:noFill/>
          </a:ln>
        </p:spPr>
        <p:txBody>
          <a:bodyPr anchor="t" anchorCtr="0">
            <a:spAutoFit/>
          </a:bodyPr>
          <a:lstStyle/>
          <a:p>
            <a:r>
              <a:rPr lang="zh-CN" altLang="en-US" sz="2800" b="1" dirty="0">
                <a:latin typeface="华文新魏" panose="02010800040101010101" pitchFamily="2" charset="-122"/>
                <a:ea typeface="华文新魏" panose="02010800040101010101" pitchFamily="2" charset="-122"/>
              </a:rPr>
              <a:t>（二）</a:t>
            </a:r>
            <a:r>
              <a:rPr lang="zh-CN" altLang="zh-CN" sz="2800" b="1" dirty="0">
                <a:latin typeface="华文新魏" panose="02010800040101010101" pitchFamily="2" charset="-122"/>
                <a:ea typeface="华文新魏" panose="02010800040101010101" pitchFamily="2" charset="-122"/>
              </a:rPr>
              <a:t>高等学校实验室消防安全管理规范</a:t>
            </a:r>
            <a:r>
              <a:rPr lang="zh-CN" altLang="en-US" sz="2800" b="1" dirty="0">
                <a:latin typeface="华文新魏" panose="02010800040101010101" pitchFamily="2" charset="-122"/>
                <a:ea typeface="华文新魏" panose="02010800040101010101" pitchFamily="2" charset="-122"/>
              </a:rPr>
              <a:t>（重点内容节选）</a:t>
            </a:r>
          </a:p>
        </p:txBody>
      </p:sp>
      <p:sp>
        <p:nvSpPr>
          <p:cNvPr id="25603" name="TextBox 5"/>
          <p:cNvSpPr txBox="1"/>
          <p:nvPr/>
        </p:nvSpPr>
        <p:spPr>
          <a:xfrm>
            <a:off x="666750" y="1692910"/>
            <a:ext cx="9407525" cy="4797425"/>
          </a:xfrm>
          <a:prstGeom prst="rect">
            <a:avLst/>
          </a:prstGeom>
          <a:noFill/>
          <a:ln w="9525">
            <a:noFill/>
          </a:ln>
        </p:spPr>
        <p:txBody>
          <a:bodyPr anchor="t" anchorCtr="0">
            <a:spAutoFit/>
          </a:bodyPr>
          <a:lstStyle/>
          <a:p>
            <a:pPr eaLnBrk="0" hangingPunct="0">
              <a:spcBef>
                <a:spcPct val="20000"/>
              </a:spcBef>
            </a:pPr>
            <a:r>
              <a:rPr lang="en-US" altLang="zh-CN" sz="1600" b="1"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5.8    </a:t>
            </a:r>
            <a:r>
              <a:rPr lang="zh-CN" altLang="zh-CN" sz="1800" b="1" dirty="0">
                <a:latin typeface="华文楷体" panose="02010600040101010101" pitchFamily="2" charset="-122"/>
                <a:ea typeface="华文楷体" panose="02010600040101010101" pitchFamily="2" charset="-122"/>
              </a:rPr>
              <a:t>实验室安全员职责</a:t>
            </a:r>
          </a:p>
          <a:p>
            <a:pPr eaLnBrk="0" hangingPunct="0">
              <a:spcBef>
                <a:spcPct val="20000"/>
              </a:spcBef>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5.8.1</a:t>
            </a: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按照消防安全管理制度进行</a:t>
            </a:r>
            <a:r>
              <a:rPr lang="zh-CN" altLang="zh-CN" sz="1800" b="1" dirty="0">
                <a:solidFill>
                  <a:srgbClr val="FF0000"/>
                </a:solidFill>
                <a:latin typeface="华文楷体" panose="02010600040101010101" pitchFamily="2" charset="-122"/>
                <a:ea typeface="华文楷体" panose="02010600040101010101" pitchFamily="2" charset="-122"/>
              </a:rPr>
              <a:t>防火巡查、检查</a:t>
            </a:r>
            <a:r>
              <a:rPr lang="zh-CN" altLang="zh-CN" sz="1800" dirty="0">
                <a:latin typeface="华文楷体" panose="02010600040101010101" pitchFamily="2" charset="-122"/>
                <a:ea typeface="华文楷体" panose="02010600040101010101" pitchFamily="2" charset="-122"/>
              </a:rPr>
              <a:t>，并做好</a:t>
            </a:r>
            <a:r>
              <a:rPr lang="zh-CN" altLang="zh-CN" sz="1800" b="1" dirty="0">
                <a:solidFill>
                  <a:srgbClr val="FF0000"/>
                </a:solidFill>
                <a:latin typeface="华文楷体" panose="02010600040101010101" pitchFamily="2" charset="-122"/>
                <a:ea typeface="华文楷体" panose="02010600040101010101" pitchFamily="2" charset="-122"/>
              </a:rPr>
              <a:t>记录</a:t>
            </a:r>
            <a:r>
              <a:rPr lang="zh-CN" altLang="zh-CN" sz="1800" dirty="0">
                <a:latin typeface="华文楷体" panose="02010600040101010101" pitchFamily="2" charset="-122"/>
                <a:ea typeface="华文楷体" panose="02010600040101010101" pitchFamily="2" charset="-122"/>
              </a:rPr>
              <a:t>；</a:t>
            </a:r>
            <a:r>
              <a:rPr lang="zh-CN" altLang="zh-CN" sz="1800" b="1" dirty="0">
                <a:solidFill>
                  <a:srgbClr val="FF0000"/>
                </a:solidFill>
                <a:latin typeface="华文楷体" panose="02010600040101010101" pitchFamily="2" charset="-122"/>
                <a:ea typeface="华文楷体" panose="02010600040101010101" pitchFamily="2" charset="-122"/>
              </a:rPr>
              <a:t>发现火灾隐患，及时消除，不能及时消除的应及时向主管领导报告。</a:t>
            </a:r>
            <a:endParaRPr lang="zh-CN" altLang="zh-CN" sz="1800" dirty="0">
              <a:latin typeface="华文楷体" panose="02010600040101010101" pitchFamily="2" charset="-122"/>
              <a:ea typeface="华文楷体" panose="02010600040101010101" pitchFamily="2" charset="-122"/>
            </a:endParaRPr>
          </a:p>
          <a:p>
            <a:pPr eaLnBrk="0" hangingPunct="0">
              <a:spcBef>
                <a:spcPct val="20000"/>
              </a:spcBef>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5.8.2</a:t>
            </a: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发现火情，应及时报火警并报告主管领导，启动预案、组织人员疏散、实施初起火灾扑救和协助灭火救援。</a:t>
            </a:r>
          </a:p>
          <a:p>
            <a:pPr eaLnBrk="0" hangingPunct="0">
              <a:spcBef>
                <a:spcPct val="20000"/>
              </a:spcBef>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5.8.3</a:t>
            </a:r>
            <a:r>
              <a:rPr lang="en-US" altLang="zh-CN" sz="1800" dirty="0">
                <a:latin typeface="华文楷体" panose="02010600040101010101" pitchFamily="2" charset="-122"/>
                <a:ea typeface="华文楷体" panose="02010600040101010101" pitchFamily="2" charset="-122"/>
              </a:rPr>
              <a:t>    </a:t>
            </a:r>
            <a:r>
              <a:rPr lang="zh-CN" altLang="zh-CN" sz="1800" b="1" dirty="0">
                <a:solidFill>
                  <a:srgbClr val="FF0000"/>
                </a:solidFill>
                <a:latin typeface="华文楷体" panose="02010600040101010101" pitchFamily="2" charset="-122"/>
                <a:ea typeface="华文楷体" panose="02010600040101010101" pitchFamily="2" charset="-122"/>
              </a:rPr>
              <a:t>劝阻和制止违反消防法律法规和消防安全管理制度的行为。</a:t>
            </a:r>
            <a:endParaRPr lang="zh-CN" altLang="zh-CN" sz="1800" dirty="0">
              <a:latin typeface="华文楷体" panose="02010600040101010101" pitchFamily="2" charset="-122"/>
              <a:ea typeface="华文楷体" panose="02010600040101010101" pitchFamily="2" charset="-122"/>
            </a:endParaRPr>
          </a:p>
          <a:p>
            <a:pPr eaLnBrk="0" hangingPunct="0">
              <a:spcBef>
                <a:spcPct val="20000"/>
              </a:spcBef>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5.8.4</a:t>
            </a: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落实实验室安全员的消防职责。</a:t>
            </a:r>
          </a:p>
          <a:p>
            <a:pPr eaLnBrk="0" hangingPunct="0">
              <a:spcBef>
                <a:spcPct val="20000"/>
              </a:spcBef>
            </a:pPr>
            <a:r>
              <a:rPr lang="en-US" altLang="zh-CN" sz="1800" b="1" dirty="0">
                <a:latin typeface="华文楷体" panose="02010600040101010101" pitchFamily="2" charset="-122"/>
                <a:ea typeface="华文楷体" panose="02010600040101010101" pitchFamily="2" charset="-122"/>
              </a:rPr>
              <a:t>        5.9    </a:t>
            </a:r>
            <a:r>
              <a:rPr lang="zh-CN" altLang="zh-CN" sz="1800" b="1" dirty="0">
                <a:latin typeface="华文楷体" panose="02010600040101010101" pitchFamily="2" charset="-122"/>
                <a:ea typeface="华文楷体" panose="02010600040101010101" pitchFamily="2" charset="-122"/>
              </a:rPr>
              <a:t>实验室师生员工的职</a:t>
            </a:r>
            <a:r>
              <a:rPr lang="zh-CN" altLang="zh-CN" sz="1800" dirty="0">
                <a:latin typeface="华文楷体" panose="02010600040101010101" pitchFamily="2" charset="-122"/>
                <a:ea typeface="华文楷体" panose="02010600040101010101" pitchFamily="2" charset="-122"/>
              </a:rPr>
              <a:t>责</a:t>
            </a:r>
          </a:p>
          <a:p>
            <a:pPr eaLnBrk="0" hangingPunct="0">
              <a:spcBef>
                <a:spcPct val="20000"/>
              </a:spcBef>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5.9.1</a:t>
            </a: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主动</a:t>
            </a:r>
            <a:r>
              <a:rPr lang="zh-CN" altLang="zh-CN" sz="1800" b="1" dirty="0">
                <a:solidFill>
                  <a:srgbClr val="FF0000"/>
                </a:solidFill>
                <a:latin typeface="华文楷体" panose="02010600040101010101" pitchFamily="2" charset="-122"/>
                <a:ea typeface="华文楷体" panose="02010600040101010101" pitchFamily="2" charset="-122"/>
              </a:rPr>
              <a:t>接受消防安全宣传教育培训，遵守消防安全管理制度和操作规程。</a:t>
            </a:r>
            <a:endParaRPr lang="zh-CN" altLang="zh-CN" sz="1800" dirty="0">
              <a:latin typeface="华文楷体" panose="02010600040101010101" pitchFamily="2" charset="-122"/>
              <a:ea typeface="华文楷体" panose="02010600040101010101" pitchFamily="2" charset="-122"/>
            </a:endParaRPr>
          </a:p>
          <a:p>
            <a:pPr eaLnBrk="0" hangingPunct="0">
              <a:spcBef>
                <a:spcPct val="20000"/>
              </a:spcBef>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5.9.2</a:t>
            </a: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熟悉实验室消防设施、器材及安全出口的位置，</a:t>
            </a:r>
            <a:r>
              <a:rPr lang="zh-CN" altLang="zh-CN" sz="1800" b="1" dirty="0">
                <a:solidFill>
                  <a:srgbClr val="FF0000"/>
                </a:solidFill>
                <a:latin typeface="华文楷体" panose="02010600040101010101" pitchFamily="2" charset="-122"/>
                <a:ea typeface="华文楷体" panose="02010600040101010101" pitchFamily="2" charset="-122"/>
              </a:rPr>
              <a:t>参加单位应急疏散预案演练。</a:t>
            </a:r>
            <a:endParaRPr lang="zh-CN" altLang="zh-CN" sz="1800" dirty="0">
              <a:latin typeface="华文楷体" panose="02010600040101010101" pitchFamily="2" charset="-122"/>
              <a:ea typeface="华文楷体" panose="02010600040101010101" pitchFamily="2" charset="-122"/>
            </a:endParaRPr>
          </a:p>
          <a:p>
            <a:pPr eaLnBrk="0" hangingPunct="0">
              <a:spcBef>
                <a:spcPct val="20000"/>
              </a:spcBef>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5.9.3</a:t>
            </a:r>
            <a:r>
              <a:rPr lang="en-US" altLang="zh-CN" sz="1800" dirty="0">
                <a:latin typeface="华文楷体" panose="02010600040101010101" pitchFamily="2" charset="-122"/>
                <a:ea typeface="华文楷体" panose="02010600040101010101" pitchFamily="2" charset="-122"/>
              </a:rPr>
              <a:t>    </a:t>
            </a:r>
            <a:r>
              <a:rPr lang="zh-CN" altLang="zh-CN" sz="1800" b="1" dirty="0">
                <a:solidFill>
                  <a:srgbClr val="FF0000"/>
                </a:solidFill>
                <a:latin typeface="华文楷体" panose="02010600040101010101" pitchFamily="2" charset="-122"/>
                <a:ea typeface="华文楷体" panose="02010600040101010101" pitchFamily="2" charset="-122"/>
              </a:rPr>
              <a:t>知悉实验室火灾危险性和危害性，</a:t>
            </a:r>
            <a:r>
              <a:rPr lang="zh-CN" altLang="zh-CN" sz="1800" dirty="0">
                <a:latin typeface="华文楷体" panose="02010600040101010101" pitchFamily="2" charset="-122"/>
                <a:ea typeface="华文楷体" panose="02010600040101010101" pitchFamily="2" charset="-122"/>
              </a:rPr>
              <a:t>会报火警、会组织疏散逃生和自救。</a:t>
            </a:r>
          </a:p>
          <a:p>
            <a:pPr eaLnBrk="0" hangingPunct="0">
              <a:spcBef>
                <a:spcPct val="20000"/>
              </a:spcBef>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5.9.4</a:t>
            </a: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每次</a:t>
            </a:r>
            <a:r>
              <a:rPr lang="zh-CN" altLang="zh-CN" sz="1800" b="1" dirty="0">
                <a:solidFill>
                  <a:srgbClr val="FF0000"/>
                </a:solidFill>
                <a:latin typeface="华文楷体" panose="02010600040101010101" pitchFamily="2" charset="-122"/>
                <a:ea typeface="华文楷体" panose="02010600040101010101" pitchFamily="2" charset="-122"/>
              </a:rPr>
              <a:t>实验前及实验后应检查</a:t>
            </a:r>
            <a:r>
              <a:rPr lang="zh-CN" altLang="zh-CN" sz="1800" dirty="0">
                <a:latin typeface="华文楷体" panose="02010600040101010101" pitchFamily="2" charset="-122"/>
                <a:ea typeface="华文楷体" panose="02010600040101010101" pitchFamily="2" charset="-122"/>
              </a:rPr>
              <a:t>本岗位工作</a:t>
            </a:r>
            <a:r>
              <a:rPr lang="zh-CN" altLang="zh-CN" sz="1800" b="1" dirty="0">
                <a:solidFill>
                  <a:srgbClr val="FF0000"/>
                </a:solidFill>
                <a:latin typeface="华文楷体" panose="02010600040101010101" pitchFamily="2" charset="-122"/>
                <a:ea typeface="华文楷体" panose="02010600040101010101" pitchFamily="2" charset="-122"/>
              </a:rPr>
              <a:t>设施、设备、场地、电源、电气设备</a:t>
            </a:r>
            <a:r>
              <a:rPr lang="zh-CN" altLang="zh-CN" sz="1800" dirty="0">
                <a:latin typeface="华文楷体" panose="02010600040101010101" pitchFamily="2" charset="-122"/>
                <a:ea typeface="华文楷体" panose="02010600040101010101" pitchFamily="2" charset="-122"/>
              </a:rPr>
              <a:t>的使用</a:t>
            </a:r>
            <a:r>
              <a:rPr lang="zh-CN" altLang="zh-CN" sz="1800" b="1" dirty="0">
                <a:solidFill>
                  <a:srgbClr val="FF0000"/>
                </a:solidFill>
                <a:latin typeface="华文楷体" panose="02010600040101010101" pitchFamily="2" charset="-122"/>
                <a:ea typeface="华文楷体" panose="02010600040101010101" pitchFamily="2" charset="-122"/>
              </a:rPr>
              <a:t>状态</a:t>
            </a:r>
            <a:r>
              <a:rPr lang="zh-CN" altLang="zh-CN" sz="1800" dirty="0">
                <a:latin typeface="华文楷体" panose="02010600040101010101" pitchFamily="2" charset="-122"/>
                <a:ea typeface="华文楷体" panose="02010600040101010101" pitchFamily="2" charset="-122"/>
              </a:rPr>
              <a:t>等，发现隐患及时处置并向消防安全工作归口管理部门报告。</a:t>
            </a:r>
          </a:p>
          <a:p>
            <a:pPr eaLnBrk="0" hangingPunct="0">
              <a:spcBef>
                <a:spcPct val="20000"/>
              </a:spcBef>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5.9.5</a:t>
            </a:r>
            <a:r>
              <a:rPr lang="en-US" altLang="zh-CN" sz="1800" dirty="0">
                <a:latin typeface="华文楷体" panose="02010600040101010101" pitchFamily="2" charset="-122"/>
                <a:ea typeface="华文楷体" panose="02010600040101010101" pitchFamily="2" charset="-122"/>
              </a:rPr>
              <a:t>    </a:t>
            </a:r>
            <a:r>
              <a:rPr lang="zh-CN" altLang="zh-CN" sz="1800" b="1" dirty="0">
                <a:solidFill>
                  <a:srgbClr val="FF0000"/>
                </a:solidFill>
                <a:latin typeface="华文楷体" panose="02010600040101010101" pitchFamily="2" charset="-122"/>
                <a:ea typeface="华文楷体" panose="02010600040101010101" pitchFamily="2" charset="-122"/>
              </a:rPr>
              <a:t>监督其他人员遵守消防安全管理制度，制止违反操作规程等不利于消防安全的行为。</a:t>
            </a:r>
          </a:p>
        </p:txBody>
      </p:sp>
      <p:pic>
        <p:nvPicPr>
          <p:cNvPr id="25604" name="图片 109">
            <a:hlinkClick r:id="rId2" action="ppaction://hlinksldjump"/>
          </p:cNvPr>
          <p:cNvPicPr>
            <a:picLocks noChangeAspect="1"/>
          </p:cNvPicPr>
          <p:nvPr/>
        </p:nvPicPr>
        <p:blipFill>
          <a:blip r:embed="rId3" cstate="print"/>
          <a:srcRect l="67346" t="17532" r="2882" b="42969"/>
          <a:stretch>
            <a:fillRect/>
          </a:stretch>
        </p:blipFill>
        <p:spPr>
          <a:xfrm>
            <a:off x="9275763" y="6138863"/>
            <a:ext cx="798512" cy="755650"/>
          </a:xfrm>
          <a:prstGeom prst="rect">
            <a:avLst/>
          </a:prstGeom>
          <a:noFill/>
          <a:ln w="9525">
            <a:noFill/>
          </a:ln>
        </p:spPr>
      </p:pic>
      <p:pic>
        <p:nvPicPr>
          <p:cNvPr id="25605" name="图片 11">
            <a:hlinkClick r:id="rId4" action="ppaction://hlinksldjump"/>
          </p:cNvPr>
          <p:cNvPicPr>
            <a:picLocks noChangeAspect="1"/>
          </p:cNvPicPr>
          <p:nvPr/>
        </p:nvPicPr>
        <p:blipFill>
          <a:blip r:embed="rId5" cstate="print"/>
          <a:srcRect l="4480" t="58189" r="68494" b="5009"/>
          <a:stretch>
            <a:fillRect/>
          </a:stretch>
        </p:blipFill>
        <p:spPr>
          <a:xfrm>
            <a:off x="8418513" y="6138863"/>
            <a:ext cx="739775" cy="739775"/>
          </a:xfrm>
          <a:prstGeom prst="rect">
            <a:avLst/>
          </a:prstGeom>
          <a:noFill/>
          <a:ln w="9525">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extBox 5"/>
          <p:cNvSpPr txBox="1"/>
          <p:nvPr/>
        </p:nvSpPr>
        <p:spPr>
          <a:xfrm>
            <a:off x="800100" y="1363663"/>
            <a:ext cx="8858250" cy="461962"/>
          </a:xfrm>
          <a:prstGeom prst="rect">
            <a:avLst/>
          </a:prstGeom>
          <a:noFill/>
          <a:ln w="9525">
            <a:noFill/>
          </a:ln>
        </p:spPr>
        <p:txBody>
          <a:bodyPr anchor="t" anchorCtr="0">
            <a:spAutoFit/>
          </a:bodyPr>
          <a:lstStyle/>
          <a:p>
            <a:pPr algn="ctr"/>
            <a:r>
              <a:rPr lang="en-US" altLang="zh-CN" sz="2400" dirty="0">
                <a:latin typeface="华文新魏" panose="02010800040101010101" pitchFamily="2" charset="-122"/>
                <a:ea typeface="华文新魏" panose="02010800040101010101" pitchFamily="2" charset="-122"/>
              </a:rPr>
              <a:t>6  </a:t>
            </a:r>
            <a:r>
              <a:rPr lang="zh-CN" altLang="zh-CN" sz="2400" dirty="0">
                <a:latin typeface="华文新魏" panose="02010800040101010101" pitchFamily="2" charset="-122"/>
                <a:ea typeface="华文新魏" panose="02010800040101010101" pitchFamily="2" charset="-122"/>
              </a:rPr>
              <a:t>消防安全制度和管理</a:t>
            </a:r>
            <a:endParaRPr lang="zh-CN" altLang="en-US" sz="2400" dirty="0">
              <a:latin typeface="华文新魏" panose="02010800040101010101" pitchFamily="2" charset="-122"/>
              <a:ea typeface="华文新魏" panose="02010800040101010101" pitchFamily="2" charset="-122"/>
            </a:endParaRPr>
          </a:p>
        </p:txBody>
      </p:sp>
      <p:sp>
        <p:nvSpPr>
          <p:cNvPr id="26626" name="TextBox 4"/>
          <p:cNvSpPr txBox="1"/>
          <p:nvPr/>
        </p:nvSpPr>
        <p:spPr>
          <a:xfrm>
            <a:off x="566738" y="708025"/>
            <a:ext cx="9358312" cy="523875"/>
          </a:xfrm>
          <a:prstGeom prst="rect">
            <a:avLst/>
          </a:prstGeom>
          <a:noFill/>
          <a:ln w="9525">
            <a:noFill/>
          </a:ln>
        </p:spPr>
        <p:txBody>
          <a:bodyPr anchor="t" anchorCtr="0">
            <a:spAutoFit/>
          </a:bodyPr>
          <a:lstStyle/>
          <a:p>
            <a:r>
              <a:rPr lang="zh-CN" altLang="en-US" sz="2800" b="1" dirty="0">
                <a:latin typeface="华文新魏" panose="02010800040101010101" pitchFamily="2" charset="-122"/>
                <a:ea typeface="华文新魏" panose="02010800040101010101" pitchFamily="2" charset="-122"/>
              </a:rPr>
              <a:t>（二）</a:t>
            </a:r>
            <a:r>
              <a:rPr lang="zh-CN" altLang="zh-CN" sz="2800" b="1" dirty="0">
                <a:latin typeface="华文新魏" panose="02010800040101010101" pitchFamily="2" charset="-122"/>
                <a:ea typeface="华文新魏" panose="02010800040101010101" pitchFamily="2" charset="-122"/>
              </a:rPr>
              <a:t>高等学校实验室消防安全管理规范</a:t>
            </a:r>
            <a:r>
              <a:rPr lang="zh-CN" altLang="en-US" sz="2800" b="1" dirty="0">
                <a:latin typeface="华文新魏" panose="02010800040101010101" pitchFamily="2" charset="-122"/>
                <a:ea typeface="华文新魏" panose="02010800040101010101" pitchFamily="2" charset="-122"/>
              </a:rPr>
              <a:t>（重点内容节选）</a:t>
            </a:r>
          </a:p>
        </p:txBody>
      </p:sp>
      <p:sp>
        <p:nvSpPr>
          <p:cNvPr id="26627" name="TextBox 5"/>
          <p:cNvSpPr txBox="1"/>
          <p:nvPr/>
        </p:nvSpPr>
        <p:spPr>
          <a:xfrm>
            <a:off x="800100" y="1793875"/>
            <a:ext cx="9274175" cy="4067810"/>
          </a:xfrm>
          <a:prstGeom prst="rect">
            <a:avLst/>
          </a:prstGeom>
          <a:noFill/>
          <a:ln w="9525">
            <a:noFill/>
          </a:ln>
        </p:spPr>
        <p:txBody>
          <a:bodyPr anchor="t" anchorCtr="0">
            <a:spAutoFit/>
          </a:bodyPr>
          <a:lstStyle/>
          <a:p>
            <a:pPr marL="0" lvl="2" indent="0" algn="l" rtl="0" eaLnBrk="0" fontAlgn="base" hangingPunct="0">
              <a:lnSpc>
                <a:spcPts val="2800"/>
              </a:lnSpc>
              <a:spcBef>
                <a:spcPct val="20000"/>
              </a:spcBef>
              <a:spcAft>
                <a:spcPct val="0"/>
              </a:spcAft>
              <a:buNone/>
            </a:pPr>
            <a:r>
              <a:rPr lang="en-US" altLang="zh-CN" sz="1600" b="1" dirty="0">
                <a:solidFill>
                  <a:schemeClr val="tx1"/>
                </a:solidFill>
                <a:latin typeface="华文楷体" panose="02010600040101010101" pitchFamily="2" charset="-122"/>
                <a:ea typeface="华文楷体" panose="02010600040101010101" pitchFamily="2" charset="-122"/>
              </a:rPr>
              <a:t>         </a:t>
            </a:r>
            <a:r>
              <a:rPr lang="en-US" altLang="zh-CN" sz="1800" b="1" dirty="0">
                <a:solidFill>
                  <a:schemeClr val="tx1"/>
                </a:solidFill>
                <a:latin typeface="华文楷体" panose="02010600040101010101" pitchFamily="2" charset="-122"/>
                <a:ea typeface="华文楷体" panose="02010600040101010101" pitchFamily="2" charset="-122"/>
              </a:rPr>
              <a:t>6.2    </a:t>
            </a:r>
            <a:r>
              <a:rPr lang="zh-CN" altLang="zh-CN" sz="1800" b="1" dirty="0">
                <a:solidFill>
                  <a:schemeClr val="tx1"/>
                </a:solidFill>
                <a:latin typeface="华文楷体" panose="02010600040101010101" pitchFamily="2" charset="-122"/>
                <a:ea typeface="华文楷体" panose="02010600040101010101" pitchFamily="2" charset="-122"/>
              </a:rPr>
              <a:t>防火巡查、检查</a:t>
            </a:r>
          </a:p>
          <a:p>
            <a:pPr eaLnBrk="0" hangingPunct="0">
              <a:lnSpc>
                <a:spcPts val="2800"/>
              </a:lnSpc>
              <a:spcBef>
                <a:spcPct val="20000"/>
              </a:spcBef>
            </a:pPr>
            <a:r>
              <a:rPr lang="en-US" altLang="zh-CN" sz="1800" b="1" dirty="0">
                <a:latin typeface="华文楷体" panose="02010600040101010101" pitchFamily="2" charset="-122"/>
                <a:ea typeface="华文楷体" panose="02010600040101010101" pitchFamily="2" charset="-122"/>
              </a:rPr>
              <a:t>        6.2.1    </a:t>
            </a:r>
            <a:r>
              <a:rPr lang="zh-CN" altLang="zh-CN" sz="1800" dirty="0">
                <a:latin typeface="华文楷体" panose="02010600040101010101" pitchFamily="2" charset="-122"/>
                <a:ea typeface="华文楷体" panose="02010600040101010101" pitchFamily="2" charset="-122"/>
              </a:rPr>
              <a:t>学校应建立实验室各级</a:t>
            </a:r>
            <a:r>
              <a:rPr lang="zh-CN" altLang="zh-CN" sz="1800" b="1" dirty="0">
                <a:solidFill>
                  <a:srgbClr val="FF0000"/>
                </a:solidFill>
                <a:latin typeface="华文楷体" panose="02010600040101010101" pitchFamily="2" charset="-122"/>
                <a:ea typeface="华文楷体" panose="02010600040101010101" pitchFamily="2" charset="-122"/>
              </a:rPr>
              <a:t>防火巡查制度</a:t>
            </a:r>
            <a:r>
              <a:rPr lang="zh-CN" altLang="zh-CN" sz="1800" dirty="0">
                <a:latin typeface="华文楷体" panose="02010600040101010101" pitchFamily="2" charset="-122"/>
                <a:ea typeface="华文楷体" panose="02010600040101010101" pitchFamily="2" charset="-122"/>
              </a:rPr>
              <a:t>，明确巡查的人员、内容、部位和频次，应</a:t>
            </a:r>
            <a:r>
              <a:rPr lang="zh-CN" altLang="zh-CN" sz="1800" b="1" dirty="0">
                <a:solidFill>
                  <a:srgbClr val="FF0000"/>
                </a:solidFill>
                <a:latin typeface="华文楷体" panose="02010600040101010101" pitchFamily="2" charset="-122"/>
                <a:ea typeface="华文楷体" panose="02010600040101010101" pitchFamily="2" charset="-122"/>
              </a:rPr>
              <a:t>每日至少开展两次巡查</a:t>
            </a:r>
            <a:r>
              <a:rPr lang="zh-CN" altLang="zh-CN" sz="1800" dirty="0">
                <a:latin typeface="华文楷体" panose="02010600040101010101" pitchFamily="2" charset="-122"/>
                <a:ea typeface="华文楷体" panose="02010600040101010101" pitchFamily="2" charset="-122"/>
              </a:rPr>
              <a:t>；特别应加强夜间、寒暑假及法定节假日的实验室防火巡查工作。</a:t>
            </a:r>
            <a:r>
              <a:rPr lang="zh-CN" altLang="zh-CN" sz="1800" b="1" dirty="0">
                <a:solidFill>
                  <a:srgbClr val="FF0000"/>
                </a:solidFill>
                <a:latin typeface="华文楷体" panose="02010600040101010101" pitchFamily="2" charset="-122"/>
                <a:ea typeface="华文楷体" panose="02010600040101010101" pitchFamily="2" charset="-122"/>
              </a:rPr>
              <a:t>巡查的内容</a:t>
            </a:r>
            <a:r>
              <a:rPr lang="zh-CN" altLang="zh-CN" sz="1800" dirty="0">
                <a:latin typeface="华文楷体" panose="02010600040101010101" pitchFamily="2" charset="-122"/>
                <a:ea typeface="华文楷体" panose="02010600040101010101" pitchFamily="2" charset="-122"/>
              </a:rPr>
              <a:t>应包括：</a:t>
            </a:r>
          </a:p>
          <a:p>
            <a:pPr eaLnBrk="0" hangingPunct="0">
              <a:lnSpc>
                <a:spcPts val="2800"/>
              </a:lnSpc>
              <a:spcBef>
                <a:spcPct val="20000"/>
              </a:spcBef>
            </a:pPr>
            <a:r>
              <a:rPr lang="en-US" altLang="zh-CN" sz="1800" dirty="0">
                <a:latin typeface="华文楷体" panose="02010600040101010101" pitchFamily="2" charset="-122"/>
                <a:ea typeface="华文楷体" panose="02010600040101010101" pitchFamily="2" charset="-122"/>
              </a:rPr>
              <a:t>        a)</a:t>
            </a:r>
            <a:r>
              <a:rPr lang="zh-CN" altLang="en-US"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安全疏散通道、楼梯，安全出口及其</a:t>
            </a:r>
            <a:r>
              <a:rPr lang="zh-CN" altLang="zh-CN" sz="1800" b="1" dirty="0">
                <a:solidFill>
                  <a:srgbClr val="FF0000"/>
                </a:solidFill>
                <a:latin typeface="华文楷体" panose="02010600040101010101" pitchFamily="2" charset="-122"/>
                <a:ea typeface="华文楷体" panose="02010600040101010101" pitchFamily="2" charset="-122"/>
              </a:rPr>
              <a:t>疏散指示标志</a:t>
            </a:r>
            <a:r>
              <a:rPr lang="zh-CN" altLang="zh-CN" sz="1800" dirty="0">
                <a:latin typeface="华文楷体" panose="02010600040101010101" pitchFamily="2" charset="-122"/>
                <a:ea typeface="华文楷体" panose="02010600040101010101" pitchFamily="2" charset="-122"/>
              </a:rPr>
              <a:t>、</a:t>
            </a:r>
            <a:r>
              <a:rPr lang="zh-CN" altLang="zh-CN" sz="1800" b="1" dirty="0">
                <a:solidFill>
                  <a:srgbClr val="FF0000"/>
                </a:solidFill>
                <a:latin typeface="华文楷体" panose="02010600040101010101" pitchFamily="2" charset="-122"/>
                <a:ea typeface="华文楷体" panose="02010600040101010101" pitchFamily="2" charset="-122"/>
              </a:rPr>
              <a:t>应急照明</a:t>
            </a:r>
            <a:r>
              <a:rPr lang="zh-CN" altLang="zh-CN" sz="1800" dirty="0">
                <a:latin typeface="华文楷体" panose="02010600040101010101" pitchFamily="2" charset="-122"/>
                <a:ea typeface="华文楷体" panose="02010600040101010101" pitchFamily="2" charset="-122"/>
              </a:rPr>
              <a:t>情况；</a:t>
            </a:r>
          </a:p>
          <a:p>
            <a:pPr eaLnBrk="0" hangingPunct="0">
              <a:lnSpc>
                <a:spcPts val="2800"/>
              </a:lnSpc>
              <a:spcBef>
                <a:spcPct val="20000"/>
              </a:spcBef>
            </a:pPr>
            <a:r>
              <a:rPr lang="en-US" altLang="zh-CN" sz="1800" dirty="0">
                <a:latin typeface="华文楷体" panose="02010600040101010101" pitchFamily="2" charset="-122"/>
                <a:ea typeface="华文楷体" panose="02010600040101010101" pitchFamily="2" charset="-122"/>
              </a:rPr>
              <a:t>        b)	</a:t>
            </a:r>
            <a:r>
              <a:rPr lang="zh-CN" altLang="zh-CN" sz="1800" b="1" dirty="0">
                <a:solidFill>
                  <a:srgbClr val="FF0000"/>
                </a:solidFill>
                <a:latin typeface="华文楷体" panose="02010600040101010101" pitchFamily="2" charset="-122"/>
                <a:ea typeface="华文楷体" panose="02010600040101010101" pitchFamily="2" charset="-122"/>
              </a:rPr>
              <a:t>消防安全标志标识</a:t>
            </a:r>
            <a:r>
              <a:rPr lang="zh-CN" altLang="zh-CN" sz="1800" dirty="0">
                <a:latin typeface="华文楷体" panose="02010600040101010101" pitchFamily="2" charset="-122"/>
                <a:ea typeface="华文楷体" panose="02010600040101010101" pitchFamily="2" charset="-122"/>
              </a:rPr>
              <a:t>的设置情况；</a:t>
            </a:r>
          </a:p>
          <a:p>
            <a:pPr eaLnBrk="0" hangingPunct="0">
              <a:lnSpc>
                <a:spcPts val="2800"/>
              </a:lnSpc>
              <a:spcBef>
                <a:spcPct val="20000"/>
              </a:spcBef>
            </a:pPr>
            <a:r>
              <a:rPr lang="en-US" altLang="zh-CN" sz="1800" dirty="0">
                <a:latin typeface="华文楷体" panose="02010600040101010101" pitchFamily="2" charset="-122"/>
                <a:ea typeface="华文楷体" panose="02010600040101010101" pitchFamily="2" charset="-122"/>
              </a:rPr>
              <a:t>        c)	</a:t>
            </a:r>
            <a:r>
              <a:rPr lang="zh-CN" altLang="zh-CN" sz="1800" b="1" dirty="0">
                <a:solidFill>
                  <a:srgbClr val="FF0000"/>
                </a:solidFill>
                <a:latin typeface="华文楷体" panose="02010600040101010101" pitchFamily="2" charset="-122"/>
                <a:ea typeface="华文楷体" panose="02010600040101010101" pitchFamily="2" charset="-122"/>
              </a:rPr>
              <a:t>灭火器材</a:t>
            </a:r>
            <a:r>
              <a:rPr lang="zh-CN" altLang="zh-CN" sz="1800" dirty="0">
                <a:latin typeface="华文楷体" panose="02010600040101010101" pitchFamily="2" charset="-122"/>
                <a:ea typeface="华文楷体" panose="02010600040101010101" pitchFamily="2" charset="-122"/>
              </a:rPr>
              <a:t>配置及完好有效情况；</a:t>
            </a:r>
          </a:p>
          <a:p>
            <a:pPr eaLnBrk="0" hangingPunct="0">
              <a:lnSpc>
                <a:spcPts val="2800"/>
              </a:lnSpc>
              <a:spcBef>
                <a:spcPct val="20000"/>
              </a:spcBef>
            </a:pPr>
            <a:r>
              <a:rPr lang="en-US" altLang="zh-CN" sz="1800" dirty="0">
                <a:latin typeface="华文楷体" panose="02010600040101010101" pitchFamily="2" charset="-122"/>
                <a:ea typeface="华文楷体" panose="02010600040101010101" pitchFamily="2" charset="-122"/>
              </a:rPr>
              <a:t>        d)	</a:t>
            </a:r>
            <a:r>
              <a:rPr lang="zh-CN" altLang="zh-CN" sz="1800" dirty="0">
                <a:latin typeface="华文楷体" panose="02010600040101010101" pitchFamily="2" charset="-122"/>
                <a:ea typeface="华文楷体" panose="02010600040101010101" pitchFamily="2" charset="-122"/>
              </a:rPr>
              <a:t>楼板、防火墙、防火隔墙和竖井孔洞的</a:t>
            </a:r>
            <a:r>
              <a:rPr lang="zh-CN" altLang="zh-CN" sz="1800" dirty="0">
                <a:solidFill>
                  <a:schemeClr val="tx1"/>
                </a:solidFill>
                <a:latin typeface="华文楷体" panose="02010600040101010101" pitchFamily="2" charset="-122"/>
                <a:ea typeface="华文楷体" panose="02010600040101010101" pitchFamily="2" charset="-122"/>
              </a:rPr>
              <a:t>封堵情况</a:t>
            </a:r>
            <a:r>
              <a:rPr lang="zh-CN" altLang="zh-CN" sz="1800" dirty="0">
                <a:latin typeface="华文楷体" panose="02010600040101010101" pitchFamily="2" charset="-122"/>
                <a:ea typeface="华文楷体" panose="02010600040101010101" pitchFamily="2" charset="-122"/>
              </a:rPr>
              <a:t>；</a:t>
            </a:r>
          </a:p>
          <a:p>
            <a:pPr eaLnBrk="0" hangingPunct="0">
              <a:lnSpc>
                <a:spcPts val="2800"/>
              </a:lnSpc>
              <a:spcBef>
                <a:spcPct val="20000"/>
              </a:spcBef>
            </a:pPr>
            <a:r>
              <a:rPr lang="en-US" altLang="zh-CN" sz="1800" dirty="0">
                <a:latin typeface="华文楷体" panose="02010600040101010101" pitchFamily="2" charset="-122"/>
                <a:ea typeface="华文楷体" panose="02010600040101010101" pitchFamily="2" charset="-122"/>
              </a:rPr>
              <a:t>        e)	</a:t>
            </a:r>
            <a:r>
              <a:rPr lang="zh-CN" altLang="zh-CN" sz="1800" dirty="0">
                <a:latin typeface="华文楷体" panose="02010600040101010101" pitchFamily="2" charset="-122"/>
                <a:ea typeface="华文楷体" panose="02010600040101010101" pitchFamily="2" charset="-122"/>
              </a:rPr>
              <a:t>微型消防站人员值班值守情况，器材、装备设备完备情况；</a:t>
            </a:r>
          </a:p>
          <a:p>
            <a:pPr eaLnBrk="0" hangingPunct="0">
              <a:lnSpc>
                <a:spcPts val="2800"/>
              </a:lnSpc>
              <a:spcBef>
                <a:spcPct val="20000"/>
              </a:spcBef>
            </a:pPr>
            <a:r>
              <a:rPr lang="en-US" altLang="zh-CN" sz="1800" dirty="0">
                <a:latin typeface="华文楷体" panose="02010600040101010101" pitchFamily="2" charset="-122"/>
                <a:ea typeface="华文楷体" panose="02010600040101010101" pitchFamily="2" charset="-122"/>
              </a:rPr>
              <a:t>        f)	</a:t>
            </a:r>
            <a:r>
              <a:rPr lang="zh-CN" altLang="zh-CN" sz="1800" b="1" dirty="0">
                <a:solidFill>
                  <a:srgbClr val="FF0000"/>
                </a:solidFill>
                <a:latin typeface="华文楷体" panose="02010600040101010101" pitchFamily="2" charset="-122"/>
                <a:ea typeface="华文楷体" panose="02010600040101010101" pitchFamily="2" charset="-122"/>
              </a:rPr>
              <a:t>用火、用电、用油、用气有无违规、违章情况。</a:t>
            </a:r>
          </a:p>
        </p:txBody>
      </p:sp>
      <p:pic>
        <p:nvPicPr>
          <p:cNvPr id="26628" name="图片 109">
            <a:hlinkClick r:id="rId2" action="ppaction://hlinksldjump"/>
          </p:cNvPr>
          <p:cNvPicPr>
            <a:picLocks noChangeAspect="1"/>
          </p:cNvPicPr>
          <p:nvPr/>
        </p:nvPicPr>
        <p:blipFill>
          <a:blip r:embed="rId3" cstate="print"/>
          <a:srcRect l="67346" t="17532" r="2882" b="42969"/>
          <a:stretch>
            <a:fillRect/>
          </a:stretch>
        </p:blipFill>
        <p:spPr>
          <a:xfrm>
            <a:off x="9275763" y="6138863"/>
            <a:ext cx="798512" cy="755650"/>
          </a:xfrm>
          <a:prstGeom prst="rect">
            <a:avLst/>
          </a:prstGeom>
          <a:noFill/>
          <a:ln w="9525">
            <a:noFill/>
          </a:ln>
        </p:spPr>
      </p:pic>
      <p:pic>
        <p:nvPicPr>
          <p:cNvPr id="26629" name="图片 11">
            <a:hlinkClick r:id="rId4" action="ppaction://hlinksldjump"/>
          </p:cNvPr>
          <p:cNvPicPr>
            <a:picLocks noChangeAspect="1"/>
          </p:cNvPicPr>
          <p:nvPr/>
        </p:nvPicPr>
        <p:blipFill>
          <a:blip r:embed="rId5" cstate="print"/>
          <a:srcRect l="4480" t="58189" r="68494" b="5009"/>
          <a:stretch>
            <a:fillRect/>
          </a:stretch>
        </p:blipFill>
        <p:spPr>
          <a:xfrm>
            <a:off x="8418513" y="6138863"/>
            <a:ext cx="739775" cy="739775"/>
          </a:xfrm>
          <a:prstGeom prst="rect">
            <a:avLst/>
          </a:prstGeom>
          <a:noFill/>
          <a:ln w="9525">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extBox 5"/>
          <p:cNvSpPr txBox="1"/>
          <p:nvPr/>
        </p:nvSpPr>
        <p:spPr>
          <a:xfrm>
            <a:off x="800100" y="1281748"/>
            <a:ext cx="8858250" cy="461962"/>
          </a:xfrm>
          <a:prstGeom prst="rect">
            <a:avLst/>
          </a:prstGeom>
          <a:noFill/>
          <a:ln w="9525">
            <a:noFill/>
          </a:ln>
        </p:spPr>
        <p:txBody>
          <a:bodyPr anchor="t" anchorCtr="0">
            <a:spAutoFit/>
          </a:bodyPr>
          <a:lstStyle/>
          <a:p>
            <a:pPr algn="ctr"/>
            <a:r>
              <a:rPr lang="en-US" altLang="zh-CN" sz="2400" dirty="0">
                <a:latin typeface="华文新魏" panose="02010800040101010101" pitchFamily="2" charset="-122"/>
                <a:ea typeface="华文新魏" panose="02010800040101010101" pitchFamily="2" charset="-122"/>
              </a:rPr>
              <a:t>6  </a:t>
            </a:r>
            <a:r>
              <a:rPr lang="zh-CN" altLang="zh-CN" sz="2400" dirty="0">
                <a:latin typeface="华文新魏" panose="02010800040101010101" pitchFamily="2" charset="-122"/>
                <a:ea typeface="华文新魏" panose="02010800040101010101" pitchFamily="2" charset="-122"/>
              </a:rPr>
              <a:t>消防安全制度和管理</a:t>
            </a:r>
            <a:endParaRPr lang="zh-CN" altLang="en-US" sz="2400" dirty="0">
              <a:latin typeface="华文新魏" panose="02010800040101010101" pitchFamily="2" charset="-122"/>
              <a:ea typeface="华文新魏" panose="02010800040101010101" pitchFamily="2" charset="-122"/>
            </a:endParaRPr>
          </a:p>
        </p:txBody>
      </p:sp>
      <p:sp>
        <p:nvSpPr>
          <p:cNvPr id="27650" name="TextBox 4"/>
          <p:cNvSpPr txBox="1"/>
          <p:nvPr/>
        </p:nvSpPr>
        <p:spPr>
          <a:xfrm>
            <a:off x="566738" y="708025"/>
            <a:ext cx="9358312" cy="523875"/>
          </a:xfrm>
          <a:prstGeom prst="rect">
            <a:avLst/>
          </a:prstGeom>
          <a:noFill/>
          <a:ln w="9525">
            <a:noFill/>
          </a:ln>
        </p:spPr>
        <p:txBody>
          <a:bodyPr anchor="t" anchorCtr="0">
            <a:spAutoFit/>
          </a:bodyPr>
          <a:lstStyle/>
          <a:p>
            <a:r>
              <a:rPr lang="zh-CN" altLang="en-US" sz="2800" b="1" dirty="0">
                <a:latin typeface="华文新魏" panose="02010800040101010101" pitchFamily="2" charset="-122"/>
                <a:ea typeface="华文新魏" panose="02010800040101010101" pitchFamily="2" charset="-122"/>
              </a:rPr>
              <a:t>（二）</a:t>
            </a:r>
            <a:r>
              <a:rPr lang="zh-CN" altLang="zh-CN" sz="2800" b="1" dirty="0">
                <a:latin typeface="华文新魏" panose="02010800040101010101" pitchFamily="2" charset="-122"/>
                <a:ea typeface="华文新魏" panose="02010800040101010101" pitchFamily="2" charset="-122"/>
              </a:rPr>
              <a:t>高等学校实验室消防安全管理规范</a:t>
            </a:r>
            <a:r>
              <a:rPr lang="zh-CN" altLang="en-US" sz="2800" b="1" dirty="0">
                <a:latin typeface="华文新魏" panose="02010800040101010101" pitchFamily="2" charset="-122"/>
                <a:ea typeface="华文新魏" panose="02010800040101010101" pitchFamily="2" charset="-122"/>
              </a:rPr>
              <a:t>（重点内容节选）</a:t>
            </a:r>
          </a:p>
        </p:txBody>
      </p:sp>
      <p:sp>
        <p:nvSpPr>
          <p:cNvPr id="27651" name="TextBox 5"/>
          <p:cNvSpPr txBox="1"/>
          <p:nvPr/>
        </p:nvSpPr>
        <p:spPr>
          <a:xfrm>
            <a:off x="810260" y="1692910"/>
            <a:ext cx="9274175" cy="4490085"/>
          </a:xfrm>
          <a:prstGeom prst="rect">
            <a:avLst/>
          </a:prstGeom>
          <a:noFill/>
          <a:ln w="9525">
            <a:noFill/>
          </a:ln>
        </p:spPr>
        <p:txBody>
          <a:bodyPr anchor="t" anchorCtr="0">
            <a:spAutoFit/>
          </a:bodyPr>
          <a:lstStyle/>
          <a:p>
            <a:pPr marL="0" lvl="2" indent="0" algn="l" rtl="0" eaLnBrk="0" fontAlgn="base" hangingPunct="0">
              <a:lnSpc>
                <a:spcPts val="2000"/>
              </a:lnSpc>
              <a:spcBef>
                <a:spcPct val="20000"/>
              </a:spcBef>
              <a:spcAft>
                <a:spcPct val="0"/>
              </a:spcAft>
              <a:buNone/>
            </a:pPr>
            <a:r>
              <a:rPr lang="en-US" altLang="zh-CN" sz="1600" b="1" dirty="0">
                <a:solidFill>
                  <a:schemeClr val="tx1"/>
                </a:solidFill>
                <a:latin typeface="华文楷体" panose="02010600040101010101" pitchFamily="2" charset="-122"/>
                <a:ea typeface="华文楷体" panose="02010600040101010101" pitchFamily="2" charset="-122"/>
              </a:rPr>
              <a:t>         </a:t>
            </a:r>
            <a:r>
              <a:rPr lang="en-US" altLang="zh-CN" sz="1800" b="1" dirty="0">
                <a:solidFill>
                  <a:schemeClr val="tx1"/>
                </a:solidFill>
                <a:latin typeface="华文楷体" panose="02010600040101010101" pitchFamily="2" charset="-122"/>
                <a:ea typeface="华文楷体" panose="02010600040101010101" pitchFamily="2" charset="-122"/>
              </a:rPr>
              <a:t>6.2    </a:t>
            </a:r>
            <a:r>
              <a:rPr lang="zh-CN" altLang="zh-CN" sz="1800" b="1" dirty="0">
                <a:solidFill>
                  <a:schemeClr val="tx1"/>
                </a:solidFill>
                <a:latin typeface="华文楷体" panose="02010600040101010101" pitchFamily="2" charset="-122"/>
                <a:ea typeface="华文楷体" panose="02010600040101010101" pitchFamily="2" charset="-122"/>
              </a:rPr>
              <a:t>防火巡查、检查</a:t>
            </a:r>
            <a:endParaRPr lang="en-US" altLang="zh-CN" sz="1800" b="1" dirty="0">
              <a:solidFill>
                <a:schemeClr val="tx1"/>
              </a:solidFill>
              <a:latin typeface="华文楷体" panose="02010600040101010101" pitchFamily="2" charset="-122"/>
              <a:ea typeface="华文楷体" panose="02010600040101010101" pitchFamily="2" charset="-122"/>
            </a:endParaRPr>
          </a:p>
          <a:p>
            <a:pPr marL="0" lvl="2" indent="0" algn="l" rtl="0" eaLnBrk="0" fontAlgn="base" hangingPunct="0">
              <a:lnSpc>
                <a:spcPts val="2000"/>
              </a:lnSpc>
              <a:spcBef>
                <a:spcPct val="20000"/>
              </a:spcBef>
              <a:spcAft>
                <a:spcPct val="0"/>
              </a:spcAft>
              <a:buNone/>
            </a:pPr>
            <a:r>
              <a:rPr lang="en-US" altLang="zh-CN" sz="1800" b="1" dirty="0">
                <a:solidFill>
                  <a:schemeClr val="tx1"/>
                </a:solidFill>
                <a:latin typeface="华文楷体" panose="02010600040101010101" pitchFamily="2" charset="-122"/>
                <a:ea typeface="华文楷体" panose="02010600040101010101" pitchFamily="2" charset="-122"/>
              </a:rPr>
              <a:t>        6.2.6    </a:t>
            </a:r>
            <a:r>
              <a:rPr lang="zh-CN" altLang="zh-CN" sz="1800" b="1" dirty="0">
                <a:solidFill>
                  <a:srgbClr val="FF0000"/>
                </a:solidFill>
                <a:latin typeface="华文楷体" panose="02010600040101010101" pitchFamily="2" charset="-122"/>
                <a:ea typeface="华文楷体" panose="02010600040101010101" pitchFamily="2" charset="-122"/>
              </a:rPr>
              <a:t>学校应至少每季度、教学科研单位应至少每月、实验室应至少每周开展一次防火检查</a:t>
            </a:r>
            <a:r>
              <a:rPr lang="zh-CN" altLang="zh-CN" sz="1800" dirty="0">
                <a:solidFill>
                  <a:schemeClr val="tx1"/>
                </a:solidFill>
                <a:latin typeface="华文楷体" panose="02010600040101010101" pitchFamily="2" charset="-122"/>
                <a:ea typeface="华文楷体" panose="02010600040101010101" pitchFamily="2" charset="-122"/>
              </a:rPr>
              <a:t>，检查的内容应包括：</a:t>
            </a:r>
            <a:endParaRPr lang="en-US" altLang="zh-CN" sz="1800" dirty="0">
              <a:solidFill>
                <a:schemeClr val="tx1"/>
              </a:solidFill>
              <a:latin typeface="华文楷体" panose="02010600040101010101" pitchFamily="2" charset="-122"/>
              <a:ea typeface="华文楷体" panose="02010600040101010101" pitchFamily="2" charset="-122"/>
            </a:endParaRPr>
          </a:p>
          <a:p>
            <a:pPr marL="0" lvl="2" indent="0" algn="l" rtl="0" eaLnBrk="0" fontAlgn="base" hangingPunct="0">
              <a:lnSpc>
                <a:spcPts val="2000"/>
              </a:lnSpc>
              <a:spcBef>
                <a:spcPct val="20000"/>
              </a:spcBef>
              <a:spcAft>
                <a:spcPct val="0"/>
              </a:spcAft>
              <a:buNone/>
            </a:pPr>
            <a:r>
              <a:rPr lang="en-US" altLang="zh-CN" sz="1800" dirty="0">
                <a:solidFill>
                  <a:schemeClr val="tx1"/>
                </a:solidFill>
                <a:latin typeface="华文楷体" panose="02010600040101010101" pitchFamily="2" charset="-122"/>
                <a:ea typeface="华文楷体" panose="02010600040101010101" pitchFamily="2" charset="-122"/>
              </a:rPr>
              <a:t>        a)    </a:t>
            </a:r>
            <a:r>
              <a:rPr lang="zh-CN" altLang="zh-CN" sz="1800" dirty="0">
                <a:solidFill>
                  <a:schemeClr val="tx1"/>
                </a:solidFill>
                <a:latin typeface="华文楷体" panose="02010600040101010101" pitchFamily="2" charset="-122"/>
                <a:ea typeface="华文楷体" panose="02010600040101010101" pitchFamily="2" charset="-122"/>
              </a:rPr>
              <a:t>消防车道、消防车回转场地或道路、消防车登高操作场地、室内外消火栓、消防水源情况；</a:t>
            </a:r>
            <a:endParaRPr lang="en-US" altLang="zh-CN" sz="1800" dirty="0">
              <a:solidFill>
                <a:schemeClr val="tx1"/>
              </a:solidFill>
              <a:latin typeface="华文楷体" panose="02010600040101010101" pitchFamily="2" charset="-122"/>
              <a:ea typeface="华文楷体" panose="02010600040101010101" pitchFamily="2" charset="-122"/>
            </a:endParaRPr>
          </a:p>
          <a:p>
            <a:pPr marL="0" lvl="2" indent="0" algn="l" rtl="0" eaLnBrk="0" fontAlgn="base" hangingPunct="0">
              <a:lnSpc>
                <a:spcPts val="2000"/>
              </a:lnSpc>
              <a:spcBef>
                <a:spcPct val="20000"/>
              </a:spcBef>
              <a:spcAft>
                <a:spcPct val="0"/>
              </a:spcAft>
              <a:buNone/>
            </a:pPr>
            <a:r>
              <a:rPr lang="en-US" altLang="zh-CN" sz="1800" dirty="0">
                <a:solidFill>
                  <a:schemeClr val="tx1"/>
                </a:solidFill>
                <a:latin typeface="华文楷体" panose="02010600040101010101" pitchFamily="2" charset="-122"/>
                <a:ea typeface="华文楷体" panose="02010600040101010101" pitchFamily="2" charset="-122"/>
              </a:rPr>
              <a:t>        b)    </a:t>
            </a:r>
            <a:r>
              <a:rPr lang="zh-CN" altLang="zh-CN" sz="1800" dirty="0">
                <a:solidFill>
                  <a:schemeClr val="tx1"/>
                </a:solidFill>
                <a:latin typeface="华文楷体" panose="02010600040101010101" pitchFamily="2" charset="-122"/>
                <a:ea typeface="华文楷体" panose="02010600040101010101" pitchFamily="2" charset="-122"/>
              </a:rPr>
              <a:t>建筑消防设施运行有效情况；</a:t>
            </a:r>
            <a:endParaRPr lang="en-US" altLang="zh-CN" sz="1800" dirty="0">
              <a:solidFill>
                <a:schemeClr val="tx1"/>
              </a:solidFill>
              <a:latin typeface="华文楷体" panose="02010600040101010101" pitchFamily="2" charset="-122"/>
              <a:ea typeface="华文楷体" panose="02010600040101010101" pitchFamily="2" charset="-122"/>
            </a:endParaRPr>
          </a:p>
          <a:p>
            <a:pPr marL="0" lvl="2" indent="0" algn="l" rtl="0" eaLnBrk="0" fontAlgn="base" hangingPunct="0">
              <a:lnSpc>
                <a:spcPts val="2000"/>
              </a:lnSpc>
              <a:spcBef>
                <a:spcPct val="20000"/>
              </a:spcBef>
              <a:spcAft>
                <a:spcPct val="0"/>
              </a:spcAft>
              <a:buNone/>
            </a:pPr>
            <a:r>
              <a:rPr lang="en-US" altLang="zh-CN" sz="1800" dirty="0">
                <a:solidFill>
                  <a:schemeClr val="tx1"/>
                </a:solidFill>
                <a:latin typeface="华文楷体" panose="02010600040101010101" pitchFamily="2" charset="-122"/>
                <a:ea typeface="华文楷体" panose="02010600040101010101" pitchFamily="2" charset="-122"/>
              </a:rPr>
              <a:t>        c)    </a:t>
            </a:r>
            <a:r>
              <a:rPr lang="zh-CN" altLang="zh-CN" sz="1800" dirty="0">
                <a:solidFill>
                  <a:schemeClr val="tx1"/>
                </a:solidFill>
                <a:latin typeface="华文楷体" panose="02010600040101010101" pitchFamily="2" charset="-122"/>
                <a:ea typeface="华文楷体" panose="02010600040101010101" pitchFamily="2" charset="-122"/>
              </a:rPr>
              <a:t>消防控制室值班情况、消防控制设备运行情况和记录情况；</a:t>
            </a:r>
            <a:endParaRPr lang="en-US" altLang="zh-CN" sz="1800" dirty="0">
              <a:solidFill>
                <a:schemeClr val="tx1"/>
              </a:solidFill>
              <a:latin typeface="华文楷体" panose="02010600040101010101" pitchFamily="2" charset="-122"/>
              <a:ea typeface="华文楷体" panose="02010600040101010101" pitchFamily="2" charset="-122"/>
            </a:endParaRPr>
          </a:p>
          <a:p>
            <a:pPr marL="0" lvl="2" indent="0" algn="l" rtl="0" eaLnBrk="0" fontAlgn="base" hangingPunct="0">
              <a:lnSpc>
                <a:spcPts val="2000"/>
              </a:lnSpc>
              <a:spcBef>
                <a:spcPct val="20000"/>
              </a:spcBef>
              <a:spcAft>
                <a:spcPct val="0"/>
              </a:spcAft>
              <a:buNone/>
            </a:pPr>
            <a:r>
              <a:rPr lang="en-US" altLang="zh-CN" sz="1800" dirty="0">
                <a:solidFill>
                  <a:schemeClr val="tx1"/>
                </a:solidFill>
                <a:latin typeface="华文楷体" panose="02010600040101010101" pitchFamily="2" charset="-122"/>
                <a:ea typeface="华文楷体" panose="02010600040101010101" pitchFamily="2" charset="-122"/>
              </a:rPr>
              <a:t>        d)    </a:t>
            </a:r>
            <a:r>
              <a:rPr lang="zh-CN" altLang="zh-CN" sz="1800" b="1" dirty="0">
                <a:solidFill>
                  <a:srgbClr val="FF0000"/>
                </a:solidFill>
                <a:latin typeface="华文楷体" panose="02010600040101010101" pitchFamily="2" charset="-122"/>
                <a:ea typeface="华文楷体" panose="02010600040101010101" pitchFamily="2" charset="-122"/>
              </a:rPr>
              <a:t>二级单位（学院、系、所、实验中心等）防火巡查落实情况和记录情况；</a:t>
            </a:r>
            <a:endParaRPr lang="en-US" altLang="zh-CN" sz="1800" dirty="0">
              <a:solidFill>
                <a:schemeClr val="tx1"/>
              </a:solidFill>
              <a:latin typeface="华文楷体" panose="02010600040101010101" pitchFamily="2" charset="-122"/>
              <a:ea typeface="华文楷体" panose="02010600040101010101" pitchFamily="2" charset="-122"/>
            </a:endParaRPr>
          </a:p>
          <a:p>
            <a:pPr marL="0" lvl="2" indent="0" algn="l" rtl="0" eaLnBrk="0" fontAlgn="base" hangingPunct="0">
              <a:lnSpc>
                <a:spcPts val="2000"/>
              </a:lnSpc>
              <a:spcBef>
                <a:spcPct val="20000"/>
              </a:spcBef>
              <a:spcAft>
                <a:spcPct val="0"/>
              </a:spcAft>
              <a:buNone/>
            </a:pPr>
            <a:r>
              <a:rPr lang="en-US" altLang="zh-CN" sz="1800" dirty="0">
                <a:solidFill>
                  <a:schemeClr val="tx1"/>
                </a:solidFill>
                <a:latin typeface="华文楷体" panose="02010600040101010101" pitchFamily="2" charset="-122"/>
                <a:ea typeface="华文楷体" panose="02010600040101010101" pitchFamily="2" charset="-122"/>
              </a:rPr>
              <a:t>        e)    </a:t>
            </a:r>
            <a:r>
              <a:rPr lang="zh-CN" altLang="zh-CN" sz="1800" b="1" dirty="0">
                <a:solidFill>
                  <a:srgbClr val="FF0000"/>
                </a:solidFill>
                <a:latin typeface="华文楷体" panose="02010600040101010101" pitchFamily="2" charset="-122"/>
                <a:ea typeface="华文楷体" panose="02010600040101010101" pitchFamily="2" charset="-122"/>
              </a:rPr>
              <a:t>火灾隐患的整改以及防范措施的落实情况；</a:t>
            </a:r>
            <a:endParaRPr lang="en-US" altLang="zh-CN" sz="1800" dirty="0">
              <a:solidFill>
                <a:schemeClr val="tx1"/>
              </a:solidFill>
              <a:latin typeface="华文楷体" panose="02010600040101010101" pitchFamily="2" charset="-122"/>
              <a:ea typeface="华文楷体" panose="02010600040101010101" pitchFamily="2" charset="-122"/>
            </a:endParaRPr>
          </a:p>
          <a:p>
            <a:pPr marL="0" lvl="2" indent="0" algn="l" rtl="0" eaLnBrk="0" fontAlgn="base" hangingPunct="0">
              <a:lnSpc>
                <a:spcPts val="2000"/>
              </a:lnSpc>
              <a:spcBef>
                <a:spcPct val="20000"/>
              </a:spcBef>
              <a:spcAft>
                <a:spcPct val="0"/>
              </a:spcAft>
              <a:buNone/>
            </a:pPr>
            <a:r>
              <a:rPr lang="en-US" altLang="zh-CN" sz="1800" dirty="0">
                <a:solidFill>
                  <a:schemeClr val="tx1"/>
                </a:solidFill>
                <a:latin typeface="华文楷体" panose="02010600040101010101" pitchFamily="2" charset="-122"/>
                <a:ea typeface="华文楷体" panose="02010600040101010101" pitchFamily="2" charset="-122"/>
              </a:rPr>
              <a:t>        f)    </a:t>
            </a:r>
            <a:r>
              <a:rPr lang="zh-CN" altLang="zh-CN" sz="1800" dirty="0">
                <a:solidFill>
                  <a:schemeClr val="tx1"/>
                </a:solidFill>
                <a:latin typeface="华文楷体" panose="02010600040101010101" pitchFamily="2" charset="-122"/>
                <a:ea typeface="华文楷体" panose="02010600040101010101" pitchFamily="2" charset="-122"/>
              </a:rPr>
              <a:t>参与</a:t>
            </a:r>
            <a:r>
              <a:rPr lang="zh-CN" altLang="zh-CN" sz="1800" b="1" dirty="0">
                <a:solidFill>
                  <a:srgbClr val="FF0000"/>
                </a:solidFill>
                <a:latin typeface="华文楷体" panose="02010600040101010101" pitchFamily="2" charset="-122"/>
                <a:ea typeface="华文楷体" panose="02010600040101010101" pitchFamily="2" charset="-122"/>
              </a:rPr>
              <a:t>实验室工作人员消防知识的掌握情况；</a:t>
            </a:r>
            <a:endParaRPr lang="zh-CN" altLang="zh-CN" sz="1800" dirty="0">
              <a:solidFill>
                <a:schemeClr val="tx1"/>
              </a:solidFill>
              <a:latin typeface="华文楷体" panose="02010600040101010101" pitchFamily="2" charset="-122"/>
              <a:ea typeface="华文楷体" panose="02010600040101010101" pitchFamily="2" charset="-122"/>
            </a:endParaRPr>
          </a:p>
          <a:p>
            <a:pPr eaLnBrk="0" hangingPunct="0">
              <a:lnSpc>
                <a:spcPts val="2000"/>
              </a:lnSpc>
              <a:spcBef>
                <a:spcPct val="20000"/>
              </a:spcBef>
            </a:pPr>
            <a:r>
              <a:rPr lang="en-US" altLang="zh-CN" sz="1800" dirty="0">
                <a:latin typeface="华文楷体" panose="02010600040101010101" pitchFamily="2" charset="-122"/>
                <a:ea typeface="华文楷体" panose="02010600040101010101" pitchFamily="2" charset="-122"/>
              </a:rPr>
              <a:t>        g)    </a:t>
            </a:r>
            <a:r>
              <a:rPr lang="zh-CN" altLang="zh-CN" sz="1800" dirty="0">
                <a:latin typeface="华文楷体" panose="02010600040101010101" pitchFamily="2" charset="-122"/>
                <a:ea typeface="华文楷体" panose="02010600040101010101" pitchFamily="2" charset="-122"/>
              </a:rPr>
              <a:t>其他需要检查的内容。</a:t>
            </a:r>
            <a:endParaRPr lang="en-US" altLang="zh-CN" sz="1800" dirty="0">
              <a:latin typeface="华文楷体" panose="02010600040101010101" pitchFamily="2" charset="-122"/>
              <a:ea typeface="华文楷体" panose="02010600040101010101" pitchFamily="2" charset="-122"/>
            </a:endParaRPr>
          </a:p>
          <a:p>
            <a:pPr eaLnBrk="0" hangingPunct="0">
              <a:lnSpc>
                <a:spcPts val="2000"/>
              </a:lnSpc>
              <a:spcBef>
                <a:spcPct val="20000"/>
              </a:spcBef>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6.2.7</a:t>
            </a:r>
            <a:r>
              <a:rPr lang="en-US" altLang="zh-CN" sz="1800" dirty="0">
                <a:latin typeface="华文楷体" panose="02010600040101010101" pitchFamily="2" charset="-122"/>
                <a:ea typeface="华文楷体" panose="02010600040101010101" pitchFamily="2" charset="-122"/>
              </a:rPr>
              <a:t>    </a:t>
            </a:r>
            <a:r>
              <a:rPr lang="zh-CN" altLang="zh-CN" sz="1800" b="1" dirty="0">
                <a:solidFill>
                  <a:srgbClr val="FF0000"/>
                </a:solidFill>
                <a:latin typeface="华文楷体" panose="02010600040101010101" pitchFamily="2" charset="-122"/>
                <a:ea typeface="华文楷体" panose="02010600040101010101" pitchFamily="2" charset="-122"/>
              </a:rPr>
              <a:t>重要危险源特殊实验室应严格按其特殊要求加强防火巡查、检查工作</a:t>
            </a:r>
            <a:r>
              <a:rPr lang="zh-CN" altLang="zh-CN" sz="1800" dirty="0">
                <a:latin typeface="华文楷体" panose="02010600040101010101" pitchFamily="2" charset="-122"/>
                <a:ea typeface="华文楷体" panose="02010600040101010101" pitchFamily="2" charset="-122"/>
              </a:rPr>
              <a:t>。</a:t>
            </a:r>
          </a:p>
          <a:p>
            <a:pPr eaLnBrk="0" hangingPunct="0">
              <a:lnSpc>
                <a:spcPts val="2000"/>
              </a:lnSpc>
              <a:spcBef>
                <a:spcPct val="20000"/>
              </a:spcBef>
            </a:pPr>
            <a:r>
              <a:rPr lang="en-US" altLang="zh-CN" sz="1800" dirty="0">
                <a:latin typeface="华文楷体" panose="02010600040101010101" pitchFamily="2" charset="-122"/>
                <a:ea typeface="华文楷体" panose="02010600040101010101" pitchFamily="2" charset="-122"/>
              </a:rPr>
              <a:t>        </a:t>
            </a:r>
            <a:r>
              <a:rPr lang="zh-CN" altLang="zh-CN" sz="1800" b="1" dirty="0">
                <a:latin typeface="华文楷体" panose="02010600040101010101" pitchFamily="2" charset="-122"/>
                <a:ea typeface="华文楷体" panose="02010600040101010101" pitchFamily="2" charset="-122"/>
              </a:rPr>
              <a:t>注：</a:t>
            </a:r>
            <a:r>
              <a:rPr lang="zh-CN" altLang="zh-CN" sz="1800" dirty="0">
                <a:latin typeface="华文楷体" panose="02010600040101010101" pitchFamily="2" charset="-122"/>
                <a:ea typeface="华文楷体" panose="02010600040101010101" pitchFamily="2" charset="-122"/>
              </a:rPr>
              <a:t>本文件中的重要危险源是指有毒有害化学品（剧毒、易制爆、易制毒、爆炸品等）、危险气体 （易燃、易爆、有毒、窒息）、动物及病原微生物、辐射源及射线装置、同位素及核材料、危险性机械加工装置、强电强磁与激光设备、特种设备等</a:t>
            </a:r>
            <a:r>
              <a:rPr lang="zh-CN" altLang="en-US" sz="1800" dirty="0">
                <a:latin typeface="华文楷体" panose="02010600040101010101" pitchFamily="2" charset="-122"/>
                <a:ea typeface="华文楷体" panose="02010600040101010101" pitchFamily="2" charset="-122"/>
              </a:rPr>
              <a:t>。</a:t>
            </a:r>
            <a:endParaRPr lang="en-US" altLang="zh-CN" sz="1800" dirty="0">
              <a:latin typeface="华文楷体" panose="02010600040101010101" pitchFamily="2" charset="-122"/>
              <a:ea typeface="华文楷体" panose="02010600040101010101" pitchFamily="2" charset="-122"/>
            </a:endParaRPr>
          </a:p>
        </p:txBody>
      </p:sp>
      <p:pic>
        <p:nvPicPr>
          <p:cNvPr id="27652" name="图片 109">
            <a:hlinkClick r:id="rId2" action="ppaction://hlinksldjump"/>
          </p:cNvPr>
          <p:cNvPicPr>
            <a:picLocks noChangeAspect="1"/>
          </p:cNvPicPr>
          <p:nvPr/>
        </p:nvPicPr>
        <p:blipFill>
          <a:blip r:embed="rId3" cstate="print"/>
          <a:srcRect l="67346" t="17532" r="2882" b="42969"/>
          <a:stretch>
            <a:fillRect/>
          </a:stretch>
        </p:blipFill>
        <p:spPr>
          <a:xfrm>
            <a:off x="9275763" y="6138863"/>
            <a:ext cx="798512" cy="755650"/>
          </a:xfrm>
          <a:prstGeom prst="rect">
            <a:avLst/>
          </a:prstGeom>
          <a:noFill/>
          <a:ln w="9525">
            <a:noFill/>
          </a:ln>
        </p:spPr>
      </p:pic>
      <p:pic>
        <p:nvPicPr>
          <p:cNvPr id="27653" name="图片 11">
            <a:hlinkClick r:id="rId4" action="ppaction://hlinksldjump"/>
          </p:cNvPr>
          <p:cNvPicPr>
            <a:picLocks noChangeAspect="1"/>
          </p:cNvPicPr>
          <p:nvPr/>
        </p:nvPicPr>
        <p:blipFill>
          <a:blip r:embed="rId5" cstate="print"/>
          <a:srcRect l="4480" t="58189" r="68494" b="5009"/>
          <a:stretch>
            <a:fillRect/>
          </a:stretch>
        </p:blipFill>
        <p:spPr>
          <a:xfrm>
            <a:off x="8418513" y="6138863"/>
            <a:ext cx="739775" cy="739775"/>
          </a:xfrm>
          <a:prstGeom prst="rect">
            <a:avLst/>
          </a:prstGeom>
          <a:noFill/>
          <a:ln w="9525">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extBox 5"/>
          <p:cNvSpPr txBox="1"/>
          <p:nvPr/>
        </p:nvSpPr>
        <p:spPr>
          <a:xfrm>
            <a:off x="800100" y="1363663"/>
            <a:ext cx="8858250" cy="461962"/>
          </a:xfrm>
          <a:prstGeom prst="rect">
            <a:avLst/>
          </a:prstGeom>
          <a:noFill/>
          <a:ln w="9525">
            <a:noFill/>
          </a:ln>
        </p:spPr>
        <p:txBody>
          <a:bodyPr anchor="t" anchorCtr="0">
            <a:spAutoFit/>
          </a:bodyPr>
          <a:lstStyle/>
          <a:p>
            <a:pPr algn="ctr"/>
            <a:r>
              <a:rPr lang="en-US" altLang="zh-CN" sz="2400" dirty="0">
                <a:latin typeface="华文新魏" panose="02010800040101010101" pitchFamily="2" charset="-122"/>
                <a:ea typeface="华文新魏" panose="02010800040101010101" pitchFamily="2" charset="-122"/>
              </a:rPr>
              <a:t>6  </a:t>
            </a:r>
            <a:r>
              <a:rPr lang="zh-CN" altLang="zh-CN" sz="2400" dirty="0">
                <a:latin typeface="华文新魏" panose="02010800040101010101" pitchFamily="2" charset="-122"/>
                <a:ea typeface="华文新魏" panose="02010800040101010101" pitchFamily="2" charset="-122"/>
              </a:rPr>
              <a:t>消防安全制度和管理</a:t>
            </a:r>
            <a:endParaRPr lang="zh-CN" altLang="en-US" sz="2400" dirty="0">
              <a:latin typeface="华文新魏" panose="02010800040101010101" pitchFamily="2" charset="-122"/>
              <a:ea typeface="华文新魏" panose="02010800040101010101" pitchFamily="2" charset="-122"/>
            </a:endParaRPr>
          </a:p>
        </p:txBody>
      </p:sp>
      <p:sp>
        <p:nvSpPr>
          <p:cNvPr id="28674" name="TextBox 4"/>
          <p:cNvSpPr txBox="1"/>
          <p:nvPr/>
        </p:nvSpPr>
        <p:spPr>
          <a:xfrm>
            <a:off x="566738" y="708025"/>
            <a:ext cx="9358312" cy="523875"/>
          </a:xfrm>
          <a:prstGeom prst="rect">
            <a:avLst/>
          </a:prstGeom>
          <a:noFill/>
          <a:ln w="9525">
            <a:noFill/>
          </a:ln>
        </p:spPr>
        <p:txBody>
          <a:bodyPr anchor="t" anchorCtr="0">
            <a:spAutoFit/>
          </a:bodyPr>
          <a:lstStyle/>
          <a:p>
            <a:r>
              <a:rPr lang="zh-CN" altLang="en-US" sz="2800" b="1" dirty="0">
                <a:latin typeface="华文新魏" panose="02010800040101010101" pitchFamily="2" charset="-122"/>
                <a:ea typeface="华文新魏" panose="02010800040101010101" pitchFamily="2" charset="-122"/>
              </a:rPr>
              <a:t>（二）</a:t>
            </a:r>
            <a:r>
              <a:rPr lang="zh-CN" altLang="zh-CN" sz="2800" b="1" dirty="0">
                <a:latin typeface="华文新魏" panose="02010800040101010101" pitchFamily="2" charset="-122"/>
                <a:ea typeface="华文新魏" panose="02010800040101010101" pitchFamily="2" charset="-122"/>
              </a:rPr>
              <a:t>高等学校实验室消防安全管理规范</a:t>
            </a:r>
            <a:r>
              <a:rPr lang="zh-CN" altLang="en-US" sz="2800" b="1" dirty="0">
                <a:latin typeface="华文新魏" panose="02010800040101010101" pitchFamily="2" charset="-122"/>
                <a:ea typeface="华文新魏" panose="02010800040101010101" pitchFamily="2" charset="-122"/>
              </a:rPr>
              <a:t>（重点内容节选）</a:t>
            </a:r>
          </a:p>
        </p:txBody>
      </p:sp>
      <p:sp>
        <p:nvSpPr>
          <p:cNvPr id="28675" name="TextBox 5"/>
          <p:cNvSpPr txBox="1"/>
          <p:nvPr/>
        </p:nvSpPr>
        <p:spPr>
          <a:xfrm>
            <a:off x="800100" y="1793875"/>
            <a:ext cx="9274175" cy="3074035"/>
          </a:xfrm>
          <a:prstGeom prst="rect">
            <a:avLst/>
          </a:prstGeom>
          <a:noFill/>
          <a:ln w="9525">
            <a:noFill/>
          </a:ln>
        </p:spPr>
        <p:txBody>
          <a:bodyPr anchor="t" anchorCtr="0">
            <a:spAutoFit/>
          </a:bodyPr>
          <a:lstStyle/>
          <a:p>
            <a:pPr marL="0" lvl="2" indent="0" algn="l" rtl="0" eaLnBrk="0" fontAlgn="base" hangingPunct="0">
              <a:lnSpc>
                <a:spcPts val="2800"/>
              </a:lnSpc>
              <a:spcBef>
                <a:spcPct val="20000"/>
              </a:spcBef>
              <a:spcAft>
                <a:spcPct val="0"/>
              </a:spcAft>
              <a:buNone/>
            </a:pPr>
            <a:r>
              <a:rPr lang="en-US" altLang="zh-CN" sz="1800" b="1" dirty="0">
                <a:solidFill>
                  <a:schemeClr val="tx1"/>
                </a:solidFill>
                <a:latin typeface="华文楷体" panose="02010600040101010101" pitchFamily="2" charset="-122"/>
                <a:ea typeface="华文楷体" panose="02010600040101010101" pitchFamily="2" charset="-122"/>
              </a:rPr>
              <a:t>        6.3    </a:t>
            </a:r>
            <a:r>
              <a:rPr lang="zh-CN" altLang="zh-CN" sz="1800" b="1" dirty="0">
                <a:solidFill>
                  <a:schemeClr val="tx1"/>
                </a:solidFill>
                <a:latin typeface="华文楷体" panose="02010600040101010101" pitchFamily="2" charset="-122"/>
                <a:ea typeface="华文楷体" panose="02010600040101010101" pitchFamily="2" charset="-122"/>
              </a:rPr>
              <a:t>消防宣传与培训</a:t>
            </a:r>
            <a:endParaRPr lang="en-US" altLang="zh-CN" sz="1800" b="1" dirty="0">
              <a:solidFill>
                <a:schemeClr val="tx1"/>
              </a:solidFill>
              <a:latin typeface="华文楷体" panose="02010600040101010101" pitchFamily="2" charset="-122"/>
              <a:ea typeface="华文楷体" panose="02010600040101010101" pitchFamily="2" charset="-122"/>
            </a:endParaRPr>
          </a:p>
          <a:p>
            <a:pPr marL="0" lvl="2" indent="0" algn="l" rtl="0" eaLnBrk="0" fontAlgn="base" hangingPunct="0">
              <a:lnSpc>
                <a:spcPts val="2800"/>
              </a:lnSpc>
              <a:spcBef>
                <a:spcPct val="20000"/>
              </a:spcBef>
              <a:spcAft>
                <a:spcPct val="0"/>
              </a:spcAft>
              <a:buNone/>
            </a:pPr>
            <a:r>
              <a:rPr lang="en-US" altLang="zh-CN" sz="1800" dirty="0">
                <a:solidFill>
                  <a:schemeClr val="tx1"/>
                </a:solidFill>
                <a:latin typeface="华文楷体" panose="02010600040101010101" pitchFamily="2" charset="-122"/>
                <a:ea typeface="华文楷体" panose="02010600040101010101" pitchFamily="2" charset="-122"/>
              </a:rPr>
              <a:t>        </a:t>
            </a:r>
            <a:r>
              <a:rPr lang="en-US" altLang="zh-CN" sz="1800" b="1" dirty="0">
                <a:solidFill>
                  <a:schemeClr val="tx1"/>
                </a:solidFill>
                <a:latin typeface="华文楷体" panose="02010600040101010101" pitchFamily="2" charset="-122"/>
                <a:ea typeface="华文楷体" panose="02010600040101010101" pitchFamily="2" charset="-122"/>
              </a:rPr>
              <a:t>6.3.1</a:t>
            </a:r>
            <a:r>
              <a:rPr lang="en-US" altLang="zh-CN" sz="1800" dirty="0">
                <a:solidFill>
                  <a:schemeClr val="tx1"/>
                </a:solidFill>
                <a:latin typeface="华文楷体" panose="02010600040101010101" pitchFamily="2" charset="-122"/>
                <a:ea typeface="华文楷体" panose="02010600040101010101" pitchFamily="2" charset="-122"/>
              </a:rPr>
              <a:t>    </a:t>
            </a:r>
            <a:r>
              <a:rPr lang="zh-CN" altLang="zh-CN" sz="1800" dirty="0">
                <a:solidFill>
                  <a:schemeClr val="tx1"/>
                </a:solidFill>
                <a:latin typeface="华文楷体" panose="02010600040101010101" pitchFamily="2" charset="-122"/>
                <a:ea typeface="华文楷体" panose="02010600040101010101" pitchFamily="2" charset="-122"/>
              </a:rPr>
              <a:t>学校</a:t>
            </a:r>
            <a:r>
              <a:rPr lang="zh-CN" altLang="zh-CN" sz="1800" b="1" dirty="0">
                <a:solidFill>
                  <a:srgbClr val="FF0000"/>
                </a:solidFill>
                <a:latin typeface="华文楷体" panose="02010600040101010101" pitchFamily="2" charset="-122"/>
                <a:ea typeface="华文楷体" panose="02010600040101010101" pitchFamily="2" charset="-122"/>
              </a:rPr>
              <a:t>实验室消防安全管理职能部门应定期（每学期至少一次）开展形式多样的消防安全宣传、教育与演练。</a:t>
            </a:r>
            <a:endParaRPr lang="zh-CN" altLang="zh-CN" sz="1800" dirty="0">
              <a:solidFill>
                <a:schemeClr val="tx1"/>
              </a:solidFill>
              <a:latin typeface="华文楷体" panose="02010600040101010101" pitchFamily="2" charset="-122"/>
              <a:ea typeface="华文楷体" panose="02010600040101010101" pitchFamily="2" charset="-122"/>
            </a:endParaRPr>
          </a:p>
          <a:p>
            <a:pPr eaLnBrk="0" hangingPunct="0">
              <a:lnSpc>
                <a:spcPts val="2800"/>
              </a:lnSpc>
              <a:spcBef>
                <a:spcPct val="20000"/>
              </a:spcBef>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6.3.2</a:t>
            </a: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学校实验室应将</a:t>
            </a:r>
            <a:r>
              <a:rPr lang="zh-CN" altLang="zh-CN" sz="1800" b="1" dirty="0">
                <a:solidFill>
                  <a:srgbClr val="FF0000"/>
                </a:solidFill>
                <a:latin typeface="华文楷体" panose="02010600040101010101" pitchFamily="2" charset="-122"/>
                <a:ea typeface="华文楷体" panose="02010600040101010101" pitchFamily="2" charset="-122"/>
              </a:rPr>
              <a:t>消防安全教育培训考核纳入实验室准入环节</a:t>
            </a:r>
            <a:r>
              <a:rPr lang="zh-CN" altLang="zh-CN" sz="1800" dirty="0">
                <a:latin typeface="华文楷体" panose="02010600040101010101" pitchFamily="2" charset="-122"/>
                <a:ea typeface="华文楷体" panose="02010600040101010101" pitchFamily="2" charset="-122"/>
              </a:rPr>
              <a:t>，确保进入实验室人员具备必要的消防安全知识和应急能力。与实验室有隶属关系的二级单位（院系）应建立实验室准入制度并严格执行，每学期应有组织参与实验室工作人员的消防安全培训，年终考核，并留存培训和考核记录，确保参与实验室工作人员具备必要的消防安全知识和应急处置能力。</a:t>
            </a:r>
            <a:endParaRPr lang="en-US" altLang="zh-CN" sz="1800" dirty="0">
              <a:latin typeface="华文楷体" panose="02010600040101010101" pitchFamily="2" charset="-122"/>
              <a:ea typeface="华文楷体" panose="02010600040101010101" pitchFamily="2" charset="-122"/>
            </a:endParaRPr>
          </a:p>
        </p:txBody>
      </p:sp>
      <p:pic>
        <p:nvPicPr>
          <p:cNvPr id="28676" name="图片 109">
            <a:hlinkClick r:id="rId2" action="ppaction://hlinksldjump"/>
          </p:cNvPr>
          <p:cNvPicPr>
            <a:picLocks noChangeAspect="1"/>
          </p:cNvPicPr>
          <p:nvPr/>
        </p:nvPicPr>
        <p:blipFill>
          <a:blip r:embed="rId3" cstate="print"/>
          <a:srcRect l="67346" t="17532" r="2882" b="42969"/>
          <a:stretch>
            <a:fillRect/>
          </a:stretch>
        </p:blipFill>
        <p:spPr>
          <a:xfrm>
            <a:off x="9275763" y="6138863"/>
            <a:ext cx="798512" cy="755650"/>
          </a:xfrm>
          <a:prstGeom prst="rect">
            <a:avLst/>
          </a:prstGeom>
          <a:noFill/>
          <a:ln w="9525">
            <a:noFill/>
          </a:ln>
        </p:spPr>
      </p:pic>
      <p:pic>
        <p:nvPicPr>
          <p:cNvPr id="28677" name="图片 11">
            <a:hlinkClick r:id="rId4" action="ppaction://hlinksldjump"/>
          </p:cNvPr>
          <p:cNvPicPr>
            <a:picLocks noChangeAspect="1"/>
          </p:cNvPicPr>
          <p:nvPr/>
        </p:nvPicPr>
        <p:blipFill>
          <a:blip r:embed="rId5" cstate="print"/>
          <a:srcRect l="4480" t="58189" r="68494" b="5009"/>
          <a:stretch>
            <a:fillRect/>
          </a:stretch>
        </p:blipFill>
        <p:spPr>
          <a:xfrm>
            <a:off x="8418513" y="6138863"/>
            <a:ext cx="739775" cy="739775"/>
          </a:xfrm>
          <a:prstGeom prst="rect">
            <a:avLst/>
          </a:prstGeom>
          <a:noFill/>
          <a:ln w="9525">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extBox 5"/>
          <p:cNvSpPr txBox="1"/>
          <p:nvPr/>
        </p:nvSpPr>
        <p:spPr>
          <a:xfrm>
            <a:off x="810260" y="1281748"/>
            <a:ext cx="8858250" cy="461962"/>
          </a:xfrm>
          <a:prstGeom prst="rect">
            <a:avLst/>
          </a:prstGeom>
          <a:noFill/>
          <a:ln w="9525">
            <a:noFill/>
          </a:ln>
        </p:spPr>
        <p:txBody>
          <a:bodyPr anchor="t" anchorCtr="0">
            <a:spAutoFit/>
          </a:bodyPr>
          <a:lstStyle/>
          <a:p>
            <a:pPr algn="ctr"/>
            <a:r>
              <a:rPr lang="en-US" altLang="zh-CN" sz="2400" dirty="0">
                <a:latin typeface="华文新魏" panose="02010800040101010101" pitchFamily="2" charset="-122"/>
                <a:ea typeface="华文新魏" panose="02010800040101010101" pitchFamily="2" charset="-122"/>
              </a:rPr>
              <a:t>6  </a:t>
            </a:r>
            <a:r>
              <a:rPr lang="zh-CN" altLang="zh-CN" sz="2400" dirty="0">
                <a:latin typeface="华文新魏" panose="02010800040101010101" pitchFamily="2" charset="-122"/>
                <a:ea typeface="华文新魏" panose="02010800040101010101" pitchFamily="2" charset="-122"/>
              </a:rPr>
              <a:t>消防安全制度和管理</a:t>
            </a:r>
            <a:endParaRPr lang="zh-CN" altLang="en-US" sz="2400" dirty="0">
              <a:latin typeface="华文新魏" panose="02010800040101010101" pitchFamily="2" charset="-122"/>
              <a:ea typeface="华文新魏" panose="02010800040101010101" pitchFamily="2" charset="-122"/>
            </a:endParaRPr>
          </a:p>
        </p:txBody>
      </p:sp>
      <p:sp>
        <p:nvSpPr>
          <p:cNvPr id="29698" name="TextBox 4"/>
          <p:cNvSpPr txBox="1"/>
          <p:nvPr/>
        </p:nvSpPr>
        <p:spPr>
          <a:xfrm>
            <a:off x="566738" y="708025"/>
            <a:ext cx="9358312" cy="523875"/>
          </a:xfrm>
          <a:prstGeom prst="rect">
            <a:avLst/>
          </a:prstGeom>
          <a:noFill/>
          <a:ln w="9525">
            <a:noFill/>
          </a:ln>
        </p:spPr>
        <p:txBody>
          <a:bodyPr anchor="t" anchorCtr="0">
            <a:spAutoFit/>
          </a:bodyPr>
          <a:lstStyle/>
          <a:p>
            <a:r>
              <a:rPr lang="zh-CN" altLang="en-US" sz="2800" b="1" dirty="0">
                <a:latin typeface="华文新魏" panose="02010800040101010101" pitchFamily="2" charset="-122"/>
                <a:ea typeface="华文新魏" panose="02010800040101010101" pitchFamily="2" charset="-122"/>
              </a:rPr>
              <a:t>（二）</a:t>
            </a:r>
            <a:r>
              <a:rPr lang="zh-CN" altLang="zh-CN" sz="2800" b="1" dirty="0">
                <a:latin typeface="华文新魏" panose="02010800040101010101" pitchFamily="2" charset="-122"/>
                <a:ea typeface="华文新魏" panose="02010800040101010101" pitchFamily="2" charset="-122"/>
              </a:rPr>
              <a:t>高等学校实验室消防安全管理规范</a:t>
            </a:r>
            <a:r>
              <a:rPr lang="zh-CN" altLang="en-US" sz="2800" b="1" dirty="0">
                <a:latin typeface="华文新魏" panose="02010800040101010101" pitchFamily="2" charset="-122"/>
                <a:ea typeface="华文新魏" panose="02010800040101010101" pitchFamily="2" charset="-122"/>
              </a:rPr>
              <a:t>（重点内容节选）</a:t>
            </a:r>
          </a:p>
        </p:txBody>
      </p:sp>
      <p:sp>
        <p:nvSpPr>
          <p:cNvPr id="29699" name="TextBox 5"/>
          <p:cNvSpPr txBox="1"/>
          <p:nvPr/>
        </p:nvSpPr>
        <p:spPr>
          <a:xfrm>
            <a:off x="737553" y="1620520"/>
            <a:ext cx="9336087" cy="4810760"/>
          </a:xfrm>
          <a:prstGeom prst="rect">
            <a:avLst/>
          </a:prstGeom>
          <a:noFill/>
          <a:ln w="9525">
            <a:noFill/>
          </a:ln>
        </p:spPr>
        <p:txBody>
          <a:bodyPr anchor="t" anchorCtr="0">
            <a:spAutoFit/>
          </a:bodyPr>
          <a:lstStyle/>
          <a:p>
            <a:pPr marL="0" lvl="2" algn="l" rtl="0" eaLnBrk="0" hangingPunct="0">
              <a:lnSpc>
                <a:spcPts val="2300"/>
              </a:lnSpc>
              <a:spcBef>
                <a:spcPts val="0"/>
              </a:spcBef>
              <a:spcAft>
                <a:spcPct val="0"/>
              </a:spcAft>
              <a:buNone/>
            </a:pPr>
            <a:r>
              <a:rPr lang="en-US" altLang="zh-CN" sz="1600" b="1" dirty="0">
                <a:solidFill>
                  <a:schemeClr val="tx1"/>
                </a:solidFill>
                <a:latin typeface="华文楷体" panose="02010600040101010101" pitchFamily="2" charset="-122"/>
                <a:ea typeface="华文楷体" panose="02010600040101010101" pitchFamily="2" charset="-122"/>
              </a:rPr>
              <a:t>       </a:t>
            </a:r>
            <a:r>
              <a:rPr lang="en-US" altLang="zh-CN" sz="1800" b="1" dirty="0">
                <a:solidFill>
                  <a:schemeClr val="tx1"/>
                </a:solidFill>
                <a:latin typeface="华文楷体" panose="02010600040101010101" pitchFamily="2" charset="-122"/>
                <a:ea typeface="华文楷体" panose="02010600040101010101" pitchFamily="2" charset="-122"/>
              </a:rPr>
              <a:t>  6.4    </a:t>
            </a:r>
            <a:r>
              <a:rPr lang="zh-CN" altLang="zh-CN" sz="1800" b="1" dirty="0">
                <a:solidFill>
                  <a:schemeClr val="tx1"/>
                </a:solidFill>
                <a:latin typeface="华文楷体" panose="02010600040101010101" pitchFamily="2" charset="-122"/>
                <a:ea typeface="华文楷体" panose="02010600040101010101" pitchFamily="2" charset="-122"/>
              </a:rPr>
              <a:t>安全疏散设施管理</a:t>
            </a:r>
            <a:endParaRPr lang="en-US" altLang="zh-CN" sz="1800" b="1" dirty="0">
              <a:solidFill>
                <a:schemeClr val="tx1"/>
              </a:solidFill>
              <a:latin typeface="华文楷体" panose="02010600040101010101" pitchFamily="2" charset="-122"/>
              <a:ea typeface="华文楷体" panose="02010600040101010101" pitchFamily="2" charset="-122"/>
            </a:endParaRPr>
          </a:p>
          <a:p>
            <a:pPr marL="0" eaLnBrk="0" hangingPunct="0">
              <a:lnSpc>
                <a:spcPts val="2300"/>
              </a:lnSpc>
              <a:spcBef>
                <a:spcPts val="0"/>
              </a:spcBef>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6.4.2</a:t>
            </a: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实验室安全疏散设施管理应符合下列要求：</a:t>
            </a:r>
            <a:endParaRPr lang="en-US" altLang="zh-CN" sz="1800" dirty="0">
              <a:latin typeface="华文楷体" panose="02010600040101010101" pitchFamily="2" charset="-122"/>
              <a:ea typeface="华文楷体" panose="02010600040101010101" pitchFamily="2" charset="-122"/>
            </a:endParaRPr>
          </a:p>
          <a:p>
            <a:pPr marL="0" eaLnBrk="0" hangingPunct="0">
              <a:lnSpc>
                <a:spcPts val="2300"/>
              </a:lnSpc>
              <a:spcBef>
                <a:spcPts val="0"/>
              </a:spcBef>
            </a:pPr>
            <a:r>
              <a:rPr lang="en-US" altLang="zh-CN" sz="1800" dirty="0">
                <a:latin typeface="华文楷体" panose="02010600040101010101" pitchFamily="2" charset="-122"/>
                <a:ea typeface="华文楷体" panose="02010600040101010101" pitchFamily="2" charset="-122"/>
              </a:rPr>
              <a:t>         a)    </a:t>
            </a:r>
            <a:r>
              <a:rPr lang="zh-CN" altLang="zh-CN" sz="1800" b="1" dirty="0">
                <a:solidFill>
                  <a:srgbClr val="FF0000"/>
                </a:solidFill>
                <a:latin typeface="华文楷体" panose="02010600040101010101" pitchFamily="2" charset="-122"/>
                <a:ea typeface="华文楷体" panose="02010600040101010101" pitchFamily="2" charset="-122"/>
              </a:rPr>
              <a:t>确保疏散通道、安全出口通畅，</a:t>
            </a:r>
            <a:r>
              <a:rPr lang="zh-CN" altLang="zh-CN" sz="1800" dirty="0">
                <a:latin typeface="华文楷体" panose="02010600040101010101" pitchFamily="2" charset="-122"/>
                <a:ea typeface="华文楷体" panose="02010600040101010101" pitchFamily="2" charset="-122"/>
              </a:rPr>
              <a:t>防火门达标且安装合规，禁止占用、堵塞、封闭疏散通道和楼梯间；</a:t>
            </a:r>
            <a:endParaRPr lang="en-US" altLang="zh-CN" sz="1800" dirty="0">
              <a:latin typeface="华文楷体" panose="02010600040101010101" pitchFamily="2" charset="-122"/>
              <a:ea typeface="华文楷体" panose="02010600040101010101" pitchFamily="2" charset="-122"/>
            </a:endParaRPr>
          </a:p>
          <a:p>
            <a:pPr marL="0" eaLnBrk="0" hangingPunct="0">
              <a:lnSpc>
                <a:spcPts val="2300"/>
              </a:lnSpc>
              <a:spcBef>
                <a:spcPts val="0"/>
              </a:spcBef>
            </a:pPr>
            <a:r>
              <a:rPr lang="en-US" altLang="zh-CN" sz="1800" dirty="0">
                <a:latin typeface="华文楷体" panose="02010600040101010101" pitchFamily="2" charset="-122"/>
                <a:ea typeface="华文楷体" panose="02010600040101010101" pitchFamily="2" charset="-122"/>
              </a:rPr>
              <a:t>         b)    </a:t>
            </a:r>
            <a:r>
              <a:rPr lang="zh-CN" altLang="zh-CN" sz="1800" b="1" dirty="0">
                <a:solidFill>
                  <a:srgbClr val="FF0000"/>
                </a:solidFill>
                <a:latin typeface="华文楷体" panose="02010600040101010101" pitchFamily="2" charset="-122"/>
                <a:ea typeface="华文楷体" panose="02010600040101010101" pitchFamily="2" charset="-122"/>
              </a:rPr>
              <a:t>实验室在使用期间，不应锁闭疏散出口、安全出口的门，</a:t>
            </a:r>
            <a:r>
              <a:rPr lang="zh-CN" altLang="zh-CN" sz="1800" dirty="0">
                <a:latin typeface="华文楷体" panose="02010600040101010101" pitchFamily="2" charset="-122"/>
                <a:ea typeface="华文楷体" panose="02010600040101010101" pitchFamily="2" charset="-122"/>
              </a:rPr>
              <a:t>或采取火灾时不需使用钥匙等任何工具即能从内部易于打开的措施，并应在明显位置设置含有使用提示的标识；</a:t>
            </a:r>
            <a:endParaRPr lang="en-US" altLang="zh-CN" sz="1800" dirty="0">
              <a:latin typeface="华文楷体" panose="02010600040101010101" pitchFamily="2" charset="-122"/>
              <a:ea typeface="华文楷体" panose="02010600040101010101" pitchFamily="2" charset="-122"/>
            </a:endParaRPr>
          </a:p>
          <a:p>
            <a:pPr marL="0" eaLnBrk="0" hangingPunct="0">
              <a:lnSpc>
                <a:spcPts val="2300"/>
              </a:lnSpc>
              <a:spcBef>
                <a:spcPts val="0"/>
              </a:spcBef>
            </a:pPr>
            <a:r>
              <a:rPr lang="en-US" altLang="zh-CN" sz="1800" dirty="0">
                <a:latin typeface="华文楷体" panose="02010600040101010101" pitchFamily="2" charset="-122"/>
                <a:ea typeface="华文楷体" panose="02010600040101010101" pitchFamily="2" charset="-122"/>
              </a:rPr>
              <a:t>         c)    </a:t>
            </a:r>
            <a:r>
              <a:rPr lang="zh-CN" altLang="zh-CN" sz="1800" dirty="0">
                <a:latin typeface="华文楷体" panose="02010600040101010101" pitchFamily="2" charset="-122"/>
                <a:ea typeface="华文楷体" panose="02010600040101010101" pitchFamily="2" charset="-122"/>
              </a:rPr>
              <a:t>应保持常闭式防火门处于关闭状态，常开防火门应能在火灾时自行关闭，并应具有信号反馈的功能；</a:t>
            </a:r>
            <a:endParaRPr lang="en-US" altLang="zh-CN" sz="1800" dirty="0">
              <a:latin typeface="华文楷体" panose="02010600040101010101" pitchFamily="2" charset="-122"/>
              <a:ea typeface="华文楷体" panose="02010600040101010101" pitchFamily="2" charset="-122"/>
            </a:endParaRPr>
          </a:p>
          <a:p>
            <a:pPr marL="0" eaLnBrk="0" hangingPunct="0">
              <a:lnSpc>
                <a:spcPts val="2300"/>
              </a:lnSpc>
              <a:spcBef>
                <a:spcPts val="0"/>
              </a:spcBef>
            </a:pPr>
            <a:r>
              <a:rPr lang="en-US" altLang="zh-CN" sz="1800" dirty="0">
                <a:latin typeface="华文楷体" panose="02010600040101010101" pitchFamily="2" charset="-122"/>
                <a:ea typeface="华文楷体" panose="02010600040101010101" pitchFamily="2" charset="-122"/>
              </a:rPr>
              <a:t>         d)   </a:t>
            </a:r>
            <a:r>
              <a:rPr lang="en-US" altLang="zh-CN" sz="1800" b="1" dirty="0">
                <a:solidFill>
                  <a:srgbClr val="FF0000"/>
                </a:solidFill>
                <a:latin typeface="华文楷体" panose="02010600040101010101" pitchFamily="2" charset="-122"/>
                <a:ea typeface="华文楷体" panose="02010600040101010101" pitchFamily="2" charset="-122"/>
              </a:rPr>
              <a:t> </a:t>
            </a:r>
            <a:r>
              <a:rPr lang="zh-CN" altLang="zh-CN" sz="1800" b="1" dirty="0">
                <a:solidFill>
                  <a:srgbClr val="FF0000"/>
                </a:solidFill>
                <a:latin typeface="华文楷体" panose="02010600040101010101" pitchFamily="2" charset="-122"/>
                <a:ea typeface="华文楷体" panose="02010600040101010101" pitchFamily="2" charset="-122"/>
              </a:rPr>
              <a:t>疏散应急照明、疏散指示标志应完好、有效</a:t>
            </a:r>
            <a:r>
              <a:rPr lang="zh-CN" altLang="zh-CN" sz="1800" dirty="0">
                <a:latin typeface="华文楷体" panose="02010600040101010101" pitchFamily="2" charset="-122"/>
                <a:ea typeface="华文楷体" panose="02010600040101010101" pitchFamily="2" charset="-122"/>
              </a:rPr>
              <a:t>；发生损坏时，应及时维修、更换；</a:t>
            </a:r>
            <a:endParaRPr lang="en-US" altLang="zh-CN" sz="1800" dirty="0">
              <a:latin typeface="华文楷体" panose="02010600040101010101" pitchFamily="2" charset="-122"/>
              <a:ea typeface="华文楷体" panose="02010600040101010101" pitchFamily="2" charset="-122"/>
            </a:endParaRPr>
          </a:p>
          <a:p>
            <a:pPr marL="0" eaLnBrk="0" hangingPunct="0">
              <a:lnSpc>
                <a:spcPts val="2300"/>
              </a:lnSpc>
              <a:spcBef>
                <a:spcPts val="0"/>
              </a:spcBef>
            </a:pPr>
            <a:r>
              <a:rPr lang="en-US" altLang="zh-CN" sz="1800" dirty="0">
                <a:latin typeface="华文楷体" panose="02010600040101010101" pitchFamily="2" charset="-122"/>
                <a:ea typeface="华文楷体" panose="02010600040101010101" pitchFamily="2" charset="-122"/>
              </a:rPr>
              <a:t>         e)    </a:t>
            </a:r>
            <a:r>
              <a:rPr lang="zh-CN" altLang="zh-CN" sz="1800" b="1" dirty="0">
                <a:solidFill>
                  <a:srgbClr val="FF0000"/>
                </a:solidFill>
                <a:latin typeface="华文楷体" panose="02010600040101010101" pitchFamily="2" charset="-122"/>
                <a:ea typeface="华文楷体" panose="02010600040101010101" pitchFamily="2" charset="-122"/>
              </a:rPr>
              <a:t>消防安全标志标识应完好</a:t>
            </a:r>
            <a:r>
              <a:rPr lang="zh-CN" altLang="zh-CN" sz="1800" dirty="0">
                <a:latin typeface="华文楷体" panose="02010600040101010101" pitchFamily="2" charset="-122"/>
                <a:ea typeface="华文楷体" panose="02010600040101010101" pitchFamily="2" charset="-122"/>
              </a:rPr>
              <a:t>、清晰，不应被遮挡；</a:t>
            </a:r>
            <a:endParaRPr lang="en-US" altLang="zh-CN" sz="1800" dirty="0">
              <a:latin typeface="华文楷体" panose="02010600040101010101" pitchFamily="2" charset="-122"/>
              <a:ea typeface="华文楷体" panose="02010600040101010101" pitchFamily="2" charset="-122"/>
            </a:endParaRPr>
          </a:p>
          <a:p>
            <a:pPr marL="0" eaLnBrk="0" hangingPunct="0">
              <a:lnSpc>
                <a:spcPts val="2300"/>
              </a:lnSpc>
              <a:spcBef>
                <a:spcPts val="0"/>
              </a:spcBef>
            </a:pPr>
            <a:r>
              <a:rPr lang="en-US" altLang="zh-CN" sz="1800" dirty="0">
                <a:latin typeface="华文楷体" panose="02010600040101010101" pitchFamily="2" charset="-122"/>
                <a:ea typeface="华文楷体" panose="02010600040101010101" pitchFamily="2" charset="-122"/>
              </a:rPr>
              <a:t>         f)    </a:t>
            </a:r>
            <a:r>
              <a:rPr lang="zh-CN" altLang="zh-CN" sz="1800" dirty="0">
                <a:latin typeface="华文楷体" panose="02010600040101010101" pitchFamily="2" charset="-122"/>
                <a:ea typeface="华文楷体" panose="02010600040101010101" pitchFamily="2" charset="-122"/>
              </a:rPr>
              <a:t>安全出口、公共疏散通道上不应安装栅栏或采取技术措施保证火灾发生时内部所有人员能随时打开；</a:t>
            </a:r>
            <a:endParaRPr lang="en-US" altLang="zh-CN" sz="1800" dirty="0">
              <a:latin typeface="华文楷体" panose="02010600040101010101" pitchFamily="2" charset="-122"/>
              <a:ea typeface="华文楷体" panose="02010600040101010101" pitchFamily="2" charset="-122"/>
            </a:endParaRPr>
          </a:p>
          <a:p>
            <a:pPr marL="0" eaLnBrk="0" hangingPunct="0">
              <a:lnSpc>
                <a:spcPts val="2300"/>
              </a:lnSpc>
              <a:spcBef>
                <a:spcPts val="0"/>
              </a:spcBef>
            </a:pPr>
            <a:r>
              <a:rPr lang="en-US" altLang="zh-CN" sz="1800" dirty="0">
                <a:latin typeface="华文楷体" panose="02010600040101010101" pitchFamily="2" charset="-122"/>
                <a:ea typeface="华文楷体" panose="02010600040101010101" pitchFamily="2" charset="-122"/>
              </a:rPr>
              <a:t>        g)    </a:t>
            </a:r>
            <a:r>
              <a:rPr lang="zh-CN" altLang="zh-CN" sz="1800" dirty="0">
                <a:latin typeface="华文楷体" panose="02010600040101010101" pitchFamily="2" charset="-122"/>
                <a:ea typeface="华文楷体" panose="02010600040101010101" pitchFamily="2" charset="-122"/>
              </a:rPr>
              <a:t>建筑每层外墙的</a:t>
            </a:r>
            <a:r>
              <a:rPr lang="zh-CN" altLang="zh-CN" sz="1800" b="1" dirty="0">
                <a:solidFill>
                  <a:srgbClr val="FF0000"/>
                </a:solidFill>
                <a:latin typeface="华文楷体" panose="02010600040101010101" pitchFamily="2" charset="-122"/>
                <a:ea typeface="华文楷体" panose="02010600040101010101" pitchFamily="2" charset="-122"/>
              </a:rPr>
              <a:t>窗口、阳台等部位不应设置影响逃生和灭火救援的栅栏，</a:t>
            </a:r>
            <a:r>
              <a:rPr lang="zh-CN" altLang="zh-CN" sz="1800" dirty="0">
                <a:latin typeface="华文楷体" panose="02010600040101010101" pitchFamily="2" charset="-122"/>
                <a:ea typeface="华文楷体" panose="02010600040101010101" pitchFamily="2" charset="-122"/>
              </a:rPr>
              <a:t>确需设置时，应能从内部易于开启；</a:t>
            </a:r>
          </a:p>
          <a:p>
            <a:pPr marL="0" eaLnBrk="0" hangingPunct="0">
              <a:lnSpc>
                <a:spcPts val="2300"/>
              </a:lnSpc>
              <a:spcBef>
                <a:spcPts val="0"/>
              </a:spcBef>
            </a:pPr>
            <a:r>
              <a:rPr lang="en-US" altLang="zh-CN" sz="1800" dirty="0">
                <a:latin typeface="华文楷体" panose="02010600040101010101" pitchFamily="2" charset="-122"/>
                <a:ea typeface="华文楷体" panose="02010600040101010101" pitchFamily="2" charset="-122"/>
              </a:rPr>
              <a:t>         h)    </a:t>
            </a:r>
            <a:r>
              <a:rPr lang="zh-CN" altLang="zh-CN" sz="1800" dirty="0">
                <a:latin typeface="华文楷体" panose="02010600040101010101" pitchFamily="2" charset="-122"/>
                <a:ea typeface="华文楷体" panose="02010600040101010101" pitchFamily="2" charset="-122"/>
              </a:rPr>
              <a:t>在各楼层的明显位置应</a:t>
            </a:r>
            <a:r>
              <a:rPr lang="zh-CN" altLang="zh-CN" sz="1800" b="1" dirty="0">
                <a:solidFill>
                  <a:srgbClr val="FF0000"/>
                </a:solidFill>
                <a:latin typeface="华文楷体" panose="02010600040101010101" pitchFamily="2" charset="-122"/>
                <a:ea typeface="华文楷体" panose="02010600040101010101" pitchFamily="2" charset="-122"/>
              </a:rPr>
              <a:t>设置安全疏散指示图，</a:t>
            </a:r>
            <a:r>
              <a:rPr lang="zh-CN" altLang="zh-CN" sz="1800" dirty="0">
                <a:latin typeface="华文楷体" panose="02010600040101010101" pitchFamily="2" charset="-122"/>
                <a:ea typeface="华文楷体" panose="02010600040101010101" pitchFamily="2" charset="-122"/>
              </a:rPr>
              <a:t>疏散指示图上应标明疏散路线、安全出口和疏散门、人员所在位置和必要的文字说明。</a:t>
            </a:r>
            <a:endParaRPr lang="en-US" altLang="zh-CN" sz="1800" dirty="0">
              <a:latin typeface="华文楷体" panose="02010600040101010101" pitchFamily="2" charset="-122"/>
              <a:ea typeface="华文楷体" panose="02010600040101010101" pitchFamily="2" charset="-122"/>
            </a:endParaRPr>
          </a:p>
        </p:txBody>
      </p:sp>
      <p:pic>
        <p:nvPicPr>
          <p:cNvPr id="29700" name="图片 109">
            <a:hlinkClick r:id="rId2" action="ppaction://hlinksldjump"/>
          </p:cNvPr>
          <p:cNvPicPr>
            <a:picLocks noChangeAspect="1"/>
          </p:cNvPicPr>
          <p:nvPr/>
        </p:nvPicPr>
        <p:blipFill>
          <a:blip r:embed="rId3" cstate="print"/>
          <a:srcRect l="67346" t="17532" r="2882" b="42969"/>
          <a:stretch>
            <a:fillRect/>
          </a:stretch>
        </p:blipFill>
        <p:spPr>
          <a:xfrm>
            <a:off x="9275763" y="6138863"/>
            <a:ext cx="798512" cy="755650"/>
          </a:xfrm>
          <a:prstGeom prst="rect">
            <a:avLst/>
          </a:prstGeom>
          <a:noFill/>
          <a:ln w="9525">
            <a:noFill/>
          </a:ln>
        </p:spPr>
      </p:pic>
      <p:pic>
        <p:nvPicPr>
          <p:cNvPr id="29701" name="图片 11">
            <a:hlinkClick r:id="rId4" action="ppaction://hlinksldjump"/>
          </p:cNvPr>
          <p:cNvPicPr>
            <a:picLocks noChangeAspect="1"/>
          </p:cNvPicPr>
          <p:nvPr/>
        </p:nvPicPr>
        <p:blipFill>
          <a:blip r:embed="rId5" cstate="print"/>
          <a:srcRect l="4480" t="58189" r="68494" b="5009"/>
          <a:stretch>
            <a:fillRect/>
          </a:stretch>
        </p:blipFill>
        <p:spPr>
          <a:xfrm>
            <a:off x="8418513" y="6138863"/>
            <a:ext cx="739775" cy="739775"/>
          </a:xfrm>
          <a:prstGeom prst="rect">
            <a:avLst/>
          </a:prstGeom>
          <a:noFill/>
          <a:ln w="9525">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extBox 5"/>
          <p:cNvSpPr txBox="1"/>
          <p:nvPr/>
        </p:nvSpPr>
        <p:spPr>
          <a:xfrm>
            <a:off x="800100" y="1363663"/>
            <a:ext cx="8858250" cy="461962"/>
          </a:xfrm>
          <a:prstGeom prst="rect">
            <a:avLst/>
          </a:prstGeom>
          <a:noFill/>
          <a:ln w="9525">
            <a:noFill/>
          </a:ln>
        </p:spPr>
        <p:txBody>
          <a:bodyPr anchor="t" anchorCtr="0">
            <a:spAutoFit/>
          </a:bodyPr>
          <a:lstStyle/>
          <a:p>
            <a:pPr algn="ctr"/>
            <a:r>
              <a:rPr lang="en-US" altLang="zh-CN" sz="2400" dirty="0">
                <a:latin typeface="华文新魏" panose="02010800040101010101" pitchFamily="2" charset="-122"/>
                <a:ea typeface="华文新魏" panose="02010800040101010101" pitchFamily="2" charset="-122"/>
              </a:rPr>
              <a:t>6  </a:t>
            </a:r>
            <a:r>
              <a:rPr lang="zh-CN" altLang="zh-CN" sz="2400" dirty="0">
                <a:latin typeface="华文新魏" panose="02010800040101010101" pitchFamily="2" charset="-122"/>
                <a:ea typeface="华文新魏" panose="02010800040101010101" pitchFamily="2" charset="-122"/>
              </a:rPr>
              <a:t>消防安全制度和管理</a:t>
            </a:r>
            <a:endParaRPr lang="zh-CN" altLang="en-US" sz="2400" dirty="0">
              <a:latin typeface="华文新魏" panose="02010800040101010101" pitchFamily="2" charset="-122"/>
              <a:ea typeface="华文新魏" panose="02010800040101010101" pitchFamily="2" charset="-122"/>
            </a:endParaRPr>
          </a:p>
        </p:txBody>
      </p:sp>
      <p:sp>
        <p:nvSpPr>
          <p:cNvPr id="30722" name="TextBox 4"/>
          <p:cNvSpPr txBox="1"/>
          <p:nvPr/>
        </p:nvSpPr>
        <p:spPr>
          <a:xfrm>
            <a:off x="566738" y="708025"/>
            <a:ext cx="9358312" cy="523875"/>
          </a:xfrm>
          <a:prstGeom prst="rect">
            <a:avLst/>
          </a:prstGeom>
          <a:noFill/>
          <a:ln w="9525">
            <a:noFill/>
          </a:ln>
        </p:spPr>
        <p:txBody>
          <a:bodyPr anchor="t" anchorCtr="0">
            <a:spAutoFit/>
          </a:bodyPr>
          <a:lstStyle/>
          <a:p>
            <a:r>
              <a:rPr lang="zh-CN" altLang="en-US" sz="2800" b="1" dirty="0">
                <a:latin typeface="华文新魏" panose="02010800040101010101" pitchFamily="2" charset="-122"/>
                <a:ea typeface="华文新魏" panose="02010800040101010101" pitchFamily="2" charset="-122"/>
              </a:rPr>
              <a:t>（二）</a:t>
            </a:r>
            <a:r>
              <a:rPr lang="zh-CN" altLang="zh-CN" sz="2800" b="1" dirty="0">
                <a:latin typeface="华文新魏" panose="02010800040101010101" pitchFamily="2" charset="-122"/>
                <a:ea typeface="华文新魏" panose="02010800040101010101" pitchFamily="2" charset="-122"/>
              </a:rPr>
              <a:t>高等学校实验室消防安全管理规范</a:t>
            </a:r>
            <a:r>
              <a:rPr lang="zh-CN" altLang="en-US" sz="2800" b="1" dirty="0">
                <a:latin typeface="华文新魏" panose="02010800040101010101" pitchFamily="2" charset="-122"/>
                <a:ea typeface="华文新魏" panose="02010800040101010101" pitchFamily="2" charset="-122"/>
              </a:rPr>
              <a:t>（重点内容节选）</a:t>
            </a:r>
          </a:p>
        </p:txBody>
      </p:sp>
      <p:sp>
        <p:nvSpPr>
          <p:cNvPr id="30723" name="TextBox 5"/>
          <p:cNvSpPr txBox="1"/>
          <p:nvPr/>
        </p:nvSpPr>
        <p:spPr>
          <a:xfrm>
            <a:off x="666750" y="1793875"/>
            <a:ext cx="9644380" cy="3653790"/>
          </a:xfrm>
          <a:prstGeom prst="rect">
            <a:avLst/>
          </a:prstGeom>
          <a:noFill/>
          <a:ln w="9525">
            <a:noFill/>
          </a:ln>
        </p:spPr>
        <p:txBody>
          <a:bodyPr wrap="square" anchor="t" anchorCtr="0">
            <a:spAutoFit/>
          </a:bodyPr>
          <a:lstStyle/>
          <a:p>
            <a:pPr marL="0" lvl="2" indent="0" algn="l" rtl="0" eaLnBrk="0" fontAlgn="base" hangingPunct="0">
              <a:lnSpc>
                <a:spcPts val="2800"/>
              </a:lnSpc>
              <a:spcBef>
                <a:spcPct val="20000"/>
              </a:spcBef>
              <a:spcAft>
                <a:spcPct val="0"/>
              </a:spcAft>
              <a:buNone/>
            </a:pPr>
            <a:r>
              <a:rPr lang="en-US" altLang="zh-CN" sz="1800" b="1" dirty="0">
                <a:solidFill>
                  <a:schemeClr val="tx1"/>
                </a:solidFill>
                <a:latin typeface="华文楷体" panose="02010600040101010101" pitchFamily="2" charset="-122"/>
                <a:ea typeface="华文楷体" panose="02010600040101010101" pitchFamily="2" charset="-122"/>
              </a:rPr>
              <a:t>        6.5    </a:t>
            </a:r>
            <a:r>
              <a:rPr lang="zh-CN" altLang="zh-CN" sz="1800" b="1" dirty="0">
                <a:solidFill>
                  <a:schemeClr val="tx1"/>
                </a:solidFill>
                <a:latin typeface="华文楷体" panose="02010600040101010101" pitchFamily="2" charset="-122"/>
                <a:ea typeface="华文楷体" panose="02010600040101010101" pitchFamily="2" charset="-122"/>
              </a:rPr>
              <a:t>消防设施管理</a:t>
            </a:r>
            <a:endParaRPr lang="en-US" altLang="zh-CN" sz="1800" b="1" dirty="0">
              <a:solidFill>
                <a:schemeClr val="tx1"/>
              </a:solidFill>
              <a:latin typeface="华文楷体" panose="02010600040101010101" pitchFamily="2" charset="-122"/>
              <a:ea typeface="华文楷体" panose="02010600040101010101" pitchFamily="2" charset="-122"/>
            </a:endParaRPr>
          </a:p>
          <a:p>
            <a:pPr marL="0" lvl="2" indent="0" algn="l" rtl="0" eaLnBrk="0" fontAlgn="base" hangingPunct="0">
              <a:lnSpc>
                <a:spcPts val="2800"/>
              </a:lnSpc>
              <a:spcBef>
                <a:spcPct val="20000"/>
              </a:spcBef>
              <a:spcAft>
                <a:spcPct val="0"/>
              </a:spcAft>
              <a:buNone/>
            </a:pPr>
            <a:r>
              <a:rPr lang="en-US" altLang="zh-CN" sz="1800" b="1" dirty="0">
                <a:solidFill>
                  <a:schemeClr val="tx1"/>
                </a:solidFill>
                <a:latin typeface="华文楷体" panose="02010600040101010101" pitchFamily="2" charset="-122"/>
                <a:ea typeface="华文楷体" panose="02010600040101010101" pitchFamily="2" charset="-122"/>
              </a:rPr>
              <a:t>        6.5.8    </a:t>
            </a:r>
            <a:r>
              <a:rPr lang="zh-CN" altLang="zh-CN" sz="1800" dirty="0">
                <a:solidFill>
                  <a:schemeClr val="tx1"/>
                </a:solidFill>
                <a:latin typeface="华文楷体" panose="02010600040101010101" pitchFamily="2" charset="-122"/>
                <a:ea typeface="华文楷体" panose="02010600040101010101" pitchFamily="2" charset="-122"/>
              </a:rPr>
              <a:t>实验室内</a:t>
            </a:r>
            <a:r>
              <a:rPr lang="zh-CN" altLang="zh-CN" sz="1800" b="1" dirty="0">
                <a:solidFill>
                  <a:srgbClr val="FF0000"/>
                </a:solidFill>
                <a:latin typeface="华文楷体" panose="02010600040101010101" pitchFamily="2" charset="-122"/>
                <a:ea typeface="华文楷体" panose="02010600040101010101" pitchFamily="2" charset="-122"/>
              </a:rPr>
              <a:t>应配备合适的灭火设备和器材，定期开展使用训练，</a:t>
            </a:r>
            <a:r>
              <a:rPr lang="zh-CN" altLang="zh-CN" sz="1800" dirty="0">
                <a:solidFill>
                  <a:schemeClr val="tx1"/>
                </a:solidFill>
                <a:latin typeface="华文楷体" panose="02010600040101010101" pitchFamily="2" charset="-122"/>
                <a:ea typeface="华文楷体" panose="02010600040101010101" pitchFamily="2" charset="-122"/>
              </a:rPr>
              <a:t>主要包括下列内容：</a:t>
            </a:r>
          </a:p>
          <a:p>
            <a:pPr eaLnBrk="0" hangingPunct="0">
              <a:lnSpc>
                <a:spcPts val="2800"/>
              </a:lnSpc>
              <a:spcBef>
                <a:spcPct val="20000"/>
              </a:spcBef>
            </a:pPr>
            <a:r>
              <a:rPr lang="en-US" altLang="zh-CN" sz="1800" dirty="0">
                <a:latin typeface="华文楷体" panose="02010600040101010101" pitchFamily="2" charset="-122"/>
                <a:ea typeface="华文楷体" panose="02010600040101010101" pitchFamily="2" charset="-122"/>
              </a:rPr>
              <a:t>        a</a:t>
            </a:r>
            <a:r>
              <a:rPr lang="zh-CN" altLang="zh-CN" sz="1800" dirty="0">
                <a:latin typeface="华文楷体" panose="02010600040101010101" pitchFamily="2" charset="-122"/>
                <a:ea typeface="华文楷体" panose="02010600040101010101" pitchFamily="2" charset="-122"/>
              </a:rPr>
              <a:t>）</a:t>
            </a:r>
            <a:r>
              <a:rPr lang="en-US" altLang="zh-CN" sz="1800" dirty="0">
                <a:latin typeface="华文楷体" panose="02010600040101010101" pitchFamily="2" charset="-122"/>
                <a:ea typeface="华文楷体" panose="02010600040101010101" pitchFamily="2" charset="-122"/>
              </a:rPr>
              <a:t>   </a:t>
            </a:r>
            <a:r>
              <a:rPr lang="zh-CN" altLang="zh-CN" sz="1800" b="1" dirty="0">
                <a:solidFill>
                  <a:srgbClr val="FF0000"/>
                </a:solidFill>
                <a:latin typeface="华文楷体" panose="02010600040101010101" pitchFamily="2" charset="-122"/>
                <a:ea typeface="华文楷体" panose="02010600040101010101" pitchFamily="2" charset="-122"/>
              </a:rPr>
              <a:t>烟感报警器、灭火器、灭火毯、消防砂、消防喷淋等，应完好有效；</a:t>
            </a:r>
            <a:endParaRPr lang="zh-CN" altLang="zh-CN" sz="1800" dirty="0">
              <a:latin typeface="华文楷体" panose="02010600040101010101" pitchFamily="2" charset="-122"/>
              <a:ea typeface="华文楷体" panose="02010600040101010101" pitchFamily="2" charset="-122"/>
            </a:endParaRPr>
          </a:p>
          <a:p>
            <a:pPr eaLnBrk="0" hangingPunct="0">
              <a:lnSpc>
                <a:spcPts val="2800"/>
              </a:lnSpc>
              <a:spcBef>
                <a:spcPct val="20000"/>
              </a:spcBef>
            </a:pPr>
            <a:r>
              <a:rPr lang="en-US" altLang="zh-CN" sz="1800" dirty="0">
                <a:latin typeface="华文楷体" panose="02010600040101010101" pitchFamily="2" charset="-122"/>
                <a:ea typeface="华文楷体" panose="02010600040101010101" pitchFamily="2" charset="-122"/>
              </a:rPr>
              <a:t>        b</a:t>
            </a:r>
            <a:r>
              <a:rPr lang="zh-CN" altLang="zh-CN" sz="1800" dirty="0">
                <a:latin typeface="华文楷体" panose="02010600040101010101" pitchFamily="2" charset="-122"/>
                <a:ea typeface="华文楷体" panose="02010600040101010101" pitchFamily="2" charset="-122"/>
              </a:rPr>
              <a:t>）</a:t>
            </a: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灭火器种类配置正确，且在有效期内，压力正常，瓶身无破损、腐蚀；</a:t>
            </a:r>
          </a:p>
          <a:p>
            <a:pPr eaLnBrk="0" hangingPunct="0">
              <a:lnSpc>
                <a:spcPts val="2800"/>
              </a:lnSpc>
              <a:spcBef>
                <a:spcPct val="20000"/>
              </a:spcBef>
            </a:pPr>
            <a:r>
              <a:rPr lang="en-US" altLang="zh-CN" sz="1800" dirty="0">
                <a:latin typeface="华文楷体" panose="02010600040101010101" pitchFamily="2" charset="-122"/>
                <a:ea typeface="华文楷体" panose="02010600040101010101" pitchFamily="2" charset="-122"/>
              </a:rPr>
              <a:t>        c</a:t>
            </a:r>
            <a:r>
              <a:rPr lang="zh-CN" altLang="zh-CN" sz="1800" dirty="0">
                <a:latin typeface="华文楷体" panose="02010600040101010101" pitchFamily="2" charset="-122"/>
                <a:ea typeface="华文楷体" panose="02010600040101010101" pitchFamily="2" charset="-122"/>
              </a:rPr>
              <a:t>）</a:t>
            </a: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在显著位置</a:t>
            </a:r>
            <a:r>
              <a:rPr lang="zh-CN" altLang="zh-CN" sz="1800" b="1" dirty="0">
                <a:solidFill>
                  <a:srgbClr val="FF0000"/>
                </a:solidFill>
                <a:latin typeface="华文楷体" panose="02010600040101010101" pitchFamily="2" charset="-122"/>
                <a:ea typeface="华文楷体" panose="02010600040101010101" pitchFamily="2" charset="-122"/>
              </a:rPr>
              <a:t>张贴有紧急逃生疏散路线图，</a:t>
            </a:r>
            <a:r>
              <a:rPr lang="zh-CN" altLang="zh-CN" sz="1800" dirty="0">
                <a:latin typeface="华文楷体" panose="02010600040101010101" pitchFamily="2" charset="-122"/>
                <a:ea typeface="华文楷体" panose="02010600040101010101" pitchFamily="2" charset="-122"/>
              </a:rPr>
              <a:t>疏散路线图的逃生路线</a:t>
            </a:r>
            <a:r>
              <a:rPr lang="zh-CN" altLang="zh-CN" sz="1800" b="1" dirty="0">
                <a:solidFill>
                  <a:srgbClr val="FF0000"/>
                </a:solidFill>
                <a:latin typeface="华文楷体" panose="02010600040101010101" pitchFamily="2" charset="-122"/>
                <a:ea typeface="华文楷体" panose="02010600040101010101" pitchFamily="2" charset="-122"/>
              </a:rPr>
              <a:t>应有二条（含）以上，疏散路线</a:t>
            </a:r>
            <a:r>
              <a:rPr lang="zh-CN" altLang="zh-CN" sz="1800" dirty="0">
                <a:latin typeface="华文楷体" panose="02010600040101010101" pitchFamily="2" charset="-122"/>
                <a:ea typeface="华文楷体" panose="02010600040101010101" pitchFamily="2" charset="-122"/>
              </a:rPr>
              <a:t>与现场实际情况一致；</a:t>
            </a:r>
          </a:p>
          <a:p>
            <a:pPr eaLnBrk="0" hangingPunct="0">
              <a:lnSpc>
                <a:spcPts val="2800"/>
              </a:lnSpc>
              <a:spcBef>
                <a:spcPct val="20000"/>
              </a:spcBef>
            </a:pPr>
            <a:r>
              <a:rPr lang="en-US" altLang="zh-CN" sz="1800" dirty="0">
                <a:latin typeface="华文楷体" panose="02010600040101010101" pitchFamily="2" charset="-122"/>
                <a:ea typeface="华文楷体" panose="02010600040101010101" pitchFamily="2" charset="-122"/>
              </a:rPr>
              <a:t>        d</a:t>
            </a:r>
            <a:r>
              <a:rPr lang="zh-CN" altLang="zh-CN" sz="1800" dirty="0">
                <a:latin typeface="华文楷体" panose="02010600040101010101" pitchFamily="2" charset="-122"/>
                <a:ea typeface="华文楷体" panose="02010600040101010101" pitchFamily="2" charset="-122"/>
              </a:rPr>
              <a:t>）</a:t>
            </a: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主要逃生路径（室内、楼梯、通道和出口处）有足够的</a:t>
            </a:r>
            <a:r>
              <a:rPr lang="zh-CN" altLang="zh-CN" sz="1800" b="1" dirty="0">
                <a:solidFill>
                  <a:srgbClr val="FF0000"/>
                </a:solidFill>
                <a:latin typeface="华文楷体" panose="02010600040101010101" pitchFamily="2" charset="-122"/>
                <a:ea typeface="华文楷体" panose="02010600040101010101" pitchFamily="2" charset="-122"/>
              </a:rPr>
              <a:t>紧急照明灯</a:t>
            </a:r>
            <a:r>
              <a:rPr lang="zh-CN" altLang="zh-CN" sz="1800" dirty="0">
                <a:latin typeface="华文楷体" panose="02010600040101010101" pitchFamily="2" charset="-122"/>
                <a:ea typeface="华文楷体" panose="02010600040101010101" pitchFamily="2" charset="-122"/>
              </a:rPr>
              <a:t>，功能正常，并</a:t>
            </a:r>
            <a:r>
              <a:rPr lang="zh-CN" altLang="zh-CN" sz="1800" b="1" dirty="0">
                <a:solidFill>
                  <a:srgbClr val="FF0000"/>
                </a:solidFill>
                <a:latin typeface="华文楷体" panose="02010600040101010101" pitchFamily="2" charset="-122"/>
                <a:ea typeface="华文楷体" panose="02010600040101010101" pitchFamily="2" charset="-122"/>
              </a:rPr>
              <a:t>设置有效标识指示逃生方向</a:t>
            </a:r>
            <a:r>
              <a:rPr lang="zh-CN" altLang="zh-CN" sz="1800" dirty="0">
                <a:latin typeface="华文楷体" panose="02010600040101010101" pitchFamily="2" charset="-122"/>
                <a:ea typeface="华文楷体" panose="02010600040101010101" pitchFamily="2" charset="-122"/>
              </a:rPr>
              <a:t>；</a:t>
            </a:r>
          </a:p>
          <a:p>
            <a:pPr eaLnBrk="0" hangingPunct="0">
              <a:lnSpc>
                <a:spcPts val="2800"/>
              </a:lnSpc>
              <a:spcBef>
                <a:spcPct val="20000"/>
              </a:spcBef>
            </a:pPr>
            <a:r>
              <a:rPr lang="en-US" altLang="zh-CN" sz="1800" dirty="0">
                <a:latin typeface="华文楷体" panose="02010600040101010101" pitchFamily="2" charset="-122"/>
                <a:ea typeface="华文楷体" panose="02010600040101010101" pitchFamily="2" charset="-122"/>
              </a:rPr>
              <a:t>        e</a:t>
            </a:r>
            <a:r>
              <a:rPr lang="zh-CN" altLang="zh-CN" sz="1800" dirty="0">
                <a:latin typeface="华文楷体" panose="02010600040101010101" pitchFamily="2" charset="-122"/>
                <a:ea typeface="华文楷体" panose="02010600040101010101" pitchFamily="2" charset="-122"/>
              </a:rPr>
              <a:t>）</a:t>
            </a: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人员应</a:t>
            </a:r>
            <a:r>
              <a:rPr lang="zh-CN" altLang="zh-CN" sz="1800" b="1" dirty="0">
                <a:solidFill>
                  <a:srgbClr val="FF0000"/>
                </a:solidFill>
                <a:latin typeface="华文楷体" panose="02010600040101010101" pitchFamily="2" charset="-122"/>
                <a:ea typeface="华文楷体" panose="02010600040101010101" pitchFamily="2" charset="-122"/>
              </a:rPr>
              <a:t>熟悉紧急疏散路线及火场逃生注意事项</a:t>
            </a:r>
            <a:r>
              <a:rPr lang="zh-CN" altLang="zh-CN" sz="1800" dirty="0">
                <a:latin typeface="华文楷体" panose="02010600040101010101" pitchFamily="2" charset="-122"/>
                <a:ea typeface="华文楷体" panose="02010600040101010101" pitchFamily="2" charset="-122"/>
              </a:rPr>
              <a:t>。</a:t>
            </a:r>
            <a:endParaRPr lang="en-US" altLang="zh-CN" sz="1800" dirty="0">
              <a:latin typeface="华文楷体" panose="02010600040101010101" pitchFamily="2" charset="-122"/>
              <a:ea typeface="华文楷体" panose="02010600040101010101" pitchFamily="2" charset="-122"/>
            </a:endParaRPr>
          </a:p>
        </p:txBody>
      </p:sp>
      <p:pic>
        <p:nvPicPr>
          <p:cNvPr id="30724" name="图片 109">
            <a:hlinkClick r:id="rId2" action="ppaction://hlinksldjump"/>
          </p:cNvPr>
          <p:cNvPicPr>
            <a:picLocks noChangeAspect="1"/>
          </p:cNvPicPr>
          <p:nvPr/>
        </p:nvPicPr>
        <p:blipFill>
          <a:blip r:embed="rId3" cstate="print"/>
          <a:srcRect l="67346" t="17532" r="2882" b="42969"/>
          <a:stretch>
            <a:fillRect/>
          </a:stretch>
        </p:blipFill>
        <p:spPr>
          <a:xfrm>
            <a:off x="9275763" y="6138863"/>
            <a:ext cx="798512" cy="755650"/>
          </a:xfrm>
          <a:prstGeom prst="rect">
            <a:avLst/>
          </a:prstGeom>
          <a:noFill/>
          <a:ln w="9525">
            <a:noFill/>
          </a:ln>
        </p:spPr>
      </p:pic>
      <p:pic>
        <p:nvPicPr>
          <p:cNvPr id="30725" name="图片 11">
            <a:hlinkClick r:id="rId4" action="ppaction://hlinksldjump"/>
          </p:cNvPr>
          <p:cNvPicPr>
            <a:picLocks noChangeAspect="1"/>
          </p:cNvPicPr>
          <p:nvPr/>
        </p:nvPicPr>
        <p:blipFill>
          <a:blip r:embed="rId5" cstate="print"/>
          <a:srcRect l="4480" t="58189" r="68494" b="5009"/>
          <a:stretch>
            <a:fillRect/>
          </a:stretch>
        </p:blipFill>
        <p:spPr>
          <a:xfrm>
            <a:off x="8418513" y="6138863"/>
            <a:ext cx="739775" cy="739775"/>
          </a:xfrm>
          <a:prstGeom prst="rect">
            <a:avLst/>
          </a:prstGeom>
          <a:noFill/>
          <a:ln w="9525">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6" name="TextBox 5"/>
          <p:cNvSpPr txBox="1"/>
          <p:nvPr/>
        </p:nvSpPr>
        <p:spPr>
          <a:xfrm>
            <a:off x="810260" y="1281748"/>
            <a:ext cx="8858250" cy="461962"/>
          </a:xfrm>
          <a:prstGeom prst="rect">
            <a:avLst/>
          </a:prstGeom>
          <a:noFill/>
          <a:ln w="9525">
            <a:noFill/>
          </a:ln>
        </p:spPr>
        <p:txBody>
          <a:bodyPr anchor="t" anchorCtr="0">
            <a:spAutoFit/>
          </a:bodyPr>
          <a:lstStyle/>
          <a:p>
            <a:pPr algn="ctr"/>
            <a:r>
              <a:rPr lang="en-US" altLang="zh-CN" sz="2400" dirty="0">
                <a:latin typeface="华文新魏" panose="02010800040101010101" pitchFamily="2" charset="-122"/>
                <a:ea typeface="华文新魏" panose="02010800040101010101" pitchFamily="2" charset="-122"/>
              </a:rPr>
              <a:t>6  </a:t>
            </a:r>
            <a:r>
              <a:rPr lang="zh-CN" altLang="zh-CN" sz="2400" dirty="0">
                <a:latin typeface="华文新魏" panose="02010800040101010101" pitchFamily="2" charset="-122"/>
                <a:ea typeface="华文新魏" panose="02010800040101010101" pitchFamily="2" charset="-122"/>
              </a:rPr>
              <a:t>消防安全制度和管理</a:t>
            </a:r>
            <a:endParaRPr lang="zh-CN" altLang="en-US" sz="2400" dirty="0">
              <a:latin typeface="华文新魏" panose="02010800040101010101" pitchFamily="2" charset="-122"/>
              <a:ea typeface="华文新魏" panose="02010800040101010101" pitchFamily="2" charset="-122"/>
            </a:endParaRPr>
          </a:p>
        </p:txBody>
      </p:sp>
      <p:sp>
        <p:nvSpPr>
          <p:cNvPr id="31747" name="TextBox 4"/>
          <p:cNvSpPr txBox="1"/>
          <p:nvPr/>
        </p:nvSpPr>
        <p:spPr>
          <a:xfrm>
            <a:off x="566738" y="708025"/>
            <a:ext cx="9358312" cy="523875"/>
          </a:xfrm>
          <a:prstGeom prst="rect">
            <a:avLst/>
          </a:prstGeom>
          <a:noFill/>
          <a:ln w="9525">
            <a:noFill/>
          </a:ln>
        </p:spPr>
        <p:txBody>
          <a:bodyPr anchor="t" anchorCtr="0">
            <a:spAutoFit/>
          </a:bodyPr>
          <a:lstStyle/>
          <a:p>
            <a:r>
              <a:rPr lang="zh-CN" altLang="en-US" sz="2800" b="1" dirty="0">
                <a:latin typeface="华文新魏" panose="02010800040101010101" pitchFamily="2" charset="-122"/>
                <a:ea typeface="华文新魏" panose="02010800040101010101" pitchFamily="2" charset="-122"/>
              </a:rPr>
              <a:t>（二）</a:t>
            </a:r>
            <a:r>
              <a:rPr lang="zh-CN" altLang="zh-CN" sz="2800" b="1" dirty="0">
                <a:latin typeface="华文新魏" panose="02010800040101010101" pitchFamily="2" charset="-122"/>
                <a:ea typeface="华文新魏" panose="02010800040101010101" pitchFamily="2" charset="-122"/>
              </a:rPr>
              <a:t>高等学校实验室消防安全管理规范</a:t>
            </a:r>
            <a:r>
              <a:rPr lang="zh-CN" altLang="en-US" sz="2800" b="1" dirty="0">
                <a:latin typeface="华文新魏" panose="02010800040101010101" pitchFamily="2" charset="-122"/>
                <a:ea typeface="华文新魏" panose="02010800040101010101" pitchFamily="2" charset="-122"/>
              </a:rPr>
              <a:t>（重点内容节选）</a:t>
            </a:r>
          </a:p>
        </p:txBody>
      </p:sp>
      <p:sp>
        <p:nvSpPr>
          <p:cNvPr id="31748" name="TextBox 5"/>
          <p:cNvSpPr txBox="1"/>
          <p:nvPr/>
        </p:nvSpPr>
        <p:spPr>
          <a:xfrm>
            <a:off x="738505" y="1620520"/>
            <a:ext cx="9565005" cy="5118100"/>
          </a:xfrm>
          <a:prstGeom prst="rect">
            <a:avLst/>
          </a:prstGeom>
          <a:noFill/>
          <a:ln w="9525">
            <a:noFill/>
          </a:ln>
        </p:spPr>
        <p:txBody>
          <a:bodyPr wrap="square" anchor="t" anchorCtr="0">
            <a:spAutoFit/>
          </a:bodyPr>
          <a:lstStyle/>
          <a:p>
            <a:pPr marL="0" lvl="2" algn="l" rtl="0" eaLnBrk="0" hangingPunct="0">
              <a:lnSpc>
                <a:spcPts val="2800"/>
              </a:lnSpc>
              <a:spcBef>
                <a:spcPts val="0"/>
              </a:spcBef>
              <a:spcAft>
                <a:spcPct val="0"/>
              </a:spcAft>
              <a:buNone/>
            </a:pPr>
            <a:r>
              <a:rPr lang="en-US" altLang="zh-CN" sz="1200" b="1" dirty="0">
                <a:solidFill>
                  <a:schemeClr val="tx1"/>
                </a:solidFill>
                <a:latin typeface="华文楷体" panose="02010600040101010101" pitchFamily="2" charset="-122"/>
                <a:ea typeface="华文楷体" panose="02010600040101010101" pitchFamily="2" charset="-122"/>
              </a:rPr>
              <a:t>          </a:t>
            </a:r>
            <a:r>
              <a:rPr lang="en-US" altLang="zh-CN" sz="1800" b="1" dirty="0">
                <a:solidFill>
                  <a:schemeClr val="tx1"/>
                </a:solidFill>
                <a:latin typeface="华文楷体" panose="02010600040101010101" pitchFamily="2" charset="-122"/>
                <a:ea typeface="华文楷体" panose="02010600040101010101" pitchFamily="2" charset="-122"/>
              </a:rPr>
              <a:t> 6.6    </a:t>
            </a:r>
            <a:r>
              <a:rPr lang="zh-CN" altLang="zh-CN" sz="1800" b="1" dirty="0">
                <a:solidFill>
                  <a:schemeClr val="tx1"/>
                </a:solidFill>
                <a:latin typeface="华文楷体" panose="02010600040101010101" pitchFamily="2" charset="-122"/>
                <a:ea typeface="华文楷体" panose="02010600040101010101" pitchFamily="2" charset="-122"/>
              </a:rPr>
              <a:t>用电防火安全管理</a:t>
            </a:r>
            <a:endParaRPr lang="en-US" altLang="zh-CN" sz="1800" b="1" dirty="0">
              <a:solidFill>
                <a:schemeClr val="tx1"/>
              </a:solidFill>
              <a:latin typeface="华文楷体" panose="02010600040101010101" pitchFamily="2" charset="-122"/>
              <a:ea typeface="华文楷体" panose="02010600040101010101" pitchFamily="2" charset="-122"/>
            </a:endParaRPr>
          </a:p>
          <a:p>
            <a:pPr marL="0" lvl="2" algn="l" rtl="0" eaLnBrk="0" hangingPunct="0">
              <a:lnSpc>
                <a:spcPts val="2800"/>
              </a:lnSpc>
              <a:spcBef>
                <a:spcPts val="0"/>
              </a:spcBef>
              <a:spcAft>
                <a:spcPct val="0"/>
              </a:spcAft>
              <a:buNone/>
            </a:pPr>
            <a:r>
              <a:rPr lang="en-US" altLang="zh-CN" sz="1800" b="1" dirty="0">
                <a:solidFill>
                  <a:schemeClr val="tx1"/>
                </a:solidFill>
                <a:latin typeface="华文楷体" panose="02010600040101010101" pitchFamily="2" charset="-122"/>
                <a:ea typeface="华文楷体" panose="02010600040101010101" pitchFamily="2" charset="-122"/>
              </a:rPr>
              <a:t>        6.6.2    </a:t>
            </a:r>
            <a:r>
              <a:rPr lang="zh-CN" altLang="zh-CN" sz="1800" dirty="0">
                <a:solidFill>
                  <a:schemeClr val="tx1"/>
                </a:solidFill>
                <a:latin typeface="华文楷体" panose="02010600040101010101" pitchFamily="2" charset="-122"/>
                <a:ea typeface="华文楷体" panose="02010600040101010101" pitchFamily="2" charset="-122"/>
              </a:rPr>
              <a:t>实验室用电防火安全管理应符合下列要求：</a:t>
            </a:r>
            <a:endParaRPr lang="en-US" altLang="zh-CN" sz="1800" dirty="0">
              <a:solidFill>
                <a:schemeClr val="tx1"/>
              </a:solidFill>
              <a:latin typeface="华文楷体" panose="02010600040101010101" pitchFamily="2" charset="-122"/>
              <a:ea typeface="华文楷体" panose="02010600040101010101" pitchFamily="2" charset="-122"/>
            </a:endParaRPr>
          </a:p>
          <a:p>
            <a:pPr marL="0" lvl="2" algn="l" rtl="0" eaLnBrk="0" hangingPunct="0">
              <a:lnSpc>
                <a:spcPts val="2800"/>
              </a:lnSpc>
              <a:spcBef>
                <a:spcPts val="0"/>
              </a:spcBef>
              <a:spcAft>
                <a:spcPct val="0"/>
              </a:spcAft>
              <a:buNone/>
            </a:pPr>
            <a:r>
              <a:rPr lang="en-US" altLang="zh-CN" sz="1800" dirty="0">
                <a:solidFill>
                  <a:schemeClr val="tx1"/>
                </a:solidFill>
                <a:latin typeface="华文楷体" panose="02010600040101010101" pitchFamily="2" charset="-122"/>
                <a:ea typeface="华文楷体" panose="02010600040101010101" pitchFamily="2" charset="-122"/>
              </a:rPr>
              <a:t>         a</a:t>
            </a:r>
            <a:r>
              <a:rPr lang="zh-CN" altLang="zh-CN" sz="1800" dirty="0">
                <a:solidFill>
                  <a:schemeClr val="tx1"/>
                </a:solidFill>
                <a:latin typeface="华文楷体" panose="02010600040101010101" pitchFamily="2" charset="-122"/>
                <a:ea typeface="华文楷体" panose="02010600040101010101" pitchFamily="2" charset="-122"/>
              </a:rPr>
              <a:t>）</a:t>
            </a:r>
            <a:r>
              <a:rPr lang="en-US" altLang="zh-CN" sz="1800" dirty="0">
                <a:solidFill>
                  <a:schemeClr val="tx1"/>
                </a:solidFill>
                <a:latin typeface="华文楷体" panose="02010600040101010101" pitchFamily="2" charset="-122"/>
                <a:ea typeface="华文楷体" panose="02010600040101010101" pitchFamily="2" charset="-122"/>
              </a:rPr>
              <a:t>   </a:t>
            </a:r>
            <a:r>
              <a:rPr lang="zh-CN" altLang="zh-CN" sz="1800" dirty="0">
                <a:solidFill>
                  <a:schemeClr val="tx1"/>
                </a:solidFill>
                <a:latin typeface="华文楷体" panose="02010600040101010101" pitchFamily="2" charset="-122"/>
                <a:ea typeface="华文楷体" panose="02010600040101010101" pitchFamily="2" charset="-122"/>
              </a:rPr>
              <a:t>采购电气、电热设备，应选用合格产品，并应符合有关安全标准的要求；</a:t>
            </a:r>
            <a:endParaRPr lang="en-US" altLang="zh-CN" sz="1800" dirty="0">
              <a:solidFill>
                <a:schemeClr val="tx1"/>
              </a:solidFill>
              <a:latin typeface="华文楷体" panose="02010600040101010101" pitchFamily="2" charset="-122"/>
              <a:ea typeface="华文楷体" panose="02010600040101010101" pitchFamily="2" charset="-122"/>
            </a:endParaRPr>
          </a:p>
          <a:p>
            <a:pPr marL="0" lvl="2" algn="l" rtl="0" eaLnBrk="0" hangingPunct="0">
              <a:lnSpc>
                <a:spcPts val="2800"/>
              </a:lnSpc>
              <a:spcBef>
                <a:spcPts val="0"/>
              </a:spcBef>
              <a:spcAft>
                <a:spcPct val="0"/>
              </a:spcAft>
              <a:buNone/>
            </a:pPr>
            <a:r>
              <a:rPr lang="en-US" altLang="zh-CN" sz="1800" dirty="0">
                <a:solidFill>
                  <a:schemeClr val="tx1"/>
                </a:solidFill>
                <a:latin typeface="华文楷体" panose="02010600040101010101" pitchFamily="2" charset="-122"/>
                <a:ea typeface="华文楷体" panose="02010600040101010101" pitchFamily="2" charset="-122"/>
              </a:rPr>
              <a:t>         b</a:t>
            </a:r>
            <a:r>
              <a:rPr lang="zh-CN" altLang="zh-CN" sz="1800" dirty="0">
                <a:solidFill>
                  <a:schemeClr val="tx1"/>
                </a:solidFill>
                <a:latin typeface="华文楷体" panose="02010600040101010101" pitchFamily="2" charset="-122"/>
                <a:ea typeface="华文楷体" panose="02010600040101010101" pitchFamily="2" charset="-122"/>
              </a:rPr>
              <a:t>）</a:t>
            </a:r>
            <a:r>
              <a:rPr lang="en-US" altLang="zh-CN" sz="1800" dirty="0">
                <a:solidFill>
                  <a:schemeClr val="tx1"/>
                </a:solidFill>
                <a:latin typeface="华文楷体" panose="02010600040101010101" pitchFamily="2" charset="-122"/>
                <a:ea typeface="华文楷体" panose="02010600040101010101" pitchFamily="2" charset="-122"/>
              </a:rPr>
              <a:t>  </a:t>
            </a:r>
            <a:r>
              <a:rPr lang="zh-CN" altLang="zh-CN" sz="1800" b="1" dirty="0">
                <a:solidFill>
                  <a:srgbClr val="FF0000"/>
                </a:solidFill>
                <a:latin typeface="华文楷体" panose="02010600040101010101" pitchFamily="2" charset="-122"/>
                <a:ea typeface="华文楷体" panose="02010600040101010101" pitchFamily="2" charset="-122"/>
              </a:rPr>
              <a:t>更换或新增电气设备时，应根据实际负荷重新效核、布置电气线路并设置保护措施</a:t>
            </a:r>
            <a:r>
              <a:rPr lang="zh-CN" altLang="zh-CN" sz="1800" dirty="0">
                <a:solidFill>
                  <a:schemeClr val="tx1"/>
                </a:solidFill>
                <a:latin typeface="华文楷体" panose="02010600040101010101" pitchFamily="2" charset="-122"/>
                <a:ea typeface="华文楷体" panose="02010600040101010101" pitchFamily="2" charset="-122"/>
              </a:rPr>
              <a:t>；所有的电气设备应该</a:t>
            </a:r>
            <a:r>
              <a:rPr lang="zh-CN" altLang="zh-CN" sz="1800" b="1" dirty="0">
                <a:solidFill>
                  <a:srgbClr val="FF0000"/>
                </a:solidFill>
                <a:latin typeface="华文楷体" panose="02010600040101010101" pitchFamily="2" charset="-122"/>
                <a:ea typeface="华文楷体" panose="02010600040101010101" pitchFamily="2" charset="-122"/>
              </a:rPr>
              <a:t>定期进行绝缘检测</a:t>
            </a:r>
            <a:r>
              <a:rPr lang="zh-CN" altLang="zh-CN" sz="1800" dirty="0">
                <a:solidFill>
                  <a:schemeClr val="tx1"/>
                </a:solidFill>
                <a:latin typeface="华文楷体" panose="02010600040101010101" pitchFamily="2" charset="-122"/>
                <a:ea typeface="华文楷体" panose="02010600040101010101" pitchFamily="2" charset="-122"/>
              </a:rPr>
              <a:t>，并达到说明书里面的绝缘电阻要求；</a:t>
            </a:r>
            <a:endParaRPr lang="en-US" altLang="zh-CN" sz="1800" dirty="0">
              <a:solidFill>
                <a:schemeClr val="tx1"/>
              </a:solidFill>
              <a:latin typeface="华文楷体" panose="02010600040101010101" pitchFamily="2" charset="-122"/>
              <a:ea typeface="华文楷体" panose="02010600040101010101" pitchFamily="2" charset="-122"/>
            </a:endParaRPr>
          </a:p>
          <a:p>
            <a:pPr marL="0" lvl="2" algn="l" rtl="0" eaLnBrk="0" hangingPunct="0">
              <a:lnSpc>
                <a:spcPts val="2800"/>
              </a:lnSpc>
              <a:spcBef>
                <a:spcPts val="0"/>
              </a:spcBef>
              <a:spcAft>
                <a:spcPct val="0"/>
              </a:spcAft>
              <a:buNone/>
            </a:pPr>
            <a:r>
              <a:rPr lang="en-US" altLang="zh-CN" sz="1800" dirty="0">
                <a:solidFill>
                  <a:schemeClr val="tx1"/>
                </a:solidFill>
                <a:latin typeface="华文楷体" panose="02010600040101010101" pitchFamily="2" charset="-122"/>
                <a:ea typeface="华文楷体" panose="02010600040101010101" pitchFamily="2" charset="-122"/>
              </a:rPr>
              <a:t>         c</a:t>
            </a:r>
            <a:r>
              <a:rPr lang="zh-CN" altLang="zh-CN" sz="1800" dirty="0">
                <a:solidFill>
                  <a:schemeClr val="tx1"/>
                </a:solidFill>
                <a:latin typeface="华文楷体" panose="02010600040101010101" pitchFamily="2" charset="-122"/>
                <a:ea typeface="华文楷体" panose="02010600040101010101" pitchFamily="2" charset="-122"/>
              </a:rPr>
              <a:t>）</a:t>
            </a:r>
            <a:r>
              <a:rPr lang="en-US" altLang="zh-CN" sz="1800" dirty="0">
                <a:solidFill>
                  <a:schemeClr val="tx1"/>
                </a:solidFill>
                <a:latin typeface="华文楷体" panose="02010600040101010101" pitchFamily="2" charset="-122"/>
                <a:ea typeface="华文楷体" panose="02010600040101010101" pitchFamily="2" charset="-122"/>
              </a:rPr>
              <a:t>  </a:t>
            </a:r>
            <a:r>
              <a:rPr lang="zh-CN" altLang="zh-CN" sz="1800" dirty="0">
                <a:solidFill>
                  <a:schemeClr val="tx1"/>
                </a:solidFill>
                <a:latin typeface="华文楷体" panose="02010600040101010101" pitchFamily="2" charset="-122"/>
                <a:ea typeface="华文楷体" panose="02010600040101010101" pitchFamily="2" charset="-122"/>
              </a:rPr>
              <a:t>电气线路敷设、电气设备安装和检修应由具备职业资格的电工进行，并符合</a:t>
            </a:r>
            <a:r>
              <a:rPr lang="en-US" altLang="zh-CN" sz="1800" dirty="0">
                <a:solidFill>
                  <a:schemeClr val="tx1"/>
                </a:solidFill>
                <a:latin typeface="华文楷体" panose="02010600040101010101" pitchFamily="2" charset="-122"/>
                <a:ea typeface="华文楷体" panose="02010600040101010101" pitchFamily="2" charset="-122"/>
              </a:rPr>
              <a:t>GB 55024</a:t>
            </a:r>
            <a:r>
              <a:rPr lang="zh-CN" altLang="zh-CN" sz="1800" dirty="0">
                <a:solidFill>
                  <a:schemeClr val="tx1"/>
                </a:solidFill>
                <a:latin typeface="华文楷体" panose="02010600040101010101" pitchFamily="2" charset="-122"/>
                <a:ea typeface="华文楷体" panose="02010600040101010101" pitchFamily="2" charset="-122"/>
              </a:rPr>
              <a:t>等规定，留存施工图纸或线路改造记录；电气设备的外壳应该良好接地，接地线应该与建筑物的地线可靠连接；</a:t>
            </a:r>
            <a:endParaRPr lang="en-US" altLang="zh-CN" sz="1800" dirty="0">
              <a:solidFill>
                <a:schemeClr val="tx1"/>
              </a:solidFill>
              <a:latin typeface="华文楷体" panose="02010600040101010101" pitchFamily="2" charset="-122"/>
              <a:ea typeface="华文楷体" panose="02010600040101010101" pitchFamily="2" charset="-122"/>
            </a:endParaRPr>
          </a:p>
          <a:p>
            <a:pPr marL="0" lvl="2" algn="l" rtl="0" eaLnBrk="0" hangingPunct="0">
              <a:lnSpc>
                <a:spcPts val="2800"/>
              </a:lnSpc>
              <a:spcBef>
                <a:spcPts val="0"/>
              </a:spcBef>
              <a:spcAft>
                <a:spcPct val="0"/>
              </a:spcAft>
              <a:buNone/>
            </a:pPr>
            <a:r>
              <a:rPr lang="en-US" altLang="zh-CN" sz="1800" dirty="0">
                <a:solidFill>
                  <a:schemeClr val="tx1"/>
                </a:solidFill>
                <a:latin typeface="华文楷体" panose="02010600040101010101" pitchFamily="2" charset="-122"/>
                <a:ea typeface="华文楷体" panose="02010600040101010101" pitchFamily="2" charset="-122"/>
              </a:rPr>
              <a:t>         d</a:t>
            </a:r>
            <a:r>
              <a:rPr lang="zh-CN" altLang="zh-CN" sz="1800" dirty="0">
                <a:solidFill>
                  <a:schemeClr val="tx1"/>
                </a:solidFill>
                <a:latin typeface="华文楷体" panose="02010600040101010101" pitchFamily="2" charset="-122"/>
                <a:ea typeface="华文楷体" panose="02010600040101010101" pitchFamily="2" charset="-122"/>
              </a:rPr>
              <a:t>）</a:t>
            </a:r>
            <a:r>
              <a:rPr lang="en-US" altLang="zh-CN" sz="1800" dirty="0">
                <a:solidFill>
                  <a:schemeClr val="tx1"/>
                </a:solidFill>
                <a:latin typeface="华文楷体" panose="02010600040101010101" pitchFamily="2" charset="-122"/>
                <a:ea typeface="华文楷体" panose="02010600040101010101" pitchFamily="2" charset="-122"/>
              </a:rPr>
              <a:t>  </a:t>
            </a:r>
            <a:r>
              <a:rPr lang="zh-CN" altLang="zh-CN" sz="1800" b="1" dirty="0">
                <a:solidFill>
                  <a:srgbClr val="FF0000"/>
                </a:solidFill>
                <a:latin typeface="华文楷体" panose="02010600040101010101" pitchFamily="2" charset="-122"/>
                <a:ea typeface="华文楷体" panose="02010600040101010101" pitchFamily="2" charset="-122"/>
              </a:rPr>
              <a:t>不应随意乱接电线，擅自增加超负荷用电设备；</a:t>
            </a:r>
            <a:endParaRPr lang="en-US" altLang="zh-CN" sz="1800" dirty="0">
              <a:solidFill>
                <a:schemeClr val="tx1"/>
              </a:solidFill>
              <a:latin typeface="华文楷体" panose="02010600040101010101" pitchFamily="2" charset="-122"/>
              <a:ea typeface="华文楷体" panose="02010600040101010101" pitchFamily="2" charset="-122"/>
            </a:endParaRPr>
          </a:p>
          <a:p>
            <a:pPr marL="0" lvl="2" algn="l" rtl="0" eaLnBrk="0" hangingPunct="0">
              <a:lnSpc>
                <a:spcPts val="2800"/>
              </a:lnSpc>
              <a:spcBef>
                <a:spcPts val="0"/>
              </a:spcBef>
              <a:spcAft>
                <a:spcPct val="0"/>
              </a:spcAft>
              <a:buNone/>
            </a:pPr>
            <a:r>
              <a:rPr lang="en-US" altLang="zh-CN" sz="1800" dirty="0">
                <a:solidFill>
                  <a:schemeClr val="tx1"/>
                </a:solidFill>
                <a:latin typeface="华文楷体" panose="02010600040101010101" pitchFamily="2" charset="-122"/>
                <a:ea typeface="华文楷体" panose="02010600040101010101" pitchFamily="2" charset="-122"/>
              </a:rPr>
              <a:t>         e</a:t>
            </a:r>
            <a:r>
              <a:rPr lang="zh-CN" altLang="zh-CN" sz="1800" dirty="0">
                <a:solidFill>
                  <a:schemeClr val="tx1"/>
                </a:solidFill>
                <a:latin typeface="华文楷体" panose="02010600040101010101" pitchFamily="2" charset="-122"/>
                <a:ea typeface="华文楷体" panose="02010600040101010101" pitchFamily="2" charset="-122"/>
              </a:rPr>
              <a:t>）</a:t>
            </a:r>
            <a:r>
              <a:rPr lang="en-US" altLang="zh-CN" sz="1800" dirty="0">
                <a:solidFill>
                  <a:schemeClr val="tx1"/>
                </a:solidFill>
                <a:latin typeface="华文楷体" panose="02010600040101010101" pitchFamily="2" charset="-122"/>
                <a:ea typeface="华文楷体" panose="02010600040101010101" pitchFamily="2" charset="-122"/>
              </a:rPr>
              <a:t>  </a:t>
            </a:r>
            <a:r>
              <a:rPr lang="zh-CN" altLang="zh-CN" sz="1800" dirty="0">
                <a:solidFill>
                  <a:schemeClr val="tx1"/>
                </a:solidFill>
                <a:latin typeface="华文楷体" panose="02010600040101010101" pitchFamily="2" charset="-122"/>
                <a:ea typeface="华文楷体" panose="02010600040101010101" pitchFamily="2" charset="-122"/>
              </a:rPr>
              <a:t>实验室应根据需要安装具备防静电功能的导电金属地板，实验桌上应铺设防静电的敷设垫；</a:t>
            </a:r>
            <a:endParaRPr lang="en-US" altLang="zh-CN" sz="1800" dirty="0">
              <a:solidFill>
                <a:schemeClr val="tx1"/>
              </a:solidFill>
              <a:latin typeface="华文楷体" panose="02010600040101010101" pitchFamily="2" charset="-122"/>
              <a:ea typeface="华文楷体" panose="02010600040101010101" pitchFamily="2" charset="-122"/>
            </a:endParaRPr>
          </a:p>
          <a:p>
            <a:pPr marL="0" lvl="2" algn="l" rtl="0" eaLnBrk="0" hangingPunct="0">
              <a:lnSpc>
                <a:spcPts val="2800"/>
              </a:lnSpc>
              <a:spcBef>
                <a:spcPts val="0"/>
              </a:spcBef>
              <a:spcAft>
                <a:spcPct val="0"/>
              </a:spcAft>
              <a:buNone/>
            </a:pPr>
            <a:r>
              <a:rPr lang="en-US" altLang="zh-CN" sz="1800" dirty="0">
                <a:solidFill>
                  <a:schemeClr val="tx1"/>
                </a:solidFill>
                <a:latin typeface="华文楷体" panose="02010600040101010101" pitchFamily="2" charset="-122"/>
                <a:ea typeface="华文楷体" panose="02010600040101010101" pitchFamily="2" charset="-122"/>
              </a:rPr>
              <a:t>         f</a:t>
            </a:r>
            <a:r>
              <a:rPr lang="zh-CN" altLang="zh-CN" sz="1800" dirty="0">
                <a:solidFill>
                  <a:schemeClr val="tx1"/>
                </a:solidFill>
                <a:latin typeface="华文楷体" panose="02010600040101010101" pitchFamily="2" charset="-122"/>
                <a:ea typeface="华文楷体" panose="02010600040101010101" pitchFamily="2" charset="-122"/>
              </a:rPr>
              <a:t>）</a:t>
            </a:r>
            <a:r>
              <a:rPr lang="en-US" altLang="zh-CN" sz="1800" dirty="0">
                <a:solidFill>
                  <a:schemeClr val="tx1"/>
                </a:solidFill>
                <a:latin typeface="华文楷体" panose="02010600040101010101" pitchFamily="2" charset="-122"/>
                <a:ea typeface="华文楷体" panose="02010600040101010101" pitchFamily="2" charset="-122"/>
              </a:rPr>
              <a:t>  </a:t>
            </a:r>
            <a:r>
              <a:rPr lang="zh-CN" altLang="zh-CN" sz="1800" dirty="0">
                <a:solidFill>
                  <a:schemeClr val="tx1"/>
                </a:solidFill>
                <a:latin typeface="华文楷体" panose="02010600040101010101" pitchFamily="2" charset="-122"/>
                <a:ea typeface="华文楷体" panose="02010600040101010101" pitchFamily="2" charset="-122"/>
              </a:rPr>
              <a:t>靠近可燃物的电器，应采取隔热、散热等防火保护措施；加热或蒸馏可燃液体时应采用水浴或蒸汽浴，禁止直接用明火加热；</a:t>
            </a:r>
            <a:endParaRPr lang="en-US" altLang="zh-CN" sz="1800" dirty="0">
              <a:solidFill>
                <a:schemeClr val="tx1"/>
              </a:solidFill>
              <a:latin typeface="华文楷体" panose="02010600040101010101" pitchFamily="2" charset="-122"/>
              <a:ea typeface="华文楷体" panose="02010600040101010101" pitchFamily="2" charset="-122"/>
            </a:endParaRPr>
          </a:p>
          <a:p>
            <a:pPr marL="0" lvl="2" algn="l" rtl="0" eaLnBrk="0" hangingPunct="0">
              <a:lnSpc>
                <a:spcPts val="2800"/>
              </a:lnSpc>
              <a:spcBef>
                <a:spcPts val="0"/>
              </a:spcBef>
              <a:spcAft>
                <a:spcPct val="0"/>
              </a:spcAft>
              <a:buNone/>
            </a:pPr>
            <a:r>
              <a:rPr lang="en-US" altLang="zh-CN" sz="1800" dirty="0">
                <a:solidFill>
                  <a:schemeClr val="tx1"/>
                </a:solidFill>
                <a:latin typeface="华文楷体" panose="02010600040101010101" pitchFamily="2" charset="-122"/>
                <a:ea typeface="华文楷体" panose="02010600040101010101" pitchFamily="2" charset="-122"/>
              </a:rPr>
              <a:t>        </a:t>
            </a:r>
          </a:p>
        </p:txBody>
      </p:sp>
      <p:pic>
        <p:nvPicPr>
          <p:cNvPr id="31749" name="图片 109">
            <a:hlinkClick r:id="rId3" action="ppaction://hlinksldjump"/>
          </p:cNvPr>
          <p:cNvPicPr>
            <a:picLocks noChangeAspect="1"/>
          </p:cNvPicPr>
          <p:nvPr/>
        </p:nvPicPr>
        <p:blipFill>
          <a:blip r:embed="rId4" cstate="print"/>
          <a:srcRect l="67346" t="17532" r="2882" b="42969"/>
          <a:stretch>
            <a:fillRect/>
          </a:stretch>
        </p:blipFill>
        <p:spPr>
          <a:xfrm>
            <a:off x="9275763" y="6138863"/>
            <a:ext cx="798512" cy="755650"/>
          </a:xfrm>
          <a:prstGeom prst="rect">
            <a:avLst/>
          </a:prstGeom>
          <a:noFill/>
          <a:ln w="9525">
            <a:noFill/>
          </a:ln>
        </p:spPr>
      </p:pic>
      <p:pic>
        <p:nvPicPr>
          <p:cNvPr id="31750" name="图片 11">
            <a:hlinkClick r:id="rId5" action="ppaction://hlinksldjump"/>
          </p:cNvPr>
          <p:cNvPicPr>
            <a:picLocks noChangeAspect="1"/>
          </p:cNvPicPr>
          <p:nvPr/>
        </p:nvPicPr>
        <p:blipFill>
          <a:blip r:embed="rId6" cstate="print"/>
          <a:srcRect l="4480" t="58189" r="68494" b="5009"/>
          <a:stretch>
            <a:fillRect/>
          </a:stretch>
        </p:blipFill>
        <p:spPr>
          <a:xfrm>
            <a:off x="8418513" y="6138863"/>
            <a:ext cx="739775" cy="739775"/>
          </a:xfrm>
          <a:prstGeom prst="rect">
            <a:avLst/>
          </a:prstGeom>
          <a:noFill/>
          <a:ln w="9525">
            <a:noFill/>
          </a:ln>
        </p:spPr>
      </p:pic>
    </p:spTree>
  </p:cSld>
  <p:clrMapOvr>
    <a:overrideClrMapping bg1="lt1" tx1="dk1" bg2="lt2" tx2="dk2" accent1="accent1" accent2="accent2" accent3="accent3" accent4="accent4" accent5="accent5" accent6="accent6" hlink="hlink" folHlink="folHlink"/>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TextBox 5"/>
          <p:cNvSpPr txBox="1"/>
          <p:nvPr/>
        </p:nvSpPr>
        <p:spPr>
          <a:xfrm>
            <a:off x="800100" y="1260158"/>
            <a:ext cx="8858250" cy="461962"/>
          </a:xfrm>
          <a:prstGeom prst="rect">
            <a:avLst/>
          </a:prstGeom>
          <a:noFill/>
          <a:ln w="9525">
            <a:noFill/>
          </a:ln>
        </p:spPr>
        <p:txBody>
          <a:bodyPr anchor="t" anchorCtr="0">
            <a:spAutoFit/>
          </a:bodyPr>
          <a:lstStyle/>
          <a:p>
            <a:pPr algn="ctr" eaLnBrk="0" hangingPunct="0">
              <a:spcBef>
                <a:spcPct val="20000"/>
              </a:spcBef>
            </a:pPr>
            <a:r>
              <a:rPr lang="en-US" altLang="zh-CN" sz="2400" dirty="0">
                <a:latin typeface="华文新魏" panose="02010800040101010101" pitchFamily="2" charset="-122"/>
                <a:ea typeface="华文新魏" panose="02010800040101010101" pitchFamily="2" charset="-122"/>
              </a:rPr>
              <a:t>7  </a:t>
            </a:r>
            <a:r>
              <a:rPr lang="zh-CN" altLang="zh-CN" sz="2400" dirty="0">
                <a:latin typeface="华文新魏" panose="02010800040101010101" pitchFamily="2" charset="-122"/>
                <a:ea typeface="华文新魏" panose="02010800040101010101" pitchFamily="2" charset="-122"/>
              </a:rPr>
              <a:t>消防安全措施</a:t>
            </a:r>
            <a:endParaRPr lang="zh-CN" altLang="en-US" sz="2400" dirty="0">
              <a:latin typeface="华文新魏" panose="02010800040101010101" pitchFamily="2" charset="-122"/>
              <a:ea typeface="华文新魏" panose="02010800040101010101" pitchFamily="2" charset="-122"/>
            </a:endParaRPr>
          </a:p>
        </p:txBody>
      </p:sp>
      <p:sp>
        <p:nvSpPr>
          <p:cNvPr id="32770" name="TextBox 4"/>
          <p:cNvSpPr txBox="1"/>
          <p:nvPr/>
        </p:nvSpPr>
        <p:spPr>
          <a:xfrm>
            <a:off x="566738" y="708025"/>
            <a:ext cx="9358312" cy="523875"/>
          </a:xfrm>
          <a:prstGeom prst="rect">
            <a:avLst/>
          </a:prstGeom>
          <a:noFill/>
          <a:ln w="9525">
            <a:noFill/>
          </a:ln>
        </p:spPr>
        <p:txBody>
          <a:bodyPr anchor="t" anchorCtr="0">
            <a:spAutoFit/>
          </a:bodyPr>
          <a:lstStyle/>
          <a:p>
            <a:r>
              <a:rPr lang="zh-CN" altLang="en-US" sz="2800" b="1" dirty="0">
                <a:latin typeface="华文新魏" panose="02010800040101010101" pitchFamily="2" charset="-122"/>
                <a:ea typeface="华文新魏" panose="02010800040101010101" pitchFamily="2" charset="-122"/>
              </a:rPr>
              <a:t>（二）</a:t>
            </a:r>
            <a:r>
              <a:rPr lang="zh-CN" altLang="zh-CN" sz="2800" b="1" dirty="0">
                <a:latin typeface="华文新魏" panose="02010800040101010101" pitchFamily="2" charset="-122"/>
                <a:ea typeface="华文新魏" panose="02010800040101010101" pitchFamily="2" charset="-122"/>
              </a:rPr>
              <a:t>高等学校实验室消防安全管理规范</a:t>
            </a:r>
            <a:r>
              <a:rPr lang="zh-CN" altLang="en-US" sz="2800" b="1" dirty="0">
                <a:latin typeface="华文新魏" panose="02010800040101010101" pitchFamily="2" charset="-122"/>
                <a:ea typeface="华文新魏" panose="02010800040101010101" pitchFamily="2" charset="-122"/>
              </a:rPr>
              <a:t>（重点内容节选）</a:t>
            </a:r>
          </a:p>
        </p:txBody>
      </p:sp>
      <p:sp>
        <p:nvSpPr>
          <p:cNvPr id="32771" name="TextBox 5"/>
          <p:cNvSpPr txBox="1"/>
          <p:nvPr/>
        </p:nvSpPr>
        <p:spPr>
          <a:xfrm>
            <a:off x="738188" y="1620520"/>
            <a:ext cx="9336087" cy="2245360"/>
          </a:xfrm>
          <a:prstGeom prst="rect">
            <a:avLst/>
          </a:prstGeom>
          <a:noFill/>
          <a:ln w="9525">
            <a:noFill/>
          </a:ln>
        </p:spPr>
        <p:txBody>
          <a:bodyPr anchor="t" anchorCtr="0">
            <a:spAutoFit/>
          </a:bodyPr>
          <a:lstStyle/>
          <a:p>
            <a:pPr marL="0" lvl="2" algn="l" rtl="0" eaLnBrk="0" hangingPunct="0">
              <a:lnSpc>
                <a:spcPts val="2800"/>
              </a:lnSpc>
              <a:spcBef>
                <a:spcPts val="0"/>
              </a:spcBef>
              <a:spcAft>
                <a:spcPct val="0"/>
              </a:spcAft>
              <a:buNone/>
            </a:pPr>
            <a:r>
              <a:rPr lang="en-US" altLang="zh-CN" sz="1800" dirty="0">
                <a:solidFill>
                  <a:schemeClr val="tx1"/>
                </a:solidFill>
                <a:latin typeface="华文楷体" panose="02010600040101010101" pitchFamily="2" charset="-122"/>
                <a:ea typeface="华文楷体" panose="02010600040101010101" pitchFamily="2" charset="-122"/>
              </a:rPr>
              <a:t>     </a:t>
            </a:r>
            <a:r>
              <a:rPr lang="en-US" altLang="zh-CN" sz="1600" dirty="0">
                <a:solidFill>
                  <a:schemeClr val="tx1"/>
                </a:solidFill>
                <a:latin typeface="华文楷体" panose="02010600040101010101" pitchFamily="2" charset="-122"/>
                <a:ea typeface="华文楷体" panose="02010600040101010101" pitchFamily="2" charset="-122"/>
              </a:rPr>
              <a:t>  </a:t>
            </a:r>
            <a:r>
              <a:rPr lang="en-US" altLang="zh-CN" sz="1800" dirty="0">
                <a:solidFill>
                  <a:schemeClr val="tx1"/>
                </a:solidFill>
                <a:latin typeface="华文楷体" panose="02010600040101010101" pitchFamily="2" charset="-122"/>
                <a:ea typeface="华文楷体" panose="02010600040101010101" pitchFamily="2" charset="-122"/>
              </a:rPr>
              <a:t> </a:t>
            </a:r>
            <a:r>
              <a:rPr lang="en-US" altLang="zh-CN" sz="1800" b="1" dirty="0">
                <a:solidFill>
                  <a:schemeClr val="tx1"/>
                </a:solidFill>
                <a:latin typeface="华文楷体" panose="02010600040101010101" pitchFamily="2" charset="-122"/>
                <a:ea typeface="华文楷体" panose="02010600040101010101" pitchFamily="2" charset="-122"/>
              </a:rPr>
              <a:t>7.4</a:t>
            </a:r>
            <a:r>
              <a:rPr lang="en-US" altLang="zh-CN" sz="1800" dirty="0">
                <a:solidFill>
                  <a:schemeClr val="tx1"/>
                </a:solidFill>
                <a:latin typeface="华文楷体" panose="02010600040101010101" pitchFamily="2" charset="-122"/>
                <a:ea typeface="华文楷体" panose="02010600040101010101" pitchFamily="2" charset="-122"/>
              </a:rPr>
              <a:t>    </a:t>
            </a:r>
            <a:r>
              <a:rPr lang="zh-CN" altLang="zh-CN" sz="1800" dirty="0">
                <a:solidFill>
                  <a:schemeClr val="tx1"/>
                </a:solidFill>
                <a:latin typeface="华文楷体" panose="02010600040101010101" pitchFamily="2" charset="-122"/>
                <a:ea typeface="华文楷体" panose="02010600040101010101" pitchFamily="2" charset="-122"/>
              </a:rPr>
              <a:t>实验室平时需要控制人员随意出入的安全出口、疏散门或设置门禁系统的疏散门，应保证火灾时能从内部直接向外推开，并应在门上设置“紧急出口”标识和使用提示。</a:t>
            </a:r>
            <a:endParaRPr lang="en-US" altLang="zh-CN" sz="1800" dirty="0">
              <a:solidFill>
                <a:schemeClr val="tx1"/>
              </a:solidFill>
              <a:latin typeface="华文楷体" panose="02010600040101010101" pitchFamily="2" charset="-122"/>
              <a:ea typeface="华文楷体" panose="02010600040101010101" pitchFamily="2" charset="-122"/>
            </a:endParaRPr>
          </a:p>
          <a:p>
            <a:pPr marL="0" lvl="2" algn="l" rtl="0" eaLnBrk="0" hangingPunct="0">
              <a:lnSpc>
                <a:spcPts val="2800"/>
              </a:lnSpc>
              <a:spcBef>
                <a:spcPts val="0"/>
              </a:spcBef>
              <a:spcAft>
                <a:spcPct val="0"/>
              </a:spcAft>
              <a:buNone/>
            </a:pPr>
            <a:r>
              <a:rPr lang="en-US" altLang="zh-CN" sz="1800" dirty="0">
                <a:solidFill>
                  <a:schemeClr val="tx1"/>
                </a:solidFill>
                <a:latin typeface="华文楷体" panose="02010600040101010101" pitchFamily="2" charset="-122"/>
                <a:ea typeface="华文楷体" panose="02010600040101010101" pitchFamily="2" charset="-122"/>
              </a:rPr>
              <a:t>        </a:t>
            </a:r>
            <a:r>
              <a:rPr lang="en-US" altLang="zh-CN" sz="1800" b="1" dirty="0">
                <a:solidFill>
                  <a:schemeClr val="tx1"/>
                </a:solidFill>
                <a:latin typeface="华文楷体" panose="02010600040101010101" pitchFamily="2" charset="-122"/>
                <a:ea typeface="华文楷体" panose="02010600040101010101" pitchFamily="2" charset="-122"/>
              </a:rPr>
              <a:t>7.6</a:t>
            </a:r>
            <a:r>
              <a:rPr lang="en-US" altLang="zh-CN" sz="1800" dirty="0">
                <a:solidFill>
                  <a:schemeClr val="tx1"/>
                </a:solidFill>
                <a:latin typeface="华文楷体" panose="02010600040101010101" pitchFamily="2" charset="-122"/>
                <a:ea typeface="华文楷体" panose="02010600040101010101" pitchFamily="2" charset="-122"/>
              </a:rPr>
              <a:t>    </a:t>
            </a:r>
            <a:r>
              <a:rPr lang="zh-CN" altLang="zh-CN" sz="1800" b="1" dirty="0">
                <a:solidFill>
                  <a:srgbClr val="FF0000"/>
                </a:solidFill>
                <a:latin typeface="华文楷体" panose="02010600040101010101" pitchFamily="2" charset="-122"/>
                <a:ea typeface="华文楷体" panose="02010600040101010101" pitchFamily="2" charset="-122"/>
              </a:rPr>
              <a:t>应在可燃气体管道上科学选装阻火器相关装置。实验室可能泄漏散发可燃气体或蒸气的场所不应设置吊顶，应配有通风设施和相应的气体监测和报警装置。</a:t>
            </a:r>
            <a:endParaRPr lang="en-US" altLang="zh-CN" sz="1800" dirty="0">
              <a:solidFill>
                <a:schemeClr val="tx1"/>
              </a:solidFill>
              <a:latin typeface="华文楷体" panose="02010600040101010101" pitchFamily="2" charset="-122"/>
              <a:ea typeface="华文楷体" panose="02010600040101010101" pitchFamily="2" charset="-122"/>
            </a:endParaRPr>
          </a:p>
          <a:p>
            <a:pPr marL="0" lvl="2" algn="l" rtl="0" eaLnBrk="0" hangingPunct="0">
              <a:lnSpc>
                <a:spcPts val="2800"/>
              </a:lnSpc>
              <a:spcBef>
                <a:spcPts val="0"/>
              </a:spcBef>
              <a:spcAft>
                <a:spcPct val="0"/>
              </a:spcAft>
              <a:buNone/>
            </a:pPr>
            <a:r>
              <a:rPr lang="en-US" altLang="zh-CN" sz="1800" dirty="0">
                <a:solidFill>
                  <a:schemeClr val="tx1"/>
                </a:solidFill>
                <a:latin typeface="华文楷体" panose="02010600040101010101" pitchFamily="2" charset="-122"/>
                <a:ea typeface="华文楷体" panose="02010600040101010101" pitchFamily="2" charset="-122"/>
              </a:rPr>
              <a:t>        </a:t>
            </a:r>
            <a:r>
              <a:rPr lang="en-US" altLang="zh-CN" sz="1800" b="1" dirty="0">
                <a:solidFill>
                  <a:schemeClr val="tx1"/>
                </a:solidFill>
                <a:latin typeface="华文楷体" panose="02010600040101010101" pitchFamily="2" charset="-122"/>
                <a:ea typeface="华文楷体" panose="02010600040101010101" pitchFamily="2" charset="-122"/>
              </a:rPr>
              <a:t>7.9</a:t>
            </a:r>
            <a:r>
              <a:rPr lang="en-US" altLang="zh-CN" sz="1800" dirty="0">
                <a:solidFill>
                  <a:schemeClr val="tx1"/>
                </a:solidFill>
                <a:latin typeface="华文楷体" panose="02010600040101010101" pitchFamily="2" charset="-122"/>
                <a:ea typeface="华文楷体" panose="02010600040101010101" pitchFamily="2" charset="-122"/>
              </a:rPr>
              <a:t>    </a:t>
            </a:r>
            <a:r>
              <a:rPr lang="zh-CN" altLang="zh-CN" sz="1800" dirty="0">
                <a:solidFill>
                  <a:schemeClr val="tx1"/>
                </a:solidFill>
                <a:latin typeface="华文楷体" panose="02010600040101010101" pitchFamily="2" charset="-122"/>
                <a:ea typeface="华文楷体" panose="02010600040101010101" pitchFamily="2" charset="-122"/>
              </a:rPr>
              <a:t>实验室内</a:t>
            </a:r>
            <a:r>
              <a:rPr lang="zh-CN" altLang="zh-CN" sz="1800" b="1" dirty="0">
                <a:solidFill>
                  <a:srgbClr val="FF0000"/>
                </a:solidFill>
                <a:latin typeface="华文楷体" panose="02010600040101010101" pitchFamily="2" charset="-122"/>
                <a:ea typeface="华文楷体" panose="02010600040101010101" pitchFamily="2" charset="-122"/>
              </a:rPr>
              <a:t>存放的易燃、易爆危险物品应分类限量存放，由专人负责，</a:t>
            </a:r>
            <a:r>
              <a:rPr lang="zh-CN" altLang="zh-CN" sz="1800" dirty="0">
                <a:solidFill>
                  <a:schemeClr val="tx1"/>
                </a:solidFill>
                <a:latin typeface="华文楷体" panose="02010600040101010101" pitchFamily="2" charset="-122"/>
                <a:ea typeface="华文楷体" panose="02010600040101010101" pitchFamily="2" charset="-122"/>
              </a:rPr>
              <a:t>专柜存放，存储量不宜超过一天的使用量，并应存放在阴凉通风处，远离热源、避免阳光直射。</a:t>
            </a:r>
            <a:endParaRPr lang="en-US" altLang="zh-CN" sz="1800" dirty="0">
              <a:solidFill>
                <a:schemeClr val="tx1"/>
              </a:solidFill>
              <a:latin typeface="华文楷体" panose="02010600040101010101" pitchFamily="2" charset="-122"/>
              <a:ea typeface="华文楷体" panose="02010600040101010101" pitchFamily="2" charset="-122"/>
            </a:endParaRPr>
          </a:p>
        </p:txBody>
      </p:sp>
      <p:pic>
        <p:nvPicPr>
          <p:cNvPr id="32772" name="图片 109">
            <a:hlinkClick r:id="rId2" action="ppaction://hlinksldjump"/>
          </p:cNvPr>
          <p:cNvPicPr>
            <a:picLocks noChangeAspect="1"/>
          </p:cNvPicPr>
          <p:nvPr/>
        </p:nvPicPr>
        <p:blipFill>
          <a:blip r:embed="rId3" cstate="print"/>
          <a:srcRect l="67346" t="17532" r="2882" b="42969"/>
          <a:stretch>
            <a:fillRect/>
          </a:stretch>
        </p:blipFill>
        <p:spPr>
          <a:xfrm>
            <a:off x="9275763" y="6138863"/>
            <a:ext cx="798512" cy="755650"/>
          </a:xfrm>
          <a:prstGeom prst="rect">
            <a:avLst/>
          </a:prstGeom>
          <a:noFill/>
          <a:ln w="9525">
            <a:noFill/>
          </a:ln>
        </p:spPr>
      </p:pic>
      <p:pic>
        <p:nvPicPr>
          <p:cNvPr id="32773" name="图片 11">
            <a:hlinkClick r:id="rId4" action="ppaction://hlinksldjump"/>
          </p:cNvPr>
          <p:cNvPicPr>
            <a:picLocks noChangeAspect="1"/>
          </p:cNvPicPr>
          <p:nvPr/>
        </p:nvPicPr>
        <p:blipFill>
          <a:blip r:embed="rId5" cstate="print"/>
          <a:srcRect l="4480" t="58189" r="68494" b="5009"/>
          <a:stretch>
            <a:fillRect/>
          </a:stretch>
        </p:blipFill>
        <p:spPr>
          <a:xfrm>
            <a:off x="8418513" y="6138863"/>
            <a:ext cx="739775" cy="739775"/>
          </a:xfrm>
          <a:prstGeom prst="rect">
            <a:avLst/>
          </a:prstGeom>
          <a:noFill/>
          <a:ln w="9525">
            <a:noFill/>
          </a:ln>
        </p:spPr>
      </p:pic>
      <p:sp>
        <p:nvSpPr>
          <p:cNvPr id="32774" name="TextBox 5"/>
          <p:cNvSpPr txBox="1"/>
          <p:nvPr/>
        </p:nvSpPr>
        <p:spPr>
          <a:xfrm>
            <a:off x="799783" y="3763963"/>
            <a:ext cx="8858250" cy="461962"/>
          </a:xfrm>
          <a:prstGeom prst="rect">
            <a:avLst/>
          </a:prstGeom>
          <a:noFill/>
          <a:ln w="9525">
            <a:noFill/>
          </a:ln>
        </p:spPr>
        <p:txBody>
          <a:bodyPr anchor="t" anchorCtr="0">
            <a:spAutoFit/>
          </a:bodyPr>
          <a:lstStyle/>
          <a:p>
            <a:pPr algn="ctr" eaLnBrk="0" hangingPunct="0">
              <a:spcBef>
                <a:spcPct val="20000"/>
              </a:spcBef>
            </a:pPr>
            <a:r>
              <a:rPr lang="en-US" altLang="zh-CN" sz="2400" dirty="0">
                <a:latin typeface="华文新魏" panose="02010800040101010101" pitchFamily="2" charset="-122"/>
                <a:ea typeface="华文新魏" panose="02010800040101010101" pitchFamily="2" charset="-122"/>
              </a:rPr>
              <a:t>8  </a:t>
            </a:r>
            <a:r>
              <a:rPr lang="zh-CN" altLang="zh-CN" sz="2400" dirty="0">
                <a:latin typeface="华文新魏" panose="02010800040101010101" pitchFamily="2" charset="-122"/>
                <a:ea typeface="华文新魏" panose="02010800040101010101" pitchFamily="2" charset="-122"/>
              </a:rPr>
              <a:t>灭火和应急疏散预案编制和演练</a:t>
            </a:r>
            <a:endParaRPr lang="zh-CN" altLang="en-US" sz="2400" dirty="0">
              <a:latin typeface="华文新魏" panose="02010800040101010101" pitchFamily="2" charset="-122"/>
              <a:ea typeface="华文新魏" panose="02010800040101010101" pitchFamily="2" charset="-122"/>
            </a:endParaRPr>
          </a:p>
        </p:txBody>
      </p:sp>
      <p:sp>
        <p:nvSpPr>
          <p:cNvPr id="32775" name="文本框 2"/>
          <p:cNvSpPr txBox="1"/>
          <p:nvPr/>
        </p:nvSpPr>
        <p:spPr>
          <a:xfrm>
            <a:off x="771208" y="4140518"/>
            <a:ext cx="9153525" cy="2245360"/>
          </a:xfrm>
          <a:prstGeom prst="rect">
            <a:avLst/>
          </a:prstGeom>
          <a:noFill/>
          <a:ln w="9525">
            <a:noFill/>
          </a:ln>
        </p:spPr>
        <p:txBody>
          <a:bodyPr anchor="t" anchorCtr="0">
            <a:spAutoFit/>
          </a:bodyPr>
          <a:lstStyle/>
          <a:p>
            <a:pPr marL="0" lvl="2" eaLnBrk="0" hangingPunct="0">
              <a:lnSpc>
                <a:spcPts val="2800"/>
              </a:lnSpc>
            </a:pPr>
            <a:r>
              <a:rPr lang="en-US" altLang="zh-CN" sz="16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8.1    </a:t>
            </a:r>
            <a:r>
              <a:rPr lang="zh-CN" altLang="zh-CN" sz="1800" b="1" dirty="0">
                <a:latin typeface="华文楷体" panose="02010600040101010101" pitchFamily="2" charset="-122"/>
                <a:ea typeface="华文楷体" panose="02010600040101010101" pitchFamily="2" charset="-122"/>
              </a:rPr>
              <a:t>预案编制和修</a:t>
            </a:r>
            <a:r>
              <a:rPr lang="zh-CN" altLang="en-US" sz="1800" b="1" dirty="0">
                <a:latin typeface="华文楷体" panose="02010600040101010101" pitchFamily="2" charset="-122"/>
                <a:ea typeface="华文楷体" panose="02010600040101010101" pitchFamily="2" charset="-122"/>
              </a:rPr>
              <a:t>订</a:t>
            </a:r>
            <a:endParaRPr lang="en-US" altLang="zh-CN" sz="1800" dirty="0">
              <a:latin typeface="华文新魏" panose="02010800040101010101" pitchFamily="2" charset="-122"/>
              <a:ea typeface="华文新魏" panose="02010800040101010101" pitchFamily="2" charset="-122"/>
            </a:endParaRPr>
          </a:p>
          <a:p>
            <a:pPr marL="0" lvl="2" eaLnBrk="0" hangingPunct="0">
              <a:lnSpc>
                <a:spcPts val="2800"/>
              </a:lnSpc>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8.1.1</a:t>
            </a: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学校二级单位应按照</a:t>
            </a:r>
            <a:r>
              <a:rPr lang="en-US" altLang="zh-CN" sz="1800" dirty="0">
                <a:latin typeface="华文楷体" panose="02010600040101010101" pitchFamily="2" charset="-122"/>
                <a:ea typeface="华文楷体" panose="02010600040101010101" pitchFamily="2" charset="-122"/>
              </a:rPr>
              <a:t>GB/T 38315</a:t>
            </a:r>
            <a:r>
              <a:rPr lang="zh-CN" altLang="zh-CN" sz="1800" dirty="0">
                <a:latin typeface="华文楷体" panose="02010600040101010101" pitchFamily="2" charset="-122"/>
                <a:ea typeface="华文楷体" panose="02010600040101010101" pitchFamily="2" charset="-122"/>
              </a:rPr>
              <a:t>要求，根据本单位隶属实验室的火灾风险实际，</a:t>
            </a:r>
            <a:r>
              <a:rPr lang="zh-CN" altLang="zh-CN" sz="1800" b="1" dirty="0">
                <a:solidFill>
                  <a:srgbClr val="FF0000"/>
                </a:solidFill>
                <a:latin typeface="华文楷体" panose="02010600040101010101" pitchFamily="2" charset="-122"/>
                <a:ea typeface="华文楷体" panose="02010600040101010101" pitchFamily="2" charset="-122"/>
              </a:rPr>
              <a:t>制订有针对性的灭火和应急疏散预案，</a:t>
            </a:r>
            <a:r>
              <a:rPr lang="zh-CN" altLang="zh-CN" sz="1800" dirty="0">
                <a:latin typeface="华文楷体" panose="02010600040101010101" pitchFamily="2" charset="-122"/>
                <a:ea typeface="华文楷体" panose="02010600040101010101" pitchFamily="2" charset="-122"/>
              </a:rPr>
              <a:t>并上报学校实验室消防安全管理职能部门。</a:t>
            </a:r>
          </a:p>
          <a:p>
            <a:pPr marL="0" eaLnBrk="0" hangingPunct="0">
              <a:lnSpc>
                <a:spcPts val="2800"/>
              </a:lnSpc>
            </a:pPr>
            <a:r>
              <a:rPr lang="en-US" altLang="zh-CN" sz="1800" b="1" dirty="0">
                <a:latin typeface="华文楷体" panose="02010600040101010101" pitchFamily="2" charset="-122"/>
                <a:ea typeface="华文楷体" panose="02010600040101010101" pitchFamily="2" charset="-122"/>
              </a:rPr>
              <a:t>       8.3    </a:t>
            </a:r>
            <a:r>
              <a:rPr lang="zh-CN" altLang="zh-CN" sz="1800" b="1" dirty="0">
                <a:latin typeface="华文楷体" panose="02010600040101010101" pitchFamily="2" charset="-122"/>
                <a:ea typeface="华文楷体" panose="02010600040101010101" pitchFamily="2" charset="-122"/>
              </a:rPr>
              <a:t>预案演练</a:t>
            </a:r>
            <a:endParaRPr lang="en-US" altLang="zh-CN" sz="1800" b="1" dirty="0">
              <a:latin typeface="华文楷体" panose="02010600040101010101" pitchFamily="2" charset="-122"/>
              <a:ea typeface="华文楷体" panose="02010600040101010101" pitchFamily="2" charset="-122"/>
            </a:endParaRPr>
          </a:p>
          <a:p>
            <a:pPr marL="0" eaLnBrk="0" hangingPunct="0">
              <a:lnSpc>
                <a:spcPts val="2800"/>
              </a:lnSpc>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8.3.1    </a:t>
            </a:r>
            <a:r>
              <a:rPr lang="zh-CN" altLang="zh-CN" sz="1800" b="1" dirty="0">
                <a:solidFill>
                  <a:srgbClr val="FF0000"/>
                </a:solidFill>
                <a:latin typeface="华文楷体" panose="02010600040101010101" pitchFamily="2" charset="-122"/>
                <a:ea typeface="华文楷体" panose="02010600040101010101" pitchFamily="2" charset="-122"/>
              </a:rPr>
              <a:t>实验室每半年至少进行一次灭火和应急疏散演练。</a:t>
            </a:r>
            <a:endParaRPr lang="zh-CN" altLang="zh-CN" sz="1800" dirty="0">
              <a:latin typeface="华文楷体" panose="02010600040101010101" pitchFamily="2" charset="-122"/>
              <a:ea typeface="华文楷体" panose="02010600040101010101" pitchFamily="2" charset="-122"/>
            </a:endParaRPr>
          </a:p>
          <a:p>
            <a:pPr marL="0" eaLnBrk="0" hangingPunct="0">
              <a:lnSpc>
                <a:spcPts val="2800"/>
              </a:lnSpc>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8.3.2    </a:t>
            </a:r>
            <a:r>
              <a:rPr lang="zh-CN" altLang="zh-CN" sz="1800" b="1" dirty="0">
                <a:solidFill>
                  <a:srgbClr val="FF0000"/>
                </a:solidFill>
                <a:latin typeface="华文楷体" panose="02010600040101010101" pitchFamily="2" charset="-122"/>
                <a:ea typeface="华文楷体" panose="02010600040101010101" pitchFamily="2" charset="-122"/>
              </a:rPr>
              <a:t>进入学校实验室的师生员工每年至少参加一次灭火和应急疏散演练。</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extBox 5"/>
          <p:cNvSpPr txBox="1"/>
          <p:nvPr/>
        </p:nvSpPr>
        <p:spPr>
          <a:xfrm>
            <a:off x="882015" y="1332548"/>
            <a:ext cx="8858250" cy="583565"/>
          </a:xfrm>
          <a:prstGeom prst="rect">
            <a:avLst/>
          </a:prstGeom>
          <a:noFill/>
          <a:ln w="9525">
            <a:noFill/>
          </a:ln>
        </p:spPr>
        <p:txBody>
          <a:bodyPr anchor="t" anchorCtr="0">
            <a:spAutoFit/>
          </a:bodyPr>
          <a:lstStyle/>
          <a:p>
            <a:pPr algn="ctr"/>
            <a:r>
              <a:rPr lang="zh-CN" altLang="en-US" sz="3200" b="1" dirty="0">
                <a:solidFill>
                  <a:srgbClr val="FF0000"/>
                </a:solidFill>
                <a:latin typeface="华文新魏" panose="02010800040101010101" pitchFamily="2" charset="-122"/>
                <a:ea typeface="华文新魏" panose="02010800040101010101" pitchFamily="2" charset="-122"/>
              </a:rPr>
              <a:t>总结</a:t>
            </a:r>
          </a:p>
        </p:txBody>
      </p:sp>
      <p:sp>
        <p:nvSpPr>
          <p:cNvPr id="19458" name="TextBox 4"/>
          <p:cNvSpPr txBox="1"/>
          <p:nvPr/>
        </p:nvSpPr>
        <p:spPr>
          <a:xfrm>
            <a:off x="566738" y="708025"/>
            <a:ext cx="9358312" cy="953135"/>
          </a:xfrm>
          <a:prstGeom prst="rect">
            <a:avLst/>
          </a:prstGeom>
          <a:noFill/>
          <a:ln w="9525">
            <a:noFill/>
          </a:ln>
        </p:spPr>
        <p:txBody>
          <a:bodyPr anchor="t" anchorCtr="0">
            <a:spAutoFit/>
          </a:bodyPr>
          <a:lstStyle/>
          <a:p>
            <a:r>
              <a:rPr lang="zh-CN" altLang="en-US" sz="2800" b="1" dirty="0">
                <a:latin typeface="华文新魏" panose="02010800040101010101" pitchFamily="2" charset="-122"/>
                <a:ea typeface="华文新魏" panose="02010800040101010101" pitchFamily="2" charset="-122"/>
              </a:rPr>
              <a:t>（二）</a:t>
            </a:r>
            <a:r>
              <a:rPr lang="zh-CN" altLang="zh-CN" sz="2800" b="1" dirty="0">
                <a:latin typeface="华文新魏" panose="02010800040101010101" pitchFamily="2" charset="-122"/>
                <a:ea typeface="华文新魏" panose="02010800040101010101" pitchFamily="2" charset="-122"/>
                <a:sym typeface="+mn-ea"/>
              </a:rPr>
              <a:t>高等学校实验室消防安全管理规范</a:t>
            </a:r>
            <a:r>
              <a:rPr lang="zh-CN" altLang="en-US" sz="2800" b="1" dirty="0">
                <a:latin typeface="华文新魏" panose="02010800040101010101" pitchFamily="2" charset="-122"/>
                <a:ea typeface="华文新魏" panose="02010800040101010101" pitchFamily="2" charset="-122"/>
                <a:sym typeface="+mn-ea"/>
              </a:rPr>
              <a:t>（重点内容节选）</a:t>
            </a:r>
            <a:endParaRPr lang="zh-CN" altLang="en-US" sz="2800" b="1" dirty="0">
              <a:latin typeface="华文新魏" panose="02010800040101010101" pitchFamily="2" charset="-122"/>
              <a:ea typeface="华文新魏" panose="02010800040101010101" pitchFamily="2" charset="-122"/>
            </a:endParaRPr>
          </a:p>
          <a:p>
            <a:endParaRPr lang="zh-CN" altLang="en-US" sz="2800" b="1" dirty="0">
              <a:latin typeface="华文新魏" panose="02010800040101010101" pitchFamily="2" charset="-122"/>
              <a:ea typeface="华文新魏" panose="02010800040101010101" pitchFamily="2" charset="-122"/>
            </a:endParaRPr>
          </a:p>
        </p:txBody>
      </p:sp>
      <p:sp>
        <p:nvSpPr>
          <p:cNvPr id="19459" name="TextBox 5"/>
          <p:cNvSpPr txBox="1"/>
          <p:nvPr/>
        </p:nvSpPr>
        <p:spPr>
          <a:xfrm>
            <a:off x="593725" y="1836420"/>
            <a:ext cx="9530080" cy="4646295"/>
          </a:xfrm>
          <a:prstGeom prst="rect">
            <a:avLst/>
          </a:prstGeom>
          <a:noFill/>
          <a:ln w="9525">
            <a:noFill/>
          </a:ln>
        </p:spPr>
        <p:txBody>
          <a:bodyPr wrap="square" anchor="t" anchorCtr="0">
            <a:spAutoFit/>
          </a:bodyPr>
          <a:lstStyle/>
          <a:p>
            <a:pPr marL="0" lvl="2" algn="l" rtl="0" eaLnBrk="0" hangingPunct="0">
              <a:lnSpc>
                <a:spcPts val="2800"/>
              </a:lnSpc>
              <a:spcBef>
                <a:spcPct val="20000"/>
              </a:spcBef>
              <a:spcAft>
                <a:spcPct val="0"/>
              </a:spcAft>
              <a:buNone/>
            </a:pPr>
            <a:r>
              <a:rPr lang="zh-CN" altLang="zh-CN" sz="2400" b="1" dirty="0">
                <a:solidFill>
                  <a:srgbClr val="FF0000"/>
                </a:solidFill>
                <a:latin typeface="华文楷体" panose="02010600040101010101" pitchFamily="2" charset="-122"/>
                <a:ea typeface="华文楷体" panose="02010600040101010101" pitchFamily="2" charset="-122"/>
              </a:rPr>
              <a:t> </a:t>
            </a:r>
            <a:r>
              <a:rPr lang="en-US" altLang="zh-CN" sz="2400" b="1" dirty="0">
                <a:solidFill>
                  <a:srgbClr val="FF0000"/>
                </a:solidFill>
                <a:latin typeface="华文楷体" panose="02010600040101010101" pitchFamily="2" charset="-122"/>
                <a:ea typeface="华文楷体" panose="02010600040101010101" pitchFamily="2" charset="-122"/>
              </a:rPr>
              <a:t>       </a:t>
            </a:r>
            <a:r>
              <a:rPr lang="zh-CN" altLang="zh-CN" sz="2000" b="1" dirty="0">
                <a:solidFill>
                  <a:srgbClr val="FF0000"/>
                </a:solidFill>
                <a:latin typeface="华文楷体" panose="02010600040101010101" pitchFamily="2" charset="-122"/>
                <a:ea typeface="华文楷体" panose="02010600040101010101" pitchFamily="2" charset="-122"/>
                <a:sym typeface="+mn-ea"/>
              </a:rPr>
              <a:t>实验室消防安全管理规范要求应落实以下几方面：</a:t>
            </a:r>
            <a:r>
              <a:rPr lang="zh-CN" altLang="zh-CN" sz="2000" b="1" dirty="0">
                <a:solidFill>
                  <a:srgbClr val="FF0000"/>
                </a:solidFill>
                <a:latin typeface="华文楷体" panose="02010600040101010101" pitchFamily="2" charset="-122"/>
                <a:ea typeface="华文楷体" panose="02010600040101010101" pitchFamily="2" charset="-122"/>
              </a:rPr>
              <a:t>     </a:t>
            </a:r>
            <a:r>
              <a:rPr lang="zh-CN" altLang="en-US" sz="2000" b="1" dirty="0">
                <a:solidFill>
                  <a:srgbClr val="FF0000"/>
                </a:solidFill>
                <a:latin typeface="华文楷体" panose="02010600040101010101" pitchFamily="2" charset="-122"/>
                <a:ea typeface="华文楷体" panose="02010600040101010101" pitchFamily="2" charset="-122"/>
              </a:rPr>
              <a:t> </a:t>
            </a:r>
            <a:r>
              <a:rPr lang="en-US" altLang="zh-CN" sz="2000" b="1" dirty="0">
                <a:solidFill>
                  <a:srgbClr val="FF0000"/>
                </a:solidFill>
                <a:latin typeface="华文楷体" panose="02010600040101010101" pitchFamily="2" charset="-122"/>
                <a:ea typeface="华文楷体" panose="02010600040101010101" pitchFamily="2" charset="-122"/>
              </a:rPr>
              <a:t>  </a:t>
            </a:r>
            <a:r>
              <a:rPr lang="en-US" altLang="zh-CN" sz="2000" b="1" dirty="0">
                <a:solidFill>
                  <a:srgbClr val="FF0000"/>
                </a:solidFill>
                <a:latin typeface="华文楷体" panose="02010600040101010101" pitchFamily="2" charset="-122"/>
                <a:ea typeface="华文楷体" panose="02010600040101010101" pitchFamily="2" charset="-122"/>
                <a:sym typeface="+mn-ea"/>
              </a:rPr>
              <a:t> </a:t>
            </a:r>
          </a:p>
          <a:p>
            <a:pPr marL="0" lvl="2" algn="l" rtl="0" eaLnBrk="0" hangingPunct="0">
              <a:lnSpc>
                <a:spcPts val="2800"/>
              </a:lnSpc>
              <a:spcBef>
                <a:spcPct val="20000"/>
              </a:spcBef>
              <a:spcAft>
                <a:spcPct val="0"/>
              </a:spcAft>
              <a:buNone/>
            </a:pPr>
            <a:r>
              <a:rPr lang="en-US" altLang="zh-CN" sz="2000" b="1" dirty="0">
                <a:solidFill>
                  <a:srgbClr val="FF0000"/>
                </a:solidFill>
                <a:latin typeface="华文楷体" panose="02010600040101010101" pitchFamily="2" charset="-122"/>
                <a:ea typeface="华文楷体" panose="02010600040101010101" pitchFamily="2" charset="-122"/>
                <a:sym typeface="+mn-ea"/>
              </a:rPr>
              <a:t>        1.</a:t>
            </a:r>
            <a:r>
              <a:rPr lang="zh-CN" altLang="zh-CN" sz="2000" b="1" dirty="0">
                <a:solidFill>
                  <a:srgbClr val="FF0000"/>
                </a:solidFill>
                <a:latin typeface="华文楷体" panose="02010600040101010101" pitchFamily="2" charset="-122"/>
                <a:ea typeface="华文楷体" panose="02010600040101010101" pitchFamily="2" charset="-122"/>
                <a:sym typeface="+mn-ea"/>
              </a:rPr>
              <a:t>强化单位主体责任，加强校、院、实验室三级隐患排查、灭火应急疏散预案等，设立实验室逐级消防安全责任制。</a:t>
            </a:r>
          </a:p>
          <a:p>
            <a:pPr marL="0" lvl="2" algn="l" rtl="0" eaLnBrk="0" hangingPunct="0">
              <a:lnSpc>
                <a:spcPts val="2800"/>
              </a:lnSpc>
              <a:spcBef>
                <a:spcPct val="20000"/>
              </a:spcBef>
              <a:spcAft>
                <a:spcPct val="0"/>
              </a:spcAft>
              <a:buNone/>
            </a:pPr>
            <a:r>
              <a:rPr lang="en-US" altLang="zh-CN" sz="2000" b="1" dirty="0">
                <a:solidFill>
                  <a:srgbClr val="FF0000"/>
                </a:solidFill>
                <a:latin typeface="华文楷体" panose="02010600040101010101" pitchFamily="2" charset="-122"/>
                <a:ea typeface="华文楷体" panose="02010600040101010101" pitchFamily="2" charset="-122"/>
              </a:rPr>
              <a:t>        2.</a:t>
            </a:r>
            <a:r>
              <a:rPr lang="zh-CN" altLang="zh-CN" sz="2000" b="1" dirty="0">
                <a:solidFill>
                  <a:srgbClr val="FF0000"/>
                </a:solidFill>
                <a:latin typeface="华文楷体" panose="02010600040101010101" pitchFamily="2" charset="-122"/>
                <a:ea typeface="华文楷体" panose="02010600040101010101" pitchFamily="2" charset="-122"/>
                <a:sym typeface="+mn-ea"/>
              </a:rPr>
              <a:t>消防主管部门负有领导、监督和指导责任，实验室主管部门在本部门安全职责范围内有监督和管理责任，其他相关职能部门和二级单位对其所属实验室消防安全有管理职责，负主体责任。</a:t>
            </a:r>
          </a:p>
          <a:p>
            <a:pPr marL="0" lvl="2" algn="l" rtl="0" eaLnBrk="0" hangingPunct="0">
              <a:lnSpc>
                <a:spcPts val="2800"/>
              </a:lnSpc>
              <a:spcBef>
                <a:spcPct val="20000"/>
              </a:spcBef>
              <a:spcAft>
                <a:spcPct val="0"/>
              </a:spcAft>
              <a:buNone/>
            </a:pPr>
            <a:r>
              <a:rPr lang="en-US" altLang="zh-CN" sz="2000" b="1" dirty="0">
                <a:solidFill>
                  <a:srgbClr val="FF0000"/>
                </a:solidFill>
                <a:latin typeface="华文楷体" panose="02010600040101010101" pitchFamily="2" charset="-122"/>
                <a:ea typeface="华文楷体" panose="02010600040101010101" pitchFamily="2" charset="-122"/>
                <a:sym typeface="+mn-ea"/>
              </a:rPr>
              <a:t>        3</a:t>
            </a:r>
            <a:r>
              <a:rPr lang="zh-CN" altLang="zh-CN" sz="2000" b="1" dirty="0">
                <a:solidFill>
                  <a:srgbClr val="FF0000"/>
                </a:solidFill>
                <a:latin typeface="华文楷体" panose="02010600040101010101" pitchFamily="2" charset="-122"/>
                <a:ea typeface="华文楷体" panose="02010600040101010101" pitchFamily="2" charset="-122"/>
                <a:sym typeface="+mn-ea"/>
              </a:rPr>
              <a:t>.每日至少开展两次巡查；学校应至少每季度、教学科研单位应至少每月、实验室应至少每周开展一次防火检查；定期（每学期至少一次）开展形式多样的消防安全宣传、教育与演练并纳入准入环节。</a:t>
            </a:r>
          </a:p>
          <a:p>
            <a:pPr marL="0" lvl="2" algn="l" rtl="0" eaLnBrk="0" hangingPunct="0">
              <a:lnSpc>
                <a:spcPts val="2800"/>
              </a:lnSpc>
              <a:spcBef>
                <a:spcPct val="20000"/>
              </a:spcBef>
              <a:spcAft>
                <a:spcPct val="0"/>
              </a:spcAft>
              <a:buNone/>
            </a:pPr>
            <a:r>
              <a:rPr lang="en-US" altLang="zh-CN" sz="2000" b="1" dirty="0">
                <a:solidFill>
                  <a:srgbClr val="FF0000"/>
                </a:solidFill>
                <a:latin typeface="华文楷体" panose="02010600040101010101" pitchFamily="2" charset="-122"/>
                <a:ea typeface="华文楷体" panose="02010600040101010101" pitchFamily="2" charset="-122"/>
                <a:sym typeface="+mn-ea"/>
              </a:rPr>
              <a:t>        4.</a:t>
            </a:r>
            <a:r>
              <a:rPr lang="zh-CN" altLang="en-US" sz="2000" b="1" dirty="0">
                <a:solidFill>
                  <a:srgbClr val="FF0000"/>
                </a:solidFill>
                <a:latin typeface="华文楷体" panose="02010600040101010101" pitchFamily="2" charset="-122"/>
                <a:ea typeface="华文楷体" panose="02010600040101010101" pitchFamily="2" charset="-122"/>
                <a:sym typeface="+mn-ea"/>
              </a:rPr>
              <a:t>加强</a:t>
            </a:r>
            <a:r>
              <a:rPr lang="zh-CN" altLang="zh-CN" sz="2000" b="1" dirty="0">
                <a:solidFill>
                  <a:srgbClr val="FF0000"/>
                </a:solidFill>
                <a:latin typeface="华文楷体" panose="02010600040101010101" pitchFamily="2" charset="-122"/>
                <a:ea typeface="华文楷体" panose="02010600040101010101" pitchFamily="2" charset="-122"/>
                <a:sym typeface="+mn-ea"/>
              </a:rPr>
              <a:t>安全疏散设施管理</a:t>
            </a:r>
            <a:r>
              <a:rPr lang="zh-CN" altLang="en-US" sz="2000" b="1" dirty="0">
                <a:solidFill>
                  <a:srgbClr val="FF0000"/>
                </a:solidFill>
                <a:latin typeface="华文楷体" panose="02010600040101010101" pitchFamily="2" charset="-122"/>
                <a:ea typeface="华文楷体" panose="02010600040101010101" pitchFamily="2" charset="-122"/>
                <a:sym typeface="+mn-ea"/>
              </a:rPr>
              <a:t>、</a:t>
            </a:r>
            <a:r>
              <a:rPr lang="zh-CN" altLang="zh-CN" sz="2000" b="1" dirty="0">
                <a:solidFill>
                  <a:srgbClr val="FF0000"/>
                </a:solidFill>
                <a:latin typeface="华文楷体" panose="02010600040101010101" pitchFamily="2" charset="-122"/>
                <a:ea typeface="华文楷体" panose="02010600040101010101" pitchFamily="2" charset="-122"/>
                <a:sym typeface="+mn-ea"/>
              </a:rPr>
              <a:t>消防设施管理、用电防火安全管理</a:t>
            </a:r>
          </a:p>
          <a:p>
            <a:pPr marL="0" eaLnBrk="0" hangingPunct="0">
              <a:lnSpc>
                <a:spcPts val="2800"/>
              </a:lnSpc>
            </a:pPr>
            <a:r>
              <a:rPr lang="en-US" altLang="zh-CN" sz="2000" b="1" dirty="0">
                <a:solidFill>
                  <a:srgbClr val="FF0000"/>
                </a:solidFill>
                <a:latin typeface="华文楷体" panose="02010600040101010101" pitchFamily="2" charset="-122"/>
                <a:ea typeface="华文楷体" panose="02010600040101010101" pitchFamily="2" charset="-122"/>
                <a:sym typeface="+mn-ea"/>
              </a:rPr>
              <a:t>        5.</a:t>
            </a:r>
            <a:r>
              <a:rPr lang="zh-CN" altLang="zh-CN" sz="2000" b="1" dirty="0">
                <a:solidFill>
                  <a:srgbClr val="FF0000"/>
                </a:solidFill>
                <a:latin typeface="华文楷体" panose="02010600040101010101" pitchFamily="2" charset="-122"/>
                <a:ea typeface="华文楷体" panose="02010600040101010101" pitchFamily="2" charset="-122"/>
                <a:sym typeface="+mn-ea"/>
              </a:rPr>
              <a:t>实验室每半年至少进行一次灭火和应急疏散演练；进入学校实验室的师生员工每年至少参加一次灭火和应急疏散演练。</a:t>
            </a:r>
          </a:p>
        </p:txBody>
      </p:sp>
      <p:pic>
        <p:nvPicPr>
          <p:cNvPr id="19460" name="图片 109">
            <a:hlinkClick r:id="rId2" action="ppaction://hlinksldjump"/>
          </p:cNvPr>
          <p:cNvPicPr>
            <a:picLocks noChangeAspect="1"/>
          </p:cNvPicPr>
          <p:nvPr/>
        </p:nvPicPr>
        <p:blipFill>
          <a:blip r:embed="rId3" cstate="print"/>
          <a:srcRect l="67346" t="17532" r="2882" b="42969"/>
          <a:stretch>
            <a:fillRect/>
          </a:stretch>
        </p:blipFill>
        <p:spPr>
          <a:xfrm>
            <a:off x="9275763" y="6138863"/>
            <a:ext cx="798512" cy="755650"/>
          </a:xfrm>
          <a:prstGeom prst="rect">
            <a:avLst/>
          </a:prstGeom>
          <a:noFill/>
          <a:ln w="9525">
            <a:noFill/>
          </a:ln>
        </p:spPr>
      </p:pic>
      <p:pic>
        <p:nvPicPr>
          <p:cNvPr id="19461" name="图片 11">
            <a:hlinkClick r:id="rId4" action="ppaction://hlinksldjump"/>
          </p:cNvPr>
          <p:cNvPicPr>
            <a:picLocks noChangeAspect="1"/>
          </p:cNvPicPr>
          <p:nvPr/>
        </p:nvPicPr>
        <p:blipFill>
          <a:blip r:embed="rId5" cstate="print"/>
          <a:srcRect l="4480" t="58189" r="68494" b="5009"/>
          <a:stretch>
            <a:fillRect/>
          </a:stretch>
        </p:blipFill>
        <p:spPr>
          <a:xfrm>
            <a:off x="8418513" y="6138863"/>
            <a:ext cx="739775" cy="739775"/>
          </a:xfrm>
          <a:prstGeom prst="rect">
            <a:avLst/>
          </a:prstGeom>
          <a:noFill/>
          <a:ln w="9525">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TextBox 5"/>
          <p:cNvSpPr txBox="1"/>
          <p:nvPr/>
        </p:nvSpPr>
        <p:spPr>
          <a:xfrm>
            <a:off x="810260" y="1281113"/>
            <a:ext cx="8858250" cy="461962"/>
          </a:xfrm>
          <a:prstGeom prst="rect">
            <a:avLst/>
          </a:prstGeom>
          <a:noFill/>
          <a:ln w="9525">
            <a:noFill/>
          </a:ln>
        </p:spPr>
        <p:txBody>
          <a:bodyPr anchor="t" anchorCtr="0">
            <a:spAutoFit/>
          </a:bodyPr>
          <a:lstStyle/>
          <a:p>
            <a:pPr algn="ctr" eaLnBrk="0" hangingPunct="0">
              <a:spcBef>
                <a:spcPct val="20000"/>
              </a:spcBef>
            </a:pPr>
            <a:r>
              <a:rPr lang="en-US" altLang="zh-CN" sz="2400" dirty="0">
                <a:latin typeface="华文新魏" panose="02010800040101010101" pitchFamily="2" charset="-122"/>
                <a:ea typeface="华文新魏" panose="02010800040101010101" pitchFamily="2" charset="-122"/>
              </a:rPr>
              <a:t>1  </a:t>
            </a:r>
            <a:r>
              <a:rPr lang="zh-CN" altLang="en-US" sz="2400" dirty="0">
                <a:latin typeface="华文新魏" panose="02010800040101010101" pitchFamily="2" charset="-122"/>
                <a:ea typeface="华文新魏" panose="02010800040101010101" pitchFamily="2" charset="-122"/>
              </a:rPr>
              <a:t>责任体系</a:t>
            </a:r>
          </a:p>
        </p:txBody>
      </p:sp>
      <p:sp>
        <p:nvSpPr>
          <p:cNvPr id="33794" name="TextBox 4"/>
          <p:cNvSpPr txBox="1"/>
          <p:nvPr/>
        </p:nvSpPr>
        <p:spPr>
          <a:xfrm>
            <a:off x="450850" y="708025"/>
            <a:ext cx="9966325" cy="522288"/>
          </a:xfrm>
          <a:prstGeom prst="rect">
            <a:avLst/>
          </a:prstGeom>
          <a:noFill/>
          <a:ln w="9525">
            <a:noFill/>
          </a:ln>
        </p:spPr>
        <p:txBody>
          <a:bodyPr wrap="square" anchor="t" anchorCtr="0">
            <a:spAutoFit/>
          </a:bodyPr>
          <a:lstStyle/>
          <a:p>
            <a:r>
              <a:rPr lang="zh-CN" altLang="en-US" sz="2800" b="1" dirty="0">
                <a:latin typeface="华文新魏" panose="02010800040101010101" pitchFamily="2" charset="-122"/>
                <a:ea typeface="华文新魏" panose="02010800040101010101" pitchFamily="2" charset="-122"/>
              </a:rPr>
              <a:t>（三）</a:t>
            </a:r>
            <a:r>
              <a:rPr lang="zh-CN" altLang="zh-CN" sz="2800" b="1" dirty="0">
                <a:latin typeface="华文新魏" panose="02010800040101010101" pitchFamily="2" charset="-122"/>
                <a:ea typeface="华文新魏" panose="02010800040101010101" pitchFamily="2" charset="-122"/>
              </a:rPr>
              <a:t>高等学校实验室</a:t>
            </a:r>
            <a:r>
              <a:rPr lang="zh-CN" altLang="en-US" sz="2800" b="1" dirty="0">
                <a:latin typeface="华文新魏" panose="02010800040101010101" pitchFamily="2" charset="-122"/>
                <a:ea typeface="华文新魏" panose="02010800040101010101" pitchFamily="2" charset="-122"/>
              </a:rPr>
              <a:t>安全检查项目表（重点检查项目及要点）</a:t>
            </a:r>
          </a:p>
        </p:txBody>
      </p:sp>
      <p:sp>
        <p:nvSpPr>
          <p:cNvPr id="33795" name="TextBox 5"/>
          <p:cNvSpPr txBox="1"/>
          <p:nvPr/>
        </p:nvSpPr>
        <p:spPr>
          <a:xfrm>
            <a:off x="738188" y="1620520"/>
            <a:ext cx="9336087" cy="373380"/>
          </a:xfrm>
          <a:prstGeom prst="rect">
            <a:avLst/>
          </a:prstGeom>
          <a:noFill/>
          <a:ln w="9525">
            <a:noFill/>
          </a:ln>
        </p:spPr>
        <p:txBody>
          <a:bodyPr anchor="t" anchorCtr="0">
            <a:spAutoFit/>
          </a:bodyPr>
          <a:lstStyle/>
          <a:p>
            <a:pPr marL="0" lvl="2" indent="0" algn="l" rtl="0" eaLnBrk="0" fontAlgn="base" hangingPunct="0">
              <a:lnSpc>
                <a:spcPts val="2200"/>
              </a:lnSpc>
              <a:spcBef>
                <a:spcPct val="20000"/>
              </a:spcBef>
              <a:spcAft>
                <a:spcPct val="0"/>
              </a:spcAft>
              <a:buNone/>
            </a:pPr>
            <a:r>
              <a:rPr lang="en-US" altLang="zh-CN" sz="1800" b="1" dirty="0">
                <a:solidFill>
                  <a:schemeClr val="tx1"/>
                </a:solidFill>
                <a:latin typeface="华文楷体" panose="02010600040101010101" pitchFamily="2" charset="-122"/>
                <a:ea typeface="华文楷体" panose="02010600040101010101" pitchFamily="2" charset="-122"/>
              </a:rPr>
              <a:t>1.2    </a:t>
            </a:r>
            <a:r>
              <a:rPr lang="zh-CN" altLang="zh-CN" sz="1800" b="1" dirty="0">
                <a:solidFill>
                  <a:schemeClr val="tx1"/>
                </a:solidFill>
                <a:latin typeface="华文楷体" panose="02010600040101010101" pitchFamily="2" charset="-122"/>
                <a:ea typeface="华文楷体" panose="02010600040101010101" pitchFamily="2" charset="-122"/>
              </a:rPr>
              <a:t>院系层面安全责任体系</a:t>
            </a:r>
            <a:endParaRPr lang="en-US" altLang="zh-CN" sz="1800" dirty="0">
              <a:solidFill>
                <a:schemeClr val="tx1"/>
              </a:solidFill>
              <a:latin typeface="华文楷体" panose="02010600040101010101" pitchFamily="2" charset="-122"/>
              <a:ea typeface="华文楷体" panose="02010600040101010101" pitchFamily="2" charset="-122"/>
            </a:endParaRPr>
          </a:p>
        </p:txBody>
      </p:sp>
      <p:pic>
        <p:nvPicPr>
          <p:cNvPr id="33796" name="图片 109">
            <a:hlinkClick r:id="rId2" action="ppaction://hlinksldjump"/>
          </p:cNvPr>
          <p:cNvPicPr>
            <a:picLocks noChangeAspect="1"/>
          </p:cNvPicPr>
          <p:nvPr/>
        </p:nvPicPr>
        <p:blipFill>
          <a:blip r:embed="rId3" cstate="print"/>
          <a:srcRect l="67346" t="17532" r="2882" b="42969"/>
          <a:stretch>
            <a:fillRect/>
          </a:stretch>
        </p:blipFill>
        <p:spPr>
          <a:xfrm>
            <a:off x="9275763" y="6138863"/>
            <a:ext cx="798512" cy="755650"/>
          </a:xfrm>
          <a:prstGeom prst="rect">
            <a:avLst/>
          </a:prstGeom>
          <a:noFill/>
          <a:ln w="9525">
            <a:noFill/>
          </a:ln>
        </p:spPr>
      </p:pic>
      <p:pic>
        <p:nvPicPr>
          <p:cNvPr id="33797" name="图片 11">
            <a:hlinkClick r:id="rId4" action="ppaction://hlinksldjump"/>
          </p:cNvPr>
          <p:cNvPicPr>
            <a:picLocks noChangeAspect="1"/>
          </p:cNvPicPr>
          <p:nvPr/>
        </p:nvPicPr>
        <p:blipFill>
          <a:blip r:embed="rId5" cstate="print"/>
          <a:srcRect l="4480" t="58189" r="68494" b="5009"/>
          <a:stretch>
            <a:fillRect/>
          </a:stretch>
        </p:blipFill>
        <p:spPr>
          <a:xfrm>
            <a:off x="8418513" y="6138863"/>
            <a:ext cx="739775" cy="739775"/>
          </a:xfrm>
          <a:prstGeom prst="rect">
            <a:avLst/>
          </a:prstGeom>
          <a:noFill/>
          <a:ln w="9525">
            <a:noFill/>
          </a:ln>
        </p:spPr>
      </p:pic>
      <p:sp>
        <p:nvSpPr>
          <p:cNvPr id="33798" name="文本框 2"/>
          <p:cNvSpPr txBox="1"/>
          <p:nvPr/>
        </p:nvSpPr>
        <p:spPr>
          <a:xfrm>
            <a:off x="709930" y="3604578"/>
            <a:ext cx="9224963" cy="373380"/>
          </a:xfrm>
          <a:prstGeom prst="rect">
            <a:avLst/>
          </a:prstGeom>
          <a:noFill/>
          <a:ln w="9525">
            <a:noFill/>
          </a:ln>
        </p:spPr>
        <p:txBody>
          <a:bodyPr anchor="t" anchorCtr="0">
            <a:spAutoFit/>
          </a:bodyPr>
          <a:lstStyle/>
          <a:p>
            <a:pPr marL="0" lvl="2" indent="0" eaLnBrk="0" hangingPunct="0">
              <a:lnSpc>
                <a:spcPts val="2200"/>
              </a:lnSpc>
            </a:pPr>
            <a:r>
              <a:rPr lang="en-US" altLang="zh-CN" sz="1800" b="1" dirty="0">
                <a:latin typeface="华文楷体" panose="02010600040101010101" pitchFamily="2" charset="-122"/>
                <a:ea typeface="华文楷体" panose="02010600040101010101" pitchFamily="2" charset="-122"/>
              </a:rPr>
              <a:t>1.3    </a:t>
            </a:r>
            <a:r>
              <a:rPr lang="zh-CN" altLang="zh-CN" sz="1800" b="1" dirty="0">
                <a:latin typeface="华文楷体" panose="02010600040101010101" pitchFamily="2" charset="-122"/>
                <a:ea typeface="华文楷体" panose="02010600040101010101" pitchFamily="2" charset="-122"/>
              </a:rPr>
              <a:t>实验室层面安全责任体系</a:t>
            </a:r>
            <a:endParaRPr lang="zh-CN" altLang="zh-CN" sz="1800" dirty="0">
              <a:latin typeface="华文楷体" panose="02010600040101010101" pitchFamily="2" charset="-122"/>
              <a:ea typeface="华文楷体" panose="02010600040101010101" pitchFamily="2" charset="-122"/>
            </a:endParaRPr>
          </a:p>
        </p:txBody>
      </p:sp>
      <p:graphicFrame>
        <p:nvGraphicFramePr>
          <p:cNvPr id="4" name="表格 3"/>
          <p:cNvGraphicFramePr>
            <a:graphicFrameLocks noGrp="1"/>
          </p:cNvGraphicFramePr>
          <p:nvPr/>
        </p:nvGraphicFramePr>
        <p:xfrm>
          <a:off x="800100" y="1908810"/>
          <a:ext cx="9186860" cy="1677528"/>
        </p:xfrm>
        <a:graphic>
          <a:graphicData uri="http://schemas.openxmlformats.org/drawingml/2006/table">
            <a:tbl>
              <a:tblPr>
                <a:tableStyleId>{5C22544A-7EE6-4342-B048-85BDC9FD1C3A}</a:tableStyleId>
              </a:tblPr>
              <a:tblGrid>
                <a:gridCol w="631932"/>
                <a:gridCol w="2846705"/>
                <a:gridCol w="5708223"/>
              </a:tblGrid>
              <a:tr h="1352268">
                <a:tc>
                  <a:txBody>
                    <a:bodyPr/>
                    <a:lstStyle/>
                    <a:p>
                      <a:pPr algn="just">
                        <a:lnSpc>
                          <a:spcPts val="1500"/>
                        </a:lnSpc>
                        <a:spcAft>
                          <a:spcPts val="0"/>
                        </a:spcAft>
                      </a:pPr>
                      <a:r>
                        <a:rPr lang="en-US" sz="1800" b="1" kern="1200" dirty="0">
                          <a:solidFill>
                            <a:schemeClr val="tx1"/>
                          </a:solidFill>
                          <a:latin typeface="华文楷体" panose="02010600040101010101" pitchFamily="2" charset="-122"/>
                          <a:ea typeface="华文楷体" panose="02010600040101010101" pitchFamily="2" charset="-122"/>
                          <a:cs typeface="+mn-cs"/>
                        </a:rPr>
                        <a:t>1.2.1</a:t>
                      </a:r>
                    </a:p>
                  </a:txBody>
                  <a:tcPr marL="28575" marR="28575" marT="0" marB="0" anchor="ctr">
                    <a:noFill/>
                  </a:tcPr>
                </a:tc>
                <a:tc>
                  <a:txBody>
                    <a:bodyPr/>
                    <a:lstStyle/>
                    <a:p>
                      <a:pPr algn="just">
                        <a:lnSpc>
                          <a:spcPts val="1500"/>
                        </a:lnSpc>
                        <a:spcAft>
                          <a:spcPts val="0"/>
                        </a:spcAft>
                      </a:pPr>
                      <a:r>
                        <a:rPr lang="zh-CN" sz="1800" kern="1200" dirty="0">
                          <a:solidFill>
                            <a:schemeClr val="tx1"/>
                          </a:solidFill>
                          <a:latin typeface="华文楷体" panose="02010600040101010101" pitchFamily="2" charset="-122"/>
                          <a:ea typeface="华文楷体" panose="02010600040101010101" pitchFamily="2" charset="-122"/>
                          <a:cs typeface="+mn-cs"/>
                        </a:rPr>
                        <a:t>有院系实验室安全工作队伍</a:t>
                      </a:r>
                    </a:p>
                  </a:txBody>
                  <a:tcPr marL="28575" marR="28575" marT="0" marB="0" anchor="ctr">
                    <a:noFill/>
                  </a:tcPr>
                </a:tc>
                <a:tc>
                  <a:txBody>
                    <a:bodyPr/>
                    <a:lstStyle/>
                    <a:p>
                      <a:pPr indent="0" algn="just" fontAlgn="auto">
                        <a:lnSpc>
                          <a:spcPts val="2200"/>
                        </a:lnSpc>
                        <a:spcAft>
                          <a:spcPts val="0"/>
                        </a:spcAft>
                      </a:pPr>
                      <a:r>
                        <a:rPr lang="zh-CN" sz="1800" kern="1200" dirty="0">
                          <a:solidFill>
                            <a:schemeClr val="tx1"/>
                          </a:solidFill>
                          <a:latin typeface="华文楷体" panose="02010600040101010101" pitchFamily="2" charset="-122"/>
                          <a:ea typeface="华文楷体" panose="02010600040101010101" pitchFamily="2" charset="-122"/>
                          <a:cs typeface="+mn-cs"/>
                        </a:rPr>
                        <a:t>（</a:t>
                      </a:r>
                      <a:r>
                        <a:rPr lang="en-US" sz="1800" kern="1200" dirty="0">
                          <a:solidFill>
                            <a:schemeClr val="tx1"/>
                          </a:solidFill>
                          <a:latin typeface="华文楷体" panose="02010600040101010101" pitchFamily="2" charset="-122"/>
                          <a:ea typeface="华文楷体" panose="02010600040101010101" pitchFamily="2" charset="-122"/>
                          <a:cs typeface="+mn-cs"/>
                        </a:rPr>
                        <a:t>5</a:t>
                      </a:r>
                      <a:r>
                        <a:rPr lang="zh-CN" sz="1800" kern="1200" dirty="0">
                          <a:solidFill>
                            <a:schemeClr val="tx1"/>
                          </a:solidFill>
                          <a:latin typeface="华文楷体" panose="02010600040101010101" pitchFamily="2" charset="-122"/>
                          <a:ea typeface="华文楷体" panose="02010600040101010101" pitchFamily="2" charset="-122"/>
                          <a:cs typeface="+mn-cs"/>
                        </a:rPr>
                        <a:t>）院系安全工作队伍由党政负责人、分管实验室安全领导、院系实验室安全助理或安全主管、实验室负责人、实验室安全员等共同组成。</a:t>
                      </a:r>
                    </a:p>
                    <a:p>
                      <a:pPr indent="0" algn="just" fontAlgn="auto">
                        <a:lnSpc>
                          <a:spcPts val="2200"/>
                        </a:lnSpc>
                        <a:spcAft>
                          <a:spcPts val="0"/>
                        </a:spcAft>
                      </a:pPr>
                      <a:r>
                        <a:rPr lang="zh-CN" sz="1800" kern="1200" dirty="0">
                          <a:solidFill>
                            <a:schemeClr val="tx1"/>
                          </a:solidFill>
                          <a:latin typeface="华文楷体" panose="02010600040101010101" pitchFamily="2" charset="-122"/>
                          <a:ea typeface="华文楷体" panose="02010600040101010101" pitchFamily="2" charset="-122"/>
                          <a:cs typeface="+mn-cs"/>
                        </a:rPr>
                        <a:t>（</a:t>
                      </a:r>
                      <a:r>
                        <a:rPr lang="en-US" sz="1800" kern="1200" dirty="0">
                          <a:solidFill>
                            <a:schemeClr val="tx1"/>
                          </a:solidFill>
                          <a:latin typeface="华文楷体" panose="02010600040101010101" pitchFamily="2" charset="-122"/>
                          <a:ea typeface="华文楷体" panose="02010600040101010101" pitchFamily="2" charset="-122"/>
                          <a:cs typeface="+mn-cs"/>
                        </a:rPr>
                        <a:t>6</a:t>
                      </a:r>
                      <a:r>
                        <a:rPr lang="zh-CN" sz="1800" kern="1200" dirty="0">
                          <a:solidFill>
                            <a:schemeClr val="tx1"/>
                          </a:solidFill>
                          <a:latin typeface="华文楷体" panose="02010600040101010101" pitchFamily="2" charset="-122"/>
                          <a:ea typeface="华文楷体" panose="02010600040101010101" pitchFamily="2" charset="-122"/>
                          <a:cs typeface="+mn-cs"/>
                        </a:rPr>
                        <a:t>）有带文号的院系文件如党政联席会</a:t>
                      </a:r>
                      <a:r>
                        <a:rPr lang="en-US" sz="1800" kern="1200" dirty="0">
                          <a:solidFill>
                            <a:schemeClr val="tx1"/>
                          </a:solidFill>
                          <a:latin typeface="华文楷体" panose="02010600040101010101" pitchFamily="2" charset="-122"/>
                          <a:ea typeface="华文楷体" panose="02010600040101010101" pitchFamily="2" charset="-122"/>
                          <a:cs typeface="+mn-cs"/>
                        </a:rPr>
                        <a:t>/</a:t>
                      </a:r>
                      <a:r>
                        <a:rPr lang="zh-CN" sz="1800" kern="1200" dirty="0">
                          <a:solidFill>
                            <a:schemeClr val="tx1"/>
                          </a:solidFill>
                          <a:latin typeface="华文楷体" panose="02010600040101010101" pitchFamily="2" charset="-122"/>
                          <a:ea typeface="华文楷体" panose="02010600040101010101" pitchFamily="2" charset="-122"/>
                          <a:cs typeface="+mn-cs"/>
                        </a:rPr>
                        <a:t>办公会等纪要、通知或制度等明确其内容。</a:t>
                      </a:r>
                    </a:p>
                  </a:txBody>
                  <a:tcPr marL="28575" marR="28575" marT="0" marB="0" anchor="ctr">
                    <a:noFill/>
                  </a:tcPr>
                </a:tc>
              </a:tr>
              <a:tr h="280528">
                <a:tc>
                  <a:txBody>
                    <a:bodyPr/>
                    <a:lstStyle/>
                    <a:p>
                      <a:pPr marL="0" algn="just" defTabSz="914400" rtl="0" eaLnBrk="1" latinLnBrk="0" hangingPunct="1">
                        <a:lnSpc>
                          <a:spcPts val="1500"/>
                        </a:lnSpc>
                        <a:spcAft>
                          <a:spcPts val="0"/>
                        </a:spcAft>
                      </a:pPr>
                      <a:r>
                        <a:rPr lang="en-US" sz="1800" b="1" kern="1200" dirty="0">
                          <a:solidFill>
                            <a:schemeClr val="tx1"/>
                          </a:solidFill>
                          <a:latin typeface="华文楷体" panose="02010600040101010101" pitchFamily="2" charset="-122"/>
                          <a:ea typeface="华文楷体" panose="02010600040101010101" pitchFamily="2" charset="-122"/>
                          <a:cs typeface="+mn-cs"/>
                        </a:rPr>
                        <a:t>1.2.2</a:t>
                      </a:r>
                    </a:p>
                  </a:txBody>
                  <a:tcPr marL="28575" marR="28575" marT="0" marB="0" anchor="ctr">
                    <a:noFill/>
                  </a:tcPr>
                </a:tc>
                <a:tc>
                  <a:txBody>
                    <a:bodyPr/>
                    <a:lstStyle/>
                    <a:p>
                      <a:pPr algn="just">
                        <a:lnSpc>
                          <a:spcPts val="1500"/>
                        </a:lnSpc>
                        <a:spcAft>
                          <a:spcPts val="0"/>
                        </a:spcAft>
                      </a:pPr>
                      <a:r>
                        <a:rPr lang="zh-CN" sz="1800" kern="1200" dirty="0">
                          <a:solidFill>
                            <a:schemeClr val="tx1"/>
                          </a:solidFill>
                          <a:latin typeface="华文楷体" panose="02010600040101010101" pitchFamily="2" charset="-122"/>
                          <a:ea typeface="华文楷体" panose="02010600040101010101" pitchFamily="2" charset="-122"/>
                          <a:cs typeface="+mn-cs"/>
                        </a:rPr>
                        <a:t>院系签订实验室安全责任书</a:t>
                      </a:r>
                    </a:p>
                  </a:txBody>
                  <a:tcPr marL="28575" marR="28575" marT="0" marB="0" anchor="ctr">
                    <a:noFill/>
                  </a:tcPr>
                </a:tc>
                <a:tc>
                  <a:txBody>
                    <a:bodyPr/>
                    <a:lstStyle/>
                    <a:p>
                      <a:pPr indent="0" algn="just" fontAlgn="auto">
                        <a:lnSpc>
                          <a:spcPts val="2200"/>
                        </a:lnSpc>
                        <a:spcAft>
                          <a:spcPts val="0"/>
                        </a:spcAft>
                      </a:pPr>
                      <a:r>
                        <a:rPr lang="zh-CN" sz="1800" kern="1200" dirty="0">
                          <a:solidFill>
                            <a:schemeClr val="tx1"/>
                          </a:solidFill>
                          <a:latin typeface="华文楷体" panose="02010600040101010101" pitchFamily="2" charset="-122"/>
                          <a:ea typeface="华文楷体" panose="02010600040101010101" pitchFamily="2" charset="-122"/>
                          <a:cs typeface="+mn-cs"/>
                        </a:rPr>
                        <a:t>（</a:t>
                      </a:r>
                      <a:r>
                        <a:rPr lang="en-US" sz="1800" kern="1200" dirty="0">
                          <a:solidFill>
                            <a:schemeClr val="tx1"/>
                          </a:solidFill>
                          <a:latin typeface="华文楷体" panose="02010600040101010101" pitchFamily="2" charset="-122"/>
                          <a:ea typeface="华文楷体" panose="02010600040101010101" pitchFamily="2" charset="-122"/>
                          <a:cs typeface="+mn-cs"/>
                        </a:rPr>
                        <a:t>7</a:t>
                      </a:r>
                      <a:r>
                        <a:rPr lang="zh-CN" sz="1800" kern="1200" dirty="0">
                          <a:solidFill>
                            <a:schemeClr val="tx1"/>
                          </a:solidFill>
                          <a:latin typeface="华文楷体" panose="02010600040101010101" pitchFamily="2" charset="-122"/>
                          <a:ea typeface="华文楷体" panose="02010600040101010101" pitchFamily="2" charset="-122"/>
                          <a:cs typeface="+mn-cs"/>
                        </a:rPr>
                        <a:t>）</a:t>
                      </a:r>
                      <a:r>
                        <a:rPr lang="zh-CN" sz="1800" b="1" kern="1200" dirty="0">
                          <a:solidFill>
                            <a:srgbClr val="FF0000"/>
                          </a:solidFill>
                          <a:latin typeface="华文楷体" panose="02010600040101010101" pitchFamily="2" charset="-122"/>
                          <a:ea typeface="华文楷体" panose="02010600040101010101" pitchFamily="2" charset="-122"/>
                          <a:cs typeface="+mn-cs"/>
                        </a:rPr>
                        <a:t>院系签订责任书到实验房间安全责任人。</a:t>
                      </a:r>
                    </a:p>
                  </a:txBody>
                  <a:tcPr marL="28575" marR="28575" marT="0" marB="0" anchor="ctr">
                    <a:noFill/>
                  </a:tcPr>
                </a:tc>
              </a:tr>
            </a:tbl>
          </a:graphicData>
        </a:graphic>
      </p:graphicFrame>
      <p:graphicFrame>
        <p:nvGraphicFramePr>
          <p:cNvPr id="5" name="表格 4"/>
          <p:cNvGraphicFramePr>
            <a:graphicFrameLocks noGrp="1"/>
          </p:cNvGraphicFramePr>
          <p:nvPr/>
        </p:nvGraphicFramePr>
        <p:xfrm>
          <a:off x="810260" y="3996373"/>
          <a:ext cx="9124949" cy="2514600"/>
        </p:xfrm>
        <a:graphic>
          <a:graphicData uri="http://schemas.openxmlformats.org/drawingml/2006/table">
            <a:tbl>
              <a:tblPr>
                <a:tableStyleId>{5C22544A-7EE6-4342-B048-85BDC9FD1C3A}</a:tableStyleId>
              </a:tblPr>
              <a:tblGrid>
                <a:gridCol w="639819"/>
                <a:gridCol w="2882204"/>
                <a:gridCol w="5602926"/>
              </a:tblGrid>
              <a:tr h="1723473">
                <a:tc>
                  <a:txBody>
                    <a:bodyPr/>
                    <a:lstStyle/>
                    <a:p>
                      <a:pPr algn="just">
                        <a:lnSpc>
                          <a:spcPts val="1500"/>
                        </a:lnSpc>
                        <a:spcAft>
                          <a:spcPts val="0"/>
                        </a:spcAft>
                      </a:pPr>
                      <a:r>
                        <a:rPr lang="en-US" sz="1800" b="1" kern="1200" dirty="0">
                          <a:solidFill>
                            <a:schemeClr val="tx1"/>
                          </a:solidFill>
                          <a:latin typeface="华文楷体" panose="02010600040101010101" pitchFamily="2" charset="-122"/>
                          <a:ea typeface="华文楷体" panose="02010600040101010101" pitchFamily="2" charset="-122"/>
                          <a:cs typeface="+mn-cs"/>
                        </a:rPr>
                        <a:t>1.3.1</a:t>
                      </a:r>
                    </a:p>
                  </a:txBody>
                  <a:tcPr marL="28575" marR="28575" marT="0" marB="0" anchor="ctr">
                    <a:noFill/>
                  </a:tcPr>
                </a:tc>
                <a:tc>
                  <a:txBody>
                    <a:bodyPr/>
                    <a:lstStyle/>
                    <a:p>
                      <a:pPr algn="just">
                        <a:lnSpc>
                          <a:spcPts val="1500"/>
                        </a:lnSpc>
                        <a:spcAft>
                          <a:spcPts val="0"/>
                        </a:spcAft>
                      </a:pPr>
                      <a:r>
                        <a:rPr lang="zh-CN" sz="1800" kern="1200" dirty="0">
                          <a:solidFill>
                            <a:schemeClr val="tx1"/>
                          </a:solidFill>
                          <a:latin typeface="华文楷体" panose="02010600040101010101" pitchFamily="2" charset="-122"/>
                          <a:ea typeface="华文楷体" panose="02010600040101010101" pitchFamily="2" charset="-122"/>
                          <a:cs typeface="+mn-cs"/>
                        </a:rPr>
                        <a:t>明确实验室层面各级责任人及其职责</a:t>
                      </a:r>
                    </a:p>
                  </a:txBody>
                  <a:tcPr marL="28575" marR="28575" marT="0" marB="0" anchor="ctr">
                    <a:noFill/>
                  </a:tcPr>
                </a:tc>
                <a:tc>
                  <a:txBody>
                    <a:bodyPr/>
                    <a:lstStyle/>
                    <a:p>
                      <a:pPr indent="0" algn="just" defTabSz="914400" rtl="0" fontAlgn="auto">
                        <a:lnSpc>
                          <a:spcPts val="2200"/>
                        </a:lnSpc>
                        <a:spcAft>
                          <a:spcPts val="0"/>
                        </a:spcAft>
                      </a:pPr>
                      <a:r>
                        <a:rPr lang="zh-CN" sz="1800" kern="1200" dirty="0">
                          <a:solidFill>
                            <a:schemeClr val="tx1"/>
                          </a:solidFill>
                          <a:latin typeface="华文楷体" panose="02010600040101010101" pitchFamily="2" charset="-122"/>
                          <a:ea typeface="华文楷体" panose="02010600040101010101" pitchFamily="2" charset="-122"/>
                          <a:cs typeface="+mn-cs"/>
                        </a:rPr>
                        <a:t>（</a:t>
                      </a:r>
                      <a:r>
                        <a:rPr lang="en-US" sz="1800" kern="1200" dirty="0">
                          <a:solidFill>
                            <a:schemeClr val="tx1"/>
                          </a:solidFill>
                          <a:latin typeface="华文楷体" panose="02010600040101010101" pitchFamily="2" charset="-122"/>
                          <a:ea typeface="华文楷体" panose="02010600040101010101" pitchFamily="2" charset="-122"/>
                          <a:cs typeface="+mn-cs"/>
                        </a:rPr>
                        <a:t>8</a:t>
                      </a:r>
                      <a:r>
                        <a:rPr lang="zh-CN" sz="1800" kern="1200" dirty="0">
                          <a:solidFill>
                            <a:schemeClr val="tx1"/>
                          </a:solidFill>
                          <a:latin typeface="华文楷体" panose="02010600040101010101" pitchFamily="2" charset="-122"/>
                          <a:ea typeface="华文楷体" panose="02010600040101010101" pitchFamily="2" charset="-122"/>
                          <a:cs typeface="+mn-cs"/>
                        </a:rPr>
                        <a:t>）</a:t>
                      </a:r>
                      <a:r>
                        <a:rPr lang="zh-CN" sz="1800" b="1" kern="1200" dirty="0">
                          <a:solidFill>
                            <a:srgbClr val="FF0000"/>
                          </a:solidFill>
                          <a:latin typeface="华文楷体" panose="02010600040101010101" pitchFamily="2" charset="-122"/>
                          <a:ea typeface="华文楷体" panose="02010600040101010101" pitchFamily="2" charset="-122"/>
                          <a:cs typeface="+mn-cs"/>
                        </a:rPr>
                        <a:t>实验室负责人是本实验室安全工作的直接责任人，</a:t>
                      </a:r>
                      <a:r>
                        <a:rPr lang="zh-CN" sz="1800" kern="1200" dirty="0">
                          <a:solidFill>
                            <a:schemeClr val="tx1"/>
                          </a:solidFill>
                          <a:latin typeface="华文楷体" panose="02010600040101010101" pitchFamily="2" charset="-122"/>
                          <a:ea typeface="华文楷体" panose="02010600040101010101" pitchFamily="2" charset="-122"/>
                          <a:cs typeface="+mn-cs"/>
                        </a:rPr>
                        <a:t>应严格落实实验室安全准入、隐患整改、个人防护等日常安全管理工作，切实保障实验室安全；</a:t>
                      </a:r>
                      <a:r>
                        <a:rPr lang="zh-CN" sz="1800" b="1" kern="1200" dirty="0">
                          <a:solidFill>
                            <a:srgbClr val="FF0000"/>
                          </a:solidFill>
                          <a:latin typeface="华文楷体" panose="02010600040101010101" pitchFamily="2" charset="-122"/>
                          <a:ea typeface="华文楷体" panose="02010600040101010101" pitchFamily="2" charset="-122"/>
                          <a:cs typeface="+mn-cs"/>
                        </a:rPr>
                        <a:t>项目负责人（含教学课程任课教师）是项目安全的第一责任人，</a:t>
                      </a:r>
                      <a:r>
                        <a:rPr lang="zh-CN" sz="1800" kern="1200" dirty="0">
                          <a:solidFill>
                            <a:schemeClr val="tx1"/>
                          </a:solidFill>
                          <a:latin typeface="华文楷体" panose="02010600040101010101" pitchFamily="2" charset="-122"/>
                          <a:ea typeface="华文楷体" panose="02010600040101010101" pitchFamily="2" charset="-122"/>
                          <a:cs typeface="+mn-cs"/>
                        </a:rPr>
                        <a:t>须对项目进行危险源辨识和风险评估，并制定防范措施及现场处置方案；</a:t>
                      </a:r>
                      <a:r>
                        <a:rPr lang="zh-CN" sz="1800" b="1" kern="1200" dirty="0">
                          <a:solidFill>
                            <a:srgbClr val="FF0000"/>
                          </a:solidFill>
                          <a:latin typeface="华文楷体" panose="02010600040101010101" pitchFamily="2" charset="-122"/>
                          <a:ea typeface="华文楷体" panose="02010600040101010101" pitchFamily="2" charset="-122"/>
                          <a:cs typeface="+mn-cs"/>
                        </a:rPr>
                        <a:t>实验室负责人应指定安全员，负责本实验室日常安全管理。</a:t>
                      </a:r>
                    </a:p>
                  </a:txBody>
                  <a:tcPr marL="28575" marR="28575" marT="0" marB="0" anchor="ctr">
                    <a:noFill/>
                  </a:tcPr>
                </a:tc>
              </a:tr>
              <a:tr h="342349">
                <a:tc>
                  <a:txBody>
                    <a:bodyPr/>
                    <a:lstStyle/>
                    <a:p>
                      <a:pPr algn="just">
                        <a:lnSpc>
                          <a:spcPts val="1500"/>
                        </a:lnSpc>
                        <a:spcAft>
                          <a:spcPts val="0"/>
                        </a:spcAft>
                      </a:pPr>
                      <a:r>
                        <a:rPr lang="en-US" sz="1800" b="1" kern="1200" dirty="0">
                          <a:solidFill>
                            <a:schemeClr val="tx1"/>
                          </a:solidFill>
                          <a:latin typeface="华文楷体" panose="02010600040101010101" pitchFamily="2" charset="-122"/>
                          <a:ea typeface="华文楷体" panose="02010600040101010101" pitchFamily="2" charset="-122"/>
                          <a:cs typeface="+mn-cs"/>
                        </a:rPr>
                        <a:t>1.3.2</a:t>
                      </a:r>
                    </a:p>
                  </a:txBody>
                  <a:tcPr marL="28575" marR="28575" marT="0" marB="0" anchor="ctr">
                    <a:noFill/>
                  </a:tcPr>
                </a:tc>
                <a:tc>
                  <a:txBody>
                    <a:bodyPr/>
                    <a:lstStyle/>
                    <a:p>
                      <a:pPr algn="just">
                        <a:lnSpc>
                          <a:spcPts val="1500"/>
                        </a:lnSpc>
                        <a:spcAft>
                          <a:spcPts val="0"/>
                        </a:spcAft>
                      </a:pPr>
                      <a:r>
                        <a:rPr lang="zh-CN" sz="1800" kern="1200" dirty="0">
                          <a:solidFill>
                            <a:schemeClr val="tx1"/>
                          </a:solidFill>
                          <a:latin typeface="华文楷体" panose="02010600040101010101" pitchFamily="2" charset="-122"/>
                          <a:ea typeface="华文楷体" panose="02010600040101010101" pitchFamily="2" charset="-122"/>
                          <a:cs typeface="+mn-cs"/>
                        </a:rPr>
                        <a:t>实验室签订实验室安全责任书</a:t>
                      </a:r>
                    </a:p>
                  </a:txBody>
                  <a:tcPr marL="28575" marR="28575" marT="0" marB="0" anchor="ctr">
                    <a:noFill/>
                  </a:tcPr>
                </a:tc>
                <a:tc>
                  <a:txBody>
                    <a:bodyPr/>
                    <a:lstStyle/>
                    <a:p>
                      <a:pPr indent="0" algn="just" defTabSz="914400" rtl="0" fontAlgn="auto">
                        <a:lnSpc>
                          <a:spcPts val="2200"/>
                        </a:lnSpc>
                        <a:spcAft>
                          <a:spcPts val="0"/>
                        </a:spcAft>
                      </a:pPr>
                      <a:r>
                        <a:rPr lang="zh-CN" sz="1800" b="1" kern="1200" dirty="0">
                          <a:solidFill>
                            <a:srgbClr val="FF0000"/>
                          </a:solidFill>
                          <a:latin typeface="华文楷体" panose="02010600040101010101" pitchFamily="2" charset="-122"/>
                          <a:ea typeface="华文楷体" panose="02010600040101010101" pitchFamily="2" charset="-122"/>
                          <a:cs typeface="+mn-cs"/>
                        </a:rPr>
                        <a:t>（</a:t>
                      </a:r>
                      <a:r>
                        <a:rPr lang="en-US" sz="1800" b="1" kern="1200" dirty="0">
                          <a:solidFill>
                            <a:srgbClr val="FF0000"/>
                          </a:solidFill>
                          <a:latin typeface="华文楷体" panose="02010600040101010101" pitchFamily="2" charset="-122"/>
                          <a:ea typeface="华文楷体" panose="02010600040101010101" pitchFamily="2" charset="-122"/>
                          <a:cs typeface="+mn-cs"/>
                        </a:rPr>
                        <a:t>9</a:t>
                      </a:r>
                      <a:r>
                        <a:rPr lang="zh-CN" sz="1800" b="1" kern="1200" dirty="0">
                          <a:solidFill>
                            <a:srgbClr val="FF0000"/>
                          </a:solidFill>
                          <a:latin typeface="华文楷体" panose="02010600040101010101" pitchFamily="2" charset="-122"/>
                          <a:ea typeface="华文楷体" panose="02010600040101010101" pitchFamily="2" charset="-122"/>
                          <a:cs typeface="+mn-cs"/>
                        </a:rPr>
                        <a:t>）实验室负责人与相关实验人员签订实验室安全责任书。</a:t>
                      </a:r>
                    </a:p>
                  </a:txBody>
                  <a:tcPr marL="28575" marR="28575" marT="0" marB="0" anchor="ctr">
                    <a:noFill/>
                  </a:tcPr>
                </a:tc>
              </a:tr>
            </a:tbl>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extBox 4"/>
          <p:cNvSpPr txBox="1"/>
          <p:nvPr/>
        </p:nvSpPr>
        <p:spPr>
          <a:xfrm>
            <a:off x="450850" y="708025"/>
            <a:ext cx="10044113" cy="522288"/>
          </a:xfrm>
          <a:prstGeom prst="rect">
            <a:avLst/>
          </a:prstGeom>
          <a:noFill/>
          <a:ln w="9525">
            <a:noFill/>
          </a:ln>
        </p:spPr>
        <p:txBody>
          <a:bodyPr wrap="square" anchor="t" anchorCtr="0">
            <a:spAutoFit/>
          </a:bodyPr>
          <a:lstStyle/>
          <a:p>
            <a:r>
              <a:rPr lang="zh-CN" altLang="en-US" sz="2800" b="1" dirty="0">
                <a:latin typeface="华文新魏" panose="02010800040101010101" pitchFamily="2" charset="-122"/>
                <a:ea typeface="华文新魏" panose="02010800040101010101" pitchFamily="2" charset="-122"/>
              </a:rPr>
              <a:t>（三）</a:t>
            </a:r>
            <a:r>
              <a:rPr lang="zh-CN" altLang="zh-CN" sz="2800" b="1" dirty="0">
                <a:latin typeface="华文新魏" panose="02010800040101010101" pitchFamily="2" charset="-122"/>
                <a:ea typeface="华文新魏" panose="02010800040101010101" pitchFamily="2" charset="-122"/>
              </a:rPr>
              <a:t>高等学校实验室</a:t>
            </a:r>
            <a:r>
              <a:rPr lang="zh-CN" altLang="en-US" sz="2800" b="1" dirty="0">
                <a:latin typeface="华文新魏" panose="02010800040101010101" pitchFamily="2" charset="-122"/>
                <a:ea typeface="华文新魏" panose="02010800040101010101" pitchFamily="2" charset="-122"/>
              </a:rPr>
              <a:t>安全检查项目表（重点检查项目及要点）</a:t>
            </a:r>
          </a:p>
        </p:txBody>
      </p:sp>
      <p:pic>
        <p:nvPicPr>
          <p:cNvPr id="34820" name="图片 109">
            <a:hlinkClick r:id="rId2" action="ppaction://hlinksldjump"/>
          </p:cNvPr>
          <p:cNvPicPr>
            <a:picLocks noChangeAspect="1"/>
          </p:cNvPicPr>
          <p:nvPr/>
        </p:nvPicPr>
        <p:blipFill>
          <a:blip r:embed="rId3" cstate="print"/>
          <a:srcRect l="67346" t="17532" r="2882" b="42969"/>
          <a:stretch>
            <a:fillRect/>
          </a:stretch>
        </p:blipFill>
        <p:spPr>
          <a:xfrm>
            <a:off x="9275763" y="6138863"/>
            <a:ext cx="798512" cy="755650"/>
          </a:xfrm>
          <a:prstGeom prst="rect">
            <a:avLst/>
          </a:prstGeom>
          <a:noFill/>
          <a:ln w="9525">
            <a:noFill/>
          </a:ln>
        </p:spPr>
      </p:pic>
      <p:pic>
        <p:nvPicPr>
          <p:cNvPr id="34821" name="图片 11">
            <a:hlinkClick r:id="rId4" action="ppaction://hlinksldjump"/>
          </p:cNvPr>
          <p:cNvPicPr>
            <a:picLocks noChangeAspect="1"/>
          </p:cNvPicPr>
          <p:nvPr/>
        </p:nvPicPr>
        <p:blipFill>
          <a:blip r:embed="rId5" cstate="print"/>
          <a:srcRect l="4480" t="58189" r="68494" b="5009"/>
          <a:stretch>
            <a:fillRect/>
          </a:stretch>
        </p:blipFill>
        <p:spPr>
          <a:xfrm>
            <a:off x="8418513" y="6138863"/>
            <a:ext cx="739775" cy="739775"/>
          </a:xfrm>
          <a:prstGeom prst="rect">
            <a:avLst/>
          </a:prstGeom>
          <a:noFill/>
          <a:ln w="9525">
            <a:noFill/>
          </a:ln>
        </p:spPr>
      </p:pic>
      <p:graphicFrame>
        <p:nvGraphicFramePr>
          <p:cNvPr id="2" name="表格 1"/>
          <p:cNvGraphicFramePr>
            <a:graphicFrameLocks noGrp="1"/>
          </p:cNvGraphicFramePr>
          <p:nvPr/>
        </p:nvGraphicFramePr>
        <p:xfrm>
          <a:off x="738188" y="2268855"/>
          <a:ext cx="9132258" cy="711200"/>
        </p:xfrm>
        <a:graphic>
          <a:graphicData uri="http://schemas.openxmlformats.org/drawingml/2006/table">
            <a:tbl>
              <a:tblPr>
                <a:tableStyleId>{5C22544A-7EE6-4342-B048-85BDC9FD1C3A}</a:tableStyleId>
              </a:tblPr>
              <a:tblGrid>
                <a:gridCol w="628176"/>
                <a:gridCol w="2829756"/>
                <a:gridCol w="5674326"/>
              </a:tblGrid>
              <a:tr h="558800">
                <a:tc>
                  <a:txBody>
                    <a:bodyPr/>
                    <a:lstStyle/>
                    <a:p>
                      <a:pPr indent="0" algn="just" fontAlgn="auto">
                        <a:lnSpc>
                          <a:spcPts val="2800"/>
                        </a:lnSpc>
                        <a:spcAft>
                          <a:spcPts val="0"/>
                        </a:spcAft>
                      </a:pPr>
                      <a:r>
                        <a:rPr lang="en-US" sz="1800" b="1" kern="1200" dirty="0">
                          <a:solidFill>
                            <a:schemeClr val="tx1"/>
                          </a:solidFill>
                          <a:latin typeface="华文楷体" panose="02010600040101010101" pitchFamily="2" charset="-122"/>
                          <a:ea typeface="华文楷体" panose="02010600040101010101" pitchFamily="2" charset="-122"/>
                          <a:cs typeface="+mn-cs"/>
                        </a:rPr>
                        <a:t>1.5.3</a:t>
                      </a:r>
                    </a:p>
                  </a:txBody>
                  <a:tcPr marL="28575" marR="28575" marT="0" marB="0" anchor="ctr">
                    <a:noFill/>
                  </a:tcPr>
                </a:tc>
                <a:tc>
                  <a:txBody>
                    <a:bodyPr/>
                    <a:lstStyle/>
                    <a:p>
                      <a:pPr indent="0" algn="just" fontAlgn="auto">
                        <a:lnSpc>
                          <a:spcPts val="2800"/>
                        </a:lnSpc>
                        <a:spcAft>
                          <a:spcPts val="0"/>
                        </a:spcAft>
                      </a:pPr>
                      <a:r>
                        <a:rPr lang="zh-CN" sz="1800" kern="1200" dirty="0">
                          <a:solidFill>
                            <a:schemeClr val="tx1"/>
                          </a:solidFill>
                          <a:latin typeface="华文楷体" panose="02010600040101010101" pitchFamily="2" charset="-122"/>
                          <a:ea typeface="华文楷体" panose="02010600040101010101" pitchFamily="2" charset="-122"/>
                          <a:cs typeface="+mn-cs"/>
                        </a:rPr>
                        <a:t>院系有自筹经费投入实验室安全建设与管理</a:t>
                      </a:r>
                    </a:p>
                  </a:txBody>
                  <a:tcPr marL="28575" marR="28575" marT="0" marB="0" anchor="ctr">
                    <a:noFill/>
                  </a:tcPr>
                </a:tc>
                <a:tc>
                  <a:txBody>
                    <a:bodyPr/>
                    <a:lstStyle/>
                    <a:p>
                      <a:pPr indent="0" algn="just" fontAlgn="auto">
                        <a:lnSpc>
                          <a:spcPts val="2800"/>
                        </a:lnSpc>
                        <a:spcAft>
                          <a:spcPts val="0"/>
                        </a:spcAft>
                      </a:pPr>
                      <a:r>
                        <a:rPr lang="zh-CN" sz="1800" kern="1200" dirty="0">
                          <a:solidFill>
                            <a:schemeClr val="tx1"/>
                          </a:solidFill>
                          <a:latin typeface="华文楷体" panose="02010600040101010101" pitchFamily="2" charset="-122"/>
                          <a:ea typeface="华文楷体" panose="02010600040101010101" pitchFamily="2" charset="-122"/>
                          <a:cs typeface="+mn-cs"/>
                        </a:rPr>
                        <a:t>（</a:t>
                      </a:r>
                      <a:r>
                        <a:rPr lang="en-US" sz="1800" kern="1200" dirty="0">
                          <a:solidFill>
                            <a:schemeClr val="tx1"/>
                          </a:solidFill>
                          <a:latin typeface="华文楷体" panose="02010600040101010101" pitchFamily="2" charset="-122"/>
                          <a:ea typeface="华文楷体" panose="02010600040101010101" pitchFamily="2" charset="-122"/>
                          <a:cs typeface="+mn-cs"/>
                        </a:rPr>
                        <a:t>14</a:t>
                      </a:r>
                      <a:r>
                        <a:rPr lang="zh-CN" sz="1800" kern="1200" dirty="0">
                          <a:solidFill>
                            <a:schemeClr val="tx1"/>
                          </a:solidFill>
                          <a:latin typeface="华文楷体" panose="02010600040101010101" pitchFamily="2" charset="-122"/>
                          <a:ea typeface="华文楷体" panose="02010600040101010101" pitchFamily="2" charset="-122"/>
                          <a:cs typeface="+mn-cs"/>
                        </a:rPr>
                        <a:t>）院系有支出凭据证明有专款用于实验室安全工作。</a:t>
                      </a:r>
                    </a:p>
                  </a:txBody>
                  <a:tcPr marL="28575" marR="28575" marT="0" marB="0" anchor="ctr">
                    <a:noFill/>
                  </a:tcPr>
                </a:tc>
              </a:tr>
            </a:tbl>
          </a:graphicData>
        </a:graphic>
      </p:graphicFrame>
      <p:graphicFrame>
        <p:nvGraphicFramePr>
          <p:cNvPr id="6" name="表格 5"/>
          <p:cNvGraphicFramePr>
            <a:graphicFrameLocks noGrp="1"/>
          </p:cNvGraphicFramePr>
          <p:nvPr/>
        </p:nvGraphicFramePr>
        <p:xfrm>
          <a:off x="750570" y="3495675"/>
          <a:ext cx="9120521" cy="1016000"/>
        </p:xfrm>
        <a:graphic>
          <a:graphicData uri="http://schemas.openxmlformats.org/drawingml/2006/table">
            <a:tbl>
              <a:tblPr>
                <a:tableStyleId>{5C22544A-7EE6-4342-B048-85BDC9FD1C3A}</a:tableStyleId>
              </a:tblPr>
              <a:tblGrid>
                <a:gridCol w="627380"/>
                <a:gridCol w="2826115"/>
                <a:gridCol w="5667026"/>
              </a:tblGrid>
              <a:tr h="0">
                <a:tc>
                  <a:txBody>
                    <a:bodyPr/>
                    <a:lstStyle/>
                    <a:p>
                      <a:pPr indent="0" algn="just" fontAlgn="auto">
                        <a:lnSpc>
                          <a:spcPts val="2200"/>
                        </a:lnSpc>
                        <a:spcAft>
                          <a:spcPts val="0"/>
                        </a:spcAft>
                      </a:pPr>
                      <a:r>
                        <a:rPr lang="en-US" sz="1800" b="1" kern="1200" dirty="0">
                          <a:solidFill>
                            <a:schemeClr val="tx1"/>
                          </a:solidFill>
                          <a:latin typeface="华文楷体" panose="02010600040101010101" pitchFamily="2" charset="-122"/>
                          <a:ea typeface="华文楷体" panose="02010600040101010101" pitchFamily="2" charset="-122"/>
                          <a:cs typeface="+mn-cs"/>
                        </a:rPr>
                        <a:t>1.6.3</a:t>
                      </a:r>
                    </a:p>
                  </a:txBody>
                  <a:tcPr marL="28575" marR="28575" marT="0" marB="0" anchor="ctr">
                    <a:noFill/>
                  </a:tcPr>
                </a:tc>
                <a:tc>
                  <a:txBody>
                    <a:bodyPr/>
                    <a:lstStyle/>
                    <a:p>
                      <a:pPr indent="0" algn="just" fontAlgn="auto">
                        <a:lnSpc>
                          <a:spcPts val="2000"/>
                        </a:lnSpc>
                        <a:spcAft>
                          <a:spcPts val="0"/>
                        </a:spcAft>
                      </a:pPr>
                      <a:r>
                        <a:rPr lang="zh-CN" sz="1800" b="1" kern="1200" dirty="0">
                          <a:solidFill>
                            <a:srgbClr val="FF0000"/>
                          </a:solidFill>
                          <a:latin typeface="华文楷体" panose="02010600040101010101" pitchFamily="2" charset="-122"/>
                          <a:ea typeface="华文楷体" panose="02010600040101010101" pitchFamily="2" charset="-122"/>
                          <a:cs typeface="+mn-cs"/>
                        </a:rPr>
                        <a:t>各级主管实验室安全的负责人、管理人员及技术人员到岗一年内须接受实验室安全培训</a:t>
                      </a:r>
                    </a:p>
                  </a:txBody>
                  <a:tcPr marL="28575" marR="28575" marT="0" marB="0" anchor="ctr">
                    <a:noFill/>
                  </a:tcPr>
                </a:tc>
                <a:tc>
                  <a:txBody>
                    <a:bodyPr/>
                    <a:lstStyle/>
                    <a:p>
                      <a:pPr indent="0" algn="just" fontAlgn="auto">
                        <a:lnSpc>
                          <a:spcPts val="2000"/>
                        </a:lnSpc>
                        <a:spcAft>
                          <a:spcPts val="0"/>
                        </a:spcAft>
                      </a:pPr>
                      <a:r>
                        <a:rPr lang="zh-CN" sz="1800" kern="1200" dirty="0">
                          <a:solidFill>
                            <a:schemeClr val="tx1"/>
                          </a:solidFill>
                          <a:latin typeface="华文楷体" panose="02010600040101010101" pitchFamily="2" charset="-122"/>
                          <a:ea typeface="华文楷体" panose="02010600040101010101" pitchFamily="2" charset="-122"/>
                          <a:cs typeface="+mn-cs"/>
                        </a:rPr>
                        <a:t>（</a:t>
                      </a:r>
                      <a:r>
                        <a:rPr lang="en-US" sz="1800" kern="1200" dirty="0">
                          <a:solidFill>
                            <a:schemeClr val="tx1"/>
                          </a:solidFill>
                          <a:latin typeface="华文楷体" panose="02010600040101010101" pitchFamily="2" charset="-122"/>
                          <a:ea typeface="华文楷体" panose="02010600040101010101" pitchFamily="2" charset="-122"/>
                          <a:cs typeface="+mn-cs"/>
                        </a:rPr>
                        <a:t>18</a:t>
                      </a:r>
                      <a:r>
                        <a:rPr lang="zh-CN" sz="1800" kern="1200" dirty="0">
                          <a:solidFill>
                            <a:schemeClr val="tx1"/>
                          </a:solidFill>
                          <a:latin typeface="华文楷体" panose="02010600040101010101" pitchFamily="2" charset="-122"/>
                          <a:ea typeface="华文楷体" panose="02010600040101010101" pitchFamily="2" charset="-122"/>
                          <a:cs typeface="+mn-cs"/>
                        </a:rPr>
                        <a:t>）有培训记录（证书、电子文档、书面记录）等证明培训及合格情况。</a:t>
                      </a:r>
                    </a:p>
                  </a:txBody>
                  <a:tcPr marL="28575" marR="28575" marT="0" marB="0" anchor="ctr">
                    <a:noFill/>
                  </a:tcPr>
                </a:tc>
              </a:tr>
            </a:tbl>
          </a:graphicData>
        </a:graphic>
      </p:graphicFrame>
      <p:sp>
        <p:nvSpPr>
          <p:cNvPr id="3" name="文本框 2"/>
          <p:cNvSpPr txBox="1"/>
          <p:nvPr/>
        </p:nvSpPr>
        <p:spPr>
          <a:xfrm>
            <a:off x="738505" y="1332865"/>
            <a:ext cx="9277350" cy="460375"/>
          </a:xfrm>
          <a:prstGeom prst="rect">
            <a:avLst/>
          </a:prstGeom>
          <a:noFill/>
        </p:spPr>
        <p:txBody>
          <a:bodyPr wrap="square" rtlCol="0" anchor="t">
            <a:spAutoFit/>
          </a:bodyPr>
          <a:lstStyle/>
          <a:p>
            <a:pPr algn="ctr"/>
            <a:r>
              <a:rPr lang="en-US" altLang="zh-CN" sz="2400" dirty="0">
                <a:latin typeface="华文新魏" panose="02010800040101010101" pitchFamily="2" charset="-122"/>
                <a:ea typeface="华文新魏" panose="02010800040101010101" pitchFamily="2" charset="-122"/>
                <a:sym typeface="+mn-ea"/>
              </a:rPr>
              <a:t>1  </a:t>
            </a:r>
            <a:r>
              <a:rPr lang="zh-CN" altLang="en-US" sz="2400" dirty="0">
                <a:latin typeface="华文新魏" panose="02010800040101010101" pitchFamily="2" charset="-122"/>
                <a:ea typeface="华文新魏" panose="02010800040101010101" pitchFamily="2" charset="-122"/>
                <a:sym typeface="+mn-ea"/>
              </a:rPr>
              <a:t>责任体系</a:t>
            </a:r>
          </a:p>
        </p:txBody>
      </p:sp>
      <p:sp>
        <p:nvSpPr>
          <p:cNvPr id="4" name="文本框 3"/>
          <p:cNvSpPr txBox="1"/>
          <p:nvPr/>
        </p:nvSpPr>
        <p:spPr>
          <a:xfrm>
            <a:off x="666750" y="1793240"/>
            <a:ext cx="9280525" cy="450215"/>
          </a:xfrm>
          <a:prstGeom prst="rect">
            <a:avLst/>
          </a:prstGeom>
          <a:noFill/>
        </p:spPr>
        <p:txBody>
          <a:bodyPr wrap="square" rtlCol="0" anchor="t">
            <a:spAutoFit/>
          </a:bodyPr>
          <a:lstStyle/>
          <a:p>
            <a:pPr>
              <a:lnSpc>
                <a:spcPts val="2800"/>
              </a:lnSpc>
            </a:pPr>
            <a:r>
              <a:rPr lang="en-US" altLang="zh-CN" sz="1800" b="1" dirty="0">
                <a:latin typeface="华文楷体" panose="02010600040101010101" pitchFamily="2" charset="-122"/>
                <a:ea typeface="华文楷体" panose="02010600040101010101" pitchFamily="2" charset="-122"/>
                <a:sym typeface="+mn-ea"/>
              </a:rPr>
              <a:t>1.5    </a:t>
            </a:r>
            <a:r>
              <a:rPr lang="zh-CN" altLang="zh-CN" sz="1800" b="1" dirty="0">
                <a:latin typeface="华文楷体" panose="02010600040101010101" pitchFamily="2" charset="-122"/>
                <a:ea typeface="华文楷体" panose="02010600040101010101" pitchFamily="2" charset="-122"/>
                <a:sym typeface="+mn-ea"/>
              </a:rPr>
              <a:t>经费保障</a:t>
            </a:r>
          </a:p>
        </p:txBody>
      </p:sp>
      <p:sp>
        <p:nvSpPr>
          <p:cNvPr id="5" name="文本框 4"/>
          <p:cNvSpPr txBox="1"/>
          <p:nvPr/>
        </p:nvSpPr>
        <p:spPr>
          <a:xfrm>
            <a:off x="666750" y="3051175"/>
            <a:ext cx="9100820" cy="373380"/>
          </a:xfrm>
          <a:prstGeom prst="rect">
            <a:avLst/>
          </a:prstGeom>
          <a:noFill/>
        </p:spPr>
        <p:txBody>
          <a:bodyPr wrap="square" rtlCol="0" anchor="t">
            <a:spAutoFit/>
          </a:bodyPr>
          <a:lstStyle/>
          <a:p>
            <a:pPr marL="0" lvl="2" indent="0" eaLnBrk="0" hangingPunct="0">
              <a:lnSpc>
                <a:spcPts val="2200"/>
              </a:lnSpc>
            </a:pPr>
            <a:r>
              <a:rPr lang="en-US" altLang="zh-CN" sz="1800" b="1" dirty="0">
                <a:latin typeface="华文楷体" panose="02010600040101010101" pitchFamily="2" charset="-122"/>
                <a:ea typeface="华文楷体" panose="02010600040101010101" pitchFamily="2" charset="-122"/>
                <a:sym typeface="+mn-ea"/>
              </a:rPr>
              <a:t>1.6    </a:t>
            </a:r>
            <a:r>
              <a:rPr lang="zh-CN" altLang="en-US" sz="1800" b="1" dirty="0">
                <a:latin typeface="华文楷体" panose="02010600040101010101" pitchFamily="2" charset="-122"/>
                <a:ea typeface="华文楷体" panose="02010600040101010101" pitchFamily="2" charset="-122"/>
                <a:sym typeface="+mn-ea"/>
              </a:rPr>
              <a:t>队伍建设</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extBox 4"/>
          <p:cNvSpPr txBox="1"/>
          <p:nvPr/>
        </p:nvSpPr>
        <p:spPr>
          <a:xfrm>
            <a:off x="450850" y="708025"/>
            <a:ext cx="10044113" cy="522288"/>
          </a:xfrm>
          <a:prstGeom prst="rect">
            <a:avLst/>
          </a:prstGeom>
          <a:noFill/>
          <a:ln w="9525">
            <a:noFill/>
          </a:ln>
        </p:spPr>
        <p:txBody>
          <a:bodyPr wrap="square" anchor="t" anchorCtr="0">
            <a:spAutoFit/>
          </a:bodyPr>
          <a:lstStyle/>
          <a:p>
            <a:r>
              <a:rPr lang="zh-CN" altLang="en-US" sz="2800" b="1" dirty="0">
                <a:latin typeface="华文新魏" panose="02010800040101010101" pitchFamily="2" charset="-122"/>
                <a:ea typeface="华文新魏" panose="02010800040101010101" pitchFamily="2" charset="-122"/>
              </a:rPr>
              <a:t>（三）</a:t>
            </a:r>
            <a:r>
              <a:rPr lang="zh-CN" altLang="zh-CN" sz="2800" b="1" dirty="0">
                <a:latin typeface="华文新魏" panose="02010800040101010101" pitchFamily="2" charset="-122"/>
                <a:ea typeface="华文新魏" panose="02010800040101010101" pitchFamily="2" charset="-122"/>
              </a:rPr>
              <a:t>高等学校实验室</a:t>
            </a:r>
            <a:r>
              <a:rPr lang="zh-CN" altLang="en-US" sz="2800" b="1" dirty="0">
                <a:latin typeface="华文新魏" panose="02010800040101010101" pitchFamily="2" charset="-122"/>
                <a:ea typeface="华文新魏" panose="02010800040101010101" pitchFamily="2" charset="-122"/>
              </a:rPr>
              <a:t>安全检查项目表（重点检查项目及要点）</a:t>
            </a:r>
          </a:p>
        </p:txBody>
      </p:sp>
      <p:pic>
        <p:nvPicPr>
          <p:cNvPr id="34820" name="图片 109">
            <a:hlinkClick r:id="rId3" action="ppaction://hlinksldjump"/>
          </p:cNvPr>
          <p:cNvPicPr>
            <a:picLocks noChangeAspect="1"/>
          </p:cNvPicPr>
          <p:nvPr/>
        </p:nvPicPr>
        <p:blipFill>
          <a:blip r:embed="rId4" cstate="print"/>
          <a:srcRect l="67346" t="17532" r="2882" b="42969"/>
          <a:stretch>
            <a:fillRect/>
          </a:stretch>
        </p:blipFill>
        <p:spPr>
          <a:xfrm>
            <a:off x="9275763" y="6138863"/>
            <a:ext cx="798512" cy="755650"/>
          </a:xfrm>
          <a:prstGeom prst="rect">
            <a:avLst/>
          </a:prstGeom>
          <a:noFill/>
          <a:ln w="9525">
            <a:noFill/>
          </a:ln>
        </p:spPr>
      </p:pic>
      <p:pic>
        <p:nvPicPr>
          <p:cNvPr id="34821" name="图片 11">
            <a:hlinkClick r:id="rId5" action="ppaction://hlinksldjump"/>
          </p:cNvPr>
          <p:cNvPicPr>
            <a:picLocks noChangeAspect="1"/>
          </p:cNvPicPr>
          <p:nvPr/>
        </p:nvPicPr>
        <p:blipFill>
          <a:blip r:embed="rId6" cstate="print"/>
          <a:srcRect l="4480" t="58189" r="68494" b="5009"/>
          <a:stretch>
            <a:fillRect/>
          </a:stretch>
        </p:blipFill>
        <p:spPr>
          <a:xfrm>
            <a:off x="8418513" y="6138863"/>
            <a:ext cx="739775" cy="739775"/>
          </a:xfrm>
          <a:prstGeom prst="rect">
            <a:avLst/>
          </a:prstGeom>
          <a:noFill/>
          <a:ln w="9525">
            <a:noFill/>
          </a:ln>
        </p:spPr>
      </p:pic>
      <p:sp>
        <p:nvSpPr>
          <p:cNvPr id="34844" name="TextBox 5"/>
          <p:cNvSpPr txBox="1"/>
          <p:nvPr/>
        </p:nvSpPr>
        <p:spPr>
          <a:xfrm>
            <a:off x="765175" y="1980248"/>
            <a:ext cx="9336088" cy="450215"/>
          </a:xfrm>
          <a:prstGeom prst="rect">
            <a:avLst/>
          </a:prstGeom>
          <a:noFill/>
          <a:ln w="9525">
            <a:noFill/>
          </a:ln>
        </p:spPr>
        <p:txBody>
          <a:bodyPr anchor="t" anchorCtr="0">
            <a:spAutoFit/>
          </a:bodyPr>
          <a:lstStyle/>
          <a:p>
            <a:pPr marL="0" lvl="2" algn="l" rtl="0" eaLnBrk="0" hangingPunct="0">
              <a:lnSpc>
                <a:spcPts val="2800"/>
              </a:lnSpc>
              <a:spcBef>
                <a:spcPts val="0"/>
              </a:spcBef>
              <a:spcAft>
                <a:spcPct val="0"/>
              </a:spcAft>
              <a:buNone/>
            </a:pPr>
            <a:r>
              <a:rPr lang="en-US" altLang="zh-CN" sz="1600" b="1" dirty="0">
                <a:solidFill>
                  <a:schemeClr val="tx1"/>
                </a:solidFill>
                <a:latin typeface="华文楷体" panose="02010600040101010101" pitchFamily="2" charset="-122"/>
                <a:ea typeface="华文楷体" panose="02010600040101010101" pitchFamily="2" charset="-122"/>
              </a:rPr>
              <a:t>2.1    </a:t>
            </a:r>
            <a:r>
              <a:rPr lang="zh-CN" altLang="en-US" sz="1600" b="1" dirty="0">
                <a:solidFill>
                  <a:schemeClr val="tx1"/>
                </a:solidFill>
                <a:latin typeface="华文楷体" panose="02010600040101010101" pitchFamily="2" charset="-122"/>
                <a:ea typeface="华文楷体" panose="02010600040101010101" pitchFamily="2" charset="-122"/>
              </a:rPr>
              <a:t>实验室安全</a:t>
            </a:r>
            <a:r>
              <a:rPr lang="zh-CN" altLang="en-US" sz="1800" b="1" dirty="0">
                <a:solidFill>
                  <a:schemeClr val="tx1"/>
                </a:solidFill>
                <a:latin typeface="华文楷体" panose="02010600040101010101" pitchFamily="2" charset="-122"/>
                <a:ea typeface="华文楷体" panose="02010600040101010101" pitchFamily="2" charset="-122"/>
              </a:rPr>
              <a:t>管理</a:t>
            </a:r>
            <a:r>
              <a:rPr lang="zh-CN" altLang="en-US" sz="1600" b="1" dirty="0">
                <a:solidFill>
                  <a:schemeClr val="tx1"/>
                </a:solidFill>
                <a:latin typeface="华文楷体" panose="02010600040101010101" pitchFamily="2" charset="-122"/>
                <a:ea typeface="华文楷体" panose="02010600040101010101" pitchFamily="2" charset="-122"/>
              </a:rPr>
              <a:t>制度</a:t>
            </a:r>
            <a:endParaRPr lang="en-US" altLang="zh-CN" sz="1600" dirty="0">
              <a:solidFill>
                <a:schemeClr val="tx1"/>
              </a:solidFill>
              <a:latin typeface="华文楷体" panose="02010600040101010101" pitchFamily="2" charset="-122"/>
              <a:ea typeface="华文楷体" panose="02010600040101010101" pitchFamily="2" charset="-122"/>
            </a:endParaRPr>
          </a:p>
        </p:txBody>
      </p:sp>
      <p:graphicFrame>
        <p:nvGraphicFramePr>
          <p:cNvPr id="7" name="表格 6"/>
          <p:cNvGraphicFramePr>
            <a:graphicFrameLocks noGrp="1"/>
          </p:cNvGraphicFramePr>
          <p:nvPr>
            <p:custDataLst>
              <p:tags r:id="rId1"/>
            </p:custDataLst>
          </p:nvPr>
        </p:nvGraphicFramePr>
        <p:xfrm>
          <a:off x="810895" y="2546350"/>
          <a:ext cx="9210675" cy="1422400"/>
        </p:xfrm>
        <a:graphic>
          <a:graphicData uri="http://schemas.openxmlformats.org/drawingml/2006/table">
            <a:tbl>
              <a:tblPr>
                <a:tableStyleId>{5C22544A-7EE6-4342-B048-85BDC9FD1C3A}</a:tableStyleId>
              </a:tblPr>
              <a:tblGrid>
                <a:gridCol w="633730"/>
                <a:gridCol w="2853690"/>
                <a:gridCol w="5723255"/>
              </a:tblGrid>
              <a:tr h="868774">
                <a:tc>
                  <a:txBody>
                    <a:bodyPr/>
                    <a:lstStyle/>
                    <a:p>
                      <a:pPr indent="0" algn="just" fontAlgn="auto">
                        <a:lnSpc>
                          <a:spcPts val="2800"/>
                        </a:lnSpc>
                        <a:spcAft>
                          <a:spcPts val="0"/>
                        </a:spcAft>
                      </a:pPr>
                      <a:r>
                        <a:rPr lang="en-US" sz="1800" b="1" kern="1200" dirty="0">
                          <a:solidFill>
                            <a:schemeClr val="tx1"/>
                          </a:solidFill>
                          <a:latin typeface="华文楷体" panose="02010600040101010101" pitchFamily="2" charset="-122"/>
                          <a:ea typeface="华文楷体" panose="02010600040101010101" pitchFamily="2" charset="-122"/>
                          <a:cs typeface="+mn-cs"/>
                        </a:rPr>
                        <a:t>2.1.1</a:t>
                      </a:r>
                    </a:p>
                  </a:txBody>
                  <a:tcPr marL="28575" marR="28575" marT="0" marB="0" anchor="ctr">
                    <a:noFill/>
                  </a:tcPr>
                </a:tc>
                <a:tc>
                  <a:txBody>
                    <a:bodyPr/>
                    <a:lstStyle/>
                    <a:p>
                      <a:pPr indent="0" algn="just" fontAlgn="auto">
                        <a:lnSpc>
                          <a:spcPts val="2800"/>
                        </a:lnSpc>
                        <a:spcAft>
                          <a:spcPts val="0"/>
                        </a:spcAft>
                      </a:pPr>
                      <a:r>
                        <a:rPr lang="zh-CN" sz="1800" kern="1200" dirty="0">
                          <a:solidFill>
                            <a:schemeClr val="tx1"/>
                          </a:solidFill>
                          <a:latin typeface="华文楷体" panose="02010600040101010101" pitchFamily="2" charset="-122"/>
                          <a:ea typeface="华文楷体" panose="02010600040101010101" pitchFamily="2" charset="-122"/>
                          <a:cs typeface="+mn-cs"/>
                        </a:rPr>
                        <a:t>学校和院系应有正式发文的实验室安全管理制度</a:t>
                      </a:r>
                    </a:p>
                  </a:txBody>
                  <a:tcPr marL="28575" marR="28575" marT="0" marB="0" anchor="ctr">
                    <a:noFill/>
                  </a:tcPr>
                </a:tc>
                <a:tc>
                  <a:txBody>
                    <a:bodyPr/>
                    <a:lstStyle/>
                    <a:p>
                      <a:pPr indent="0" algn="just" fontAlgn="auto">
                        <a:lnSpc>
                          <a:spcPts val="2800"/>
                        </a:lnSpc>
                        <a:spcAft>
                          <a:spcPts val="0"/>
                        </a:spcAft>
                      </a:pPr>
                      <a:r>
                        <a:rPr lang="zh-CN" sz="1800" kern="1200" dirty="0">
                          <a:solidFill>
                            <a:schemeClr val="tx1"/>
                          </a:solidFill>
                          <a:latin typeface="华文楷体" panose="02010600040101010101" pitchFamily="2" charset="-122"/>
                          <a:ea typeface="华文楷体" panose="02010600040101010101" pitchFamily="2" charset="-122"/>
                          <a:cs typeface="+mn-cs"/>
                        </a:rPr>
                        <a:t>（</a:t>
                      </a:r>
                      <a:r>
                        <a:rPr lang="en-US" sz="1800" kern="1200" dirty="0">
                          <a:solidFill>
                            <a:schemeClr val="tx1"/>
                          </a:solidFill>
                          <a:latin typeface="华文楷体" panose="02010600040101010101" pitchFamily="2" charset="-122"/>
                          <a:ea typeface="华文楷体" panose="02010600040101010101" pitchFamily="2" charset="-122"/>
                          <a:cs typeface="+mn-cs"/>
                        </a:rPr>
                        <a:t>21</a:t>
                      </a:r>
                      <a:r>
                        <a:rPr lang="zh-CN" sz="1800" kern="1200" dirty="0">
                          <a:solidFill>
                            <a:schemeClr val="tx1"/>
                          </a:solidFill>
                          <a:latin typeface="华文楷体" panose="02010600040101010101" pitchFamily="2" charset="-122"/>
                          <a:ea typeface="华文楷体" panose="02010600040101010101" pitchFamily="2" charset="-122"/>
                          <a:cs typeface="+mn-cs"/>
                        </a:rPr>
                        <a:t>）有正式发文的实验室安全管理制度，内容包括上位法依据、实验室范围、安全管理原则、组织架构、责任体系、奖惩、事故处理、责任与追究、安全文化等要素。</a:t>
                      </a:r>
                    </a:p>
                  </a:txBody>
                  <a:tcPr marL="28575" marR="28575" marT="0" marB="0" anchor="ctr">
                    <a:noFill/>
                  </a:tcPr>
                </a:tc>
              </a:tr>
            </a:tbl>
          </a:graphicData>
        </a:graphic>
      </p:graphicFrame>
      <p:sp>
        <p:nvSpPr>
          <p:cNvPr id="34855" name="TextBox 5"/>
          <p:cNvSpPr txBox="1"/>
          <p:nvPr/>
        </p:nvSpPr>
        <p:spPr>
          <a:xfrm>
            <a:off x="765175" y="3996373"/>
            <a:ext cx="9336088" cy="373380"/>
          </a:xfrm>
          <a:prstGeom prst="rect">
            <a:avLst/>
          </a:prstGeom>
          <a:noFill/>
          <a:ln w="9525">
            <a:noFill/>
          </a:ln>
        </p:spPr>
        <p:txBody>
          <a:bodyPr anchor="t" anchorCtr="0">
            <a:spAutoFit/>
          </a:bodyPr>
          <a:lstStyle/>
          <a:p>
            <a:pPr marL="0" lvl="2" indent="0" algn="l" rtl="0" eaLnBrk="0" fontAlgn="base" hangingPunct="0">
              <a:lnSpc>
                <a:spcPts val="2200"/>
              </a:lnSpc>
              <a:spcBef>
                <a:spcPct val="20000"/>
              </a:spcBef>
              <a:spcAft>
                <a:spcPct val="0"/>
              </a:spcAft>
              <a:buNone/>
            </a:pPr>
            <a:r>
              <a:rPr lang="en-US" altLang="zh-CN" sz="1600" b="1" dirty="0">
                <a:solidFill>
                  <a:schemeClr val="tx1"/>
                </a:solidFill>
                <a:latin typeface="华文楷体" panose="02010600040101010101" pitchFamily="2" charset="-122"/>
                <a:ea typeface="华文楷体" panose="02010600040101010101" pitchFamily="2" charset="-122"/>
              </a:rPr>
              <a:t>2.2    </a:t>
            </a:r>
            <a:r>
              <a:rPr lang="zh-CN" altLang="en-US" sz="1800" b="1" dirty="0">
                <a:solidFill>
                  <a:schemeClr val="tx1"/>
                </a:solidFill>
                <a:latin typeface="华文楷体" panose="02010600040101010101" pitchFamily="2" charset="-122"/>
                <a:ea typeface="华文楷体" panose="02010600040101010101" pitchFamily="2" charset="-122"/>
              </a:rPr>
              <a:t>实验室</a:t>
            </a:r>
            <a:r>
              <a:rPr lang="zh-CN" altLang="en-US" sz="1600" b="1" dirty="0">
                <a:solidFill>
                  <a:schemeClr val="tx1"/>
                </a:solidFill>
                <a:latin typeface="华文楷体" panose="02010600040101010101" pitchFamily="2" charset="-122"/>
                <a:ea typeface="华文楷体" panose="02010600040101010101" pitchFamily="2" charset="-122"/>
              </a:rPr>
              <a:t>安全管理办法或细则</a:t>
            </a:r>
            <a:endParaRPr lang="en-US" altLang="zh-CN" sz="1600" dirty="0">
              <a:solidFill>
                <a:schemeClr val="tx1"/>
              </a:solidFill>
              <a:latin typeface="华文楷体" panose="02010600040101010101" pitchFamily="2" charset="-122"/>
              <a:ea typeface="华文楷体" panose="02010600040101010101" pitchFamily="2" charset="-122"/>
            </a:endParaRPr>
          </a:p>
        </p:txBody>
      </p:sp>
      <p:graphicFrame>
        <p:nvGraphicFramePr>
          <p:cNvPr id="8" name="表格 7"/>
          <p:cNvGraphicFramePr>
            <a:graphicFrameLocks noGrp="1"/>
          </p:cNvGraphicFramePr>
          <p:nvPr/>
        </p:nvGraphicFramePr>
        <p:xfrm>
          <a:off x="810578" y="4401820"/>
          <a:ext cx="9106020" cy="1066800"/>
        </p:xfrm>
        <a:graphic>
          <a:graphicData uri="http://schemas.openxmlformats.org/drawingml/2006/table">
            <a:tbl>
              <a:tblPr>
                <a:tableStyleId>{5C22544A-7EE6-4342-B048-85BDC9FD1C3A}</a:tableStyleId>
              </a:tblPr>
              <a:tblGrid>
                <a:gridCol w="626372"/>
                <a:gridCol w="2821625"/>
                <a:gridCol w="5658023"/>
              </a:tblGrid>
              <a:tr h="983070">
                <a:tc>
                  <a:txBody>
                    <a:bodyPr/>
                    <a:lstStyle/>
                    <a:p>
                      <a:pPr indent="0" algn="just" fontAlgn="auto">
                        <a:lnSpc>
                          <a:spcPts val="2800"/>
                        </a:lnSpc>
                        <a:spcAft>
                          <a:spcPts val="0"/>
                        </a:spcAft>
                      </a:pPr>
                      <a:r>
                        <a:rPr lang="en-US" sz="1800" b="1" kern="1200" dirty="0">
                          <a:solidFill>
                            <a:schemeClr val="tx1"/>
                          </a:solidFill>
                          <a:latin typeface="华文楷体" panose="02010600040101010101" pitchFamily="2" charset="-122"/>
                          <a:ea typeface="华文楷体" panose="02010600040101010101" pitchFamily="2" charset="-122"/>
                          <a:cs typeface="+mn-cs"/>
                        </a:rPr>
                        <a:t>2.2.1</a:t>
                      </a:r>
                    </a:p>
                  </a:txBody>
                  <a:tcPr marL="28575" marR="28575" marT="0" marB="0" anchor="ctr">
                    <a:noFill/>
                  </a:tcPr>
                </a:tc>
                <a:tc>
                  <a:txBody>
                    <a:bodyPr/>
                    <a:lstStyle/>
                    <a:p>
                      <a:pPr indent="0" algn="just" fontAlgn="auto">
                        <a:lnSpc>
                          <a:spcPts val="2800"/>
                        </a:lnSpc>
                        <a:spcAft>
                          <a:spcPts val="0"/>
                        </a:spcAft>
                      </a:pPr>
                      <a:r>
                        <a:rPr lang="zh-CN" sz="1800" kern="1200" dirty="0">
                          <a:solidFill>
                            <a:schemeClr val="tx1"/>
                          </a:solidFill>
                          <a:latin typeface="华文楷体" panose="02010600040101010101" pitchFamily="2" charset="-122"/>
                          <a:ea typeface="华文楷体" panose="02010600040101010101" pitchFamily="2" charset="-122"/>
                          <a:cs typeface="+mn-cs"/>
                        </a:rPr>
                        <a:t>有正式发文的实验室安全管理办法或细则</a:t>
                      </a:r>
                    </a:p>
                  </a:txBody>
                  <a:tcPr marL="28575" marR="28575" marT="0" marB="0" anchor="ctr">
                    <a:noFill/>
                  </a:tcPr>
                </a:tc>
                <a:tc>
                  <a:txBody>
                    <a:bodyPr/>
                    <a:lstStyle/>
                    <a:p>
                      <a:pPr indent="0" algn="just" fontAlgn="auto">
                        <a:lnSpc>
                          <a:spcPts val="2800"/>
                        </a:lnSpc>
                        <a:spcAft>
                          <a:spcPts val="0"/>
                        </a:spcAft>
                      </a:pPr>
                      <a:r>
                        <a:rPr lang="zh-CN" sz="1800" kern="1200" dirty="0">
                          <a:solidFill>
                            <a:schemeClr val="tx1"/>
                          </a:solidFill>
                          <a:latin typeface="华文楷体" panose="02010600040101010101" pitchFamily="2" charset="-122"/>
                          <a:ea typeface="华文楷体" panose="02010600040101010101" pitchFamily="2" charset="-122"/>
                          <a:cs typeface="+mn-cs"/>
                        </a:rPr>
                        <a:t>（</a:t>
                      </a:r>
                      <a:r>
                        <a:rPr lang="en-US" sz="1800" kern="1200" dirty="0">
                          <a:solidFill>
                            <a:schemeClr val="tx1"/>
                          </a:solidFill>
                          <a:latin typeface="华文楷体" panose="02010600040101010101" pitchFamily="2" charset="-122"/>
                          <a:ea typeface="华文楷体" panose="02010600040101010101" pitchFamily="2" charset="-122"/>
                          <a:cs typeface="+mn-cs"/>
                        </a:rPr>
                        <a:t>22</a:t>
                      </a:r>
                      <a:r>
                        <a:rPr lang="zh-CN" sz="1800" kern="1200" dirty="0">
                          <a:solidFill>
                            <a:schemeClr val="tx1"/>
                          </a:solidFill>
                          <a:latin typeface="华文楷体" panose="02010600040101010101" pitchFamily="2" charset="-122"/>
                          <a:ea typeface="华文楷体" panose="02010600040101010101" pitchFamily="2" charset="-122"/>
                          <a:cs typeface="+mn-cs"/>
                        </a:rPr>
                        <a:t>）依据危险源情况制定实验室分类分级、准入管理、安全检查，以及各类安全等二级管理办法，文件应具有可操作性或实际管理效用，及时修订更新，并正式发文。</a:t>
                      </a:r>
                    </a:p>
                  </a:txBody>
                  <a:tcPr marL="28575" marR="28575" marT="0" marB="0" anchor="ctr">
                    <a:noFill/>
                  </a:tcPr>
                </a:tc>
              </a:tr>
            </a:tbl>
          </a:graphicData>
        </a:graphic>
      </p:graphicFrame>
      <p:sp>
        <p:nvSpPr>
          <p:cNvPr id="3" name="文本框 2"/>
          <p:cNvSpPr txBox="1"/>
          <p:nvPr/>
        </p:nvSpPr>
        <p:spPr>
          <a:xfrm>
            <a:off x="738505" y="1404620"/>
            <a:ext cx="9522460" cy="460375"/>
          </a:xfrm>
          <a:prstGeom prst="rect">
            <a:avLst/>
          </a:prstGeom>
          <a:noFill/>
        </p:spPr>
        <p:txBody>
          <a:bodyPr wrap="square" rtlCol="0" anchor="t">
            <a:spAutoFit/>
          </a:bodyPr>
          <a:lstStyle/>
          <a:p>
            <a:pPr algn="ctr"/>
            <a:r>
              <a:rPr lang="en-US" altLang="zh-CN" sz="2400" dirty="0">
                <a:latin typeface="华文新魏" panose="02010800040101010101" pitchFamily="2" charset="-122"/>
                <a:ea typeface="华文新魏" panose="02010800040101010101" pitchFamily="2" charset="-122"/>
                <a:sym typeface="+mn-ea"/>
              </a:rPr>
              <a:t>2  </a:t>
            </a:r>
            <a:r>
              <a:rPr lang="zh-CN" altLang="en-US" sz="2400" dirty="0">
                <a:latin typeface="华文新魏" panose="02010800040101010101" pitchFamily="2" charset="-122"/>
                <a:ea typeface="华文新魏" panose="02010800040101010101" pitchFamily="2" charset="-122"/>
                <a:sym typeface="+mn-ea"/>
              </a:rPr>
              <a:t>规章制度</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TextBox 5"/>
          <p:cNvSpPr txBox="1"/>
          <p:nvPr/>
        </p:nvSpPr>
        <p:spPr>
          <a:xfrm>
            <a:off x="827405" y="1332548"/>
            <a:ext cx="8858250" cy="461962"/>
          </a:xfrm>
          <a:prstGeom prst="rect">
            <a:avLst/>
          </a:prstGeom>
          <a:noFill/>
          <a:ln w="9525">
            <a:noFill/>
          </a:ln>
        </p:spPr>
        <p:txBody>
          <a:bodyPr anchor="t" anchorCtr="0">
            <a:spAutoFit/>
          </a:bodyPr>
          <a:lstStyle/>
          <a:p>
            <a:pPr algn="ctr" eaLnBrk="0" hangingPunct="0">
              <a:spcBef>
                <a:spcPct val="20000"/>
              </a:spcBef>
            </a:pPr>
            <a:r>
              <a:rPr lang="en-US" altLang="zh-CN" sz="2400" dirty="0">
                <a:latin typeface="华文新魏" panose="02010800040101010101" pitchFamily="2" charset="-122"/>
                <a:ea typeface="华文新魏" panose="02010800040101010101" pitchFamily="2" charset="-122"/>
              </a:rPr>
              <a:t>2  </a:t>
            </a:r>
            <a:r>
              <a:rPr lang="zh-CN" altLang="en-US" sz="2400" dirty="0">
                <a:latin typeface="华文新魏" panose="02010800040101010101" pitchFamily="2" charset="-122"/>
                <a:ea typeface="华文新魏" panose="02010800040101010101" pitchFamily="2" charset="-122"/>
              </a:rPr>
              <a:t>规章制度</a:t>
            </a:r>
          </a:p>
        </p:txBody>
      </p:sp>
      <p:sp>
        <p:nvSpPr>
          <p:cNvPr id="35842" name="TextBox 4"/>
          <p:cNvSpPr txBox="1"/>
          <p:nvPr/>
        </p:nvSpPr>
        <p:spPr>
          <a:xfrm>
            <a:off x="450850" y="708025"/>
            <a:ext cx="9947275" cy="522288"/>
          </a:xfrm>
          <a:prstGeom prst="rect">
            <a:avLst/>
          </a:prstGeom>
          <a:noFill/>
          <a:ln w="9525">
            <a:noFill/>
          </a:ln>
        </p:spPr>
        <p:txBody>
          <a:bodyPr wrap="square" anchor="t" anchorCtr="0">
            <a:spAutoFit/>
          </a:bodyPr>
          <a:lstStyle/>
          <a:p>
            <a:r>
              <a:rPr lang="zh-CN" altLang="en-US" sz="2800" b="1" dirty="0">
                <a:latin typeface="华文新魏" panose="02010800040101010101" pitchFamily="2" charset="-122"/>
                <a:ea typeface="华文新魏" panose="02010800040101010101" pitchFamily="2" charset="-122"/>
              </a:rPr>
              <a:t>（三）</a:t>
            </a:r>
            <a:r>
              <a:rPr lang="zh-CN" altLang="zh-CN" sz="2800" b="1" dirty="0">
                <a:latin typeface="华文新魏" panose="02010800040101010101" pitchFamily="2" charset="-122"/>
                <a:ea typeface="华文新魏" panose="02010800040101010101" pitchFamily="2" charset="-122"/>
              </a:rPr>
              <a:t>高等学校实验室</a:t>
            </a:r>
            <a:r>
              <a:rPr lang="zh-CN" altLang="en-US" sz="2800" b="1" dirty="0">
                <a:latin typeface="华文新魏" panose="02010800040101010101" pitchFamily="2" charset="-122"/>
                <a:ea typeface="华文新魏" panose="02010800040101010101" pitchFamily="2" charset="-122"/>
              </a:rPr>
              <a:t>安全检查项目表（重点检查项目及要点）</a:t>
            </a:r>
          </a:p>
        </p:txBody>
      </p:sp>
      <p:sp>
        <p:nvSpPr>
          <p:cNvPr id="35843" name="TextBox 5"/>
          <p:cNvSpPr txBox="1"/>
          <p:nvPr/>
        </p:nvSpPr>
        <p:spPr>
          <a:xfrm>
            <a:off x="765175" y="1620520"/>
            <a:ext cx="9336088" cy="373380"/>
          </a:xfrm>
          <a:prstGeom prst="rect">
            <a:avLst/>
          </a:prstGeom>
          <a:noFill/>
          <a:ln w="9525">
            <a:noFill/>
          </a:ln>
        </p:spPr>
        <p:txBody>
          <a:bodyPr anchor="t" anchorCtr="0">
            <a:spAutoFit/>
          </a:bodyPr>
          <a:lstStyle/>
          <a:p>
            <a:pPr marL="0" lvl="2" indent="0" algn="l" rtl="0" eaLnBrk="0" fontAlgn="base" hangingPunct="0">
              <a:lnSpc>
                <a:spcPts val="2200"/>
              </a:lnSpc>
              <a:spcBef>
                <a:spcPct val="20000"/>
              </a:spcBef>
              <a:spcAft>
                <a:spcPct val="0"/>
              </a:spcAft>
              <a:buNone/>
            </a:pPr>
            <a:r>
              <a:rPr lang="en-US" altLang="zh-CN" sz="1800" b="1" dirty="0">
                <a:solidFill>
                  <a:schemeClr val="tx1"/>
                </a:solidFill>
                <a:latin typeface="华文楷体" panose="02010600040101010101" pitchFamily="2" charset="-122"/>
                <a:ea typeface="华文楷体" panose="02010600040101010101" pitchFamily="2" charset="-122"/>
              </a:rPr>
              <a:t>2.3    </a:t>
            </a:r>
            <a:r>
              <a:rPr lang="zh-CN" altLang="en-US" sz="1800" b="1" dirty="0">
                <a:solidFill>
                  <a:schemeClr val="tx1"/>
                </a:solidFill>
                <a:latin typeface="华文楷体" panose="02010600040101010101" pitchFamily="2" charset="-122"/>
                <a:ea typeface="华文楷体" panose="02010600040101010101" pitchFamily="2" charset="-122"/>
              </a:rPr>
              <a:t>安全应急制度</a:t>
            </a:r>
            <a:endParaRPr lang="en-US" altLang="zh-CN" sz="1800" dirty="0">
              <a:solidFill>
                <a:schemeClr val="tx1"/>
              </a:solidFill>
              <a:latin typeface="华文楷体" panose="02010600040101010101" pitchFamily="2" charset="-122"/>
              <a:ea typeface="华文楷体" panose="02010600040101010101" pitchFamily="2" charset="-122"/>
            </a:endParaRPr>
          </a:p>
        </p:txBody>
      </p:sp>
      <p:pic>
        <p:nvPicPr>
          <p:cNvPr id="35844" name="图片 109">
            <a:hlinkClick r:id="rId2" action="ppaction://hlinksldjump"/>
          </p:cNvPr>
          <p:cNvPicPr>
            <a:picLocks noChangeAspect="1"/>
          </p:cNvPicPr>
          <p:nvPr/>
        </p:nvPicPr>
        <p:blipFill>
          <a:blip r:embed="rId3" cstate="print"/>
          <a:srcRect l="67346" t="17532" r="2882" b="42969"/>
          <a:stretch>
            <a:fillRect/>
          </a:stretch>
        </p:blipFill>
        <p:spPr>
          <a:xfrm>
            <a:off x="9275763" y="6138863"/>
            <a:ext cx="798512" cy="755650"/>
          </a:xfrm>
          <a:prstGeom prst="rect">
            <a:avLst/>
          </a:prstGeom>
          <a:noFill/>
          <a:ln w="9525">
            <a:noFill/>
          </a:ln>
        </p:spPr>
      </p:pic>
      <p:pic>
        <p:nvPicPr>
          <p:cNvPr id="35845" name="图片 11">
            <a:hlinkClick r:id="rId4" action="ppaction://hlinksldjump"/>
          </p:cNvPr>
          <p:cNvPicPr>
            <a:picLocks noChangeAspect="1"/>
          </p:cNvPicPr>
          <p:nvPr/>
        </p:nvPicPr>
        <p:blipFill>
          <a:blip r:embed="rId5" cstate="print"/>
          <a:srcRect l="4480" t="58189" r="68494" b="5009"/>
          <a:stretch>
            <a:fillRect/>
          </a:stretch>
        </p:blipFill>
        <p:spPr>
          <a:xfrm>
            <a:off x="8418513" y="6138863"/>
            <a:ext cx="739775" cy="739775"/>
          </a:xfrm>
          <a:prstGeom prst="rect">
            <a:avLst/>
          </a:prstGeom>
          <a:noFill/>
          <a:ln w="9525">
            <a:noFill/>
          </a:ln>
        </p:spPr>
      </p:pic>
      <p:sp>
        <p:nvSpPr>
          <p:cNvPr id="35846" name="TextBox 5"/>
          <p:cNvSpPr txBox="1"/>
          <p:nvPr/>
        </p:nvSpPr>
        <p:spPr>
          <a:xfrm>
            <a:off x="742633" y="3313113"/>
            <a:ext cx="8858250" cy="461962"/>
          </a:xfrm>
          <a:prstGeom prst="rect">
            <a:avLst/>
          </a:prstGeom>
          <a:noFill/>
          <a:ln w="9525">
            <a:noFill/>
          </a:ln>
        </p:spPr>
        <p:txBody>
          <a:bodyPr anchor="t" anchorCtr="0">
            <a:spAutoFit/>
          </a:bodyPr>
          <a:lstStyle/>
          <a:p>
            <a:pPr algn="ctr" eaLnBrk="0" hangingPunct="0">
              <a:spcBef>
                <a:spcPct val="20000"/>
              </a:spcBef>
            </a:pPr>
            <a:r>
              <a:rPr lang="en-US" altLang="zh-CN" sz="2400" dirty="0">
                <a:latin typeface="华文新魏" panose="02010800040101010101" pitchFamily="2" charset="-122"/>
                <a:ea typeface="华文新魏" panose="02010800040101010101" pitchFamily="2" charset="-122"/>
              </a:rPr>
              <a:t>3  </a:t>
            </a:r>
            <a:r>
              <a:rPr lang="zh-CN" altLang="en-US" sz="2400" dirty="0">
                <a:latin typeface="华文新魏" panose="02010800040101010101" pitchFamily="2" charset="-122"/>
                <a:ea typeface="华文新魏" panose="02010800040101010101" pitchFamily="2" charset="-122"/>
              </a:rPr>
              <a:t>教育培训</a:t>
            </a:r>
          </a:p>
        </p:txBody>
      </p:sp>
      <p:sp>
        <p:nvSpPr>
          <p:cNvPr id="35847" name="TextBox 5"/>
          <p:cNvSpPr txBox="1"/>
          <p:nvPr/>
        </p:nvSpPr>
        <p:spPr>
          <a:xfrm>
            <a:off x="765175" y="3708718"/>
            <a:ext cx="9336088" cy="373380"/>
          </a:xfrm>
          <a:prstGeom prst="rect">
            <a:avLst/>
          </a:prstGeom>
          <a:noFill/>
          <a:ln w="9525">
            <a:noFill/>
          </a:ln>
        </p:spPr>
        <p:txBody>
          <a:bodyPr anchor="t" anchorCtr="0">
            <a:spAutoFit/>
          </a:bodyPr>
          <a:lstStyle/>
          <a:p>
            <a:pPr marL="0" lvl="2" indent="0" algn="l" rtl="0" eaLnBrk="0" fontAlgn="base" hangingPunct="0">
              <a:lnSpc>
                <a:spcPts val="2200"/>
              </a:lnSpc>
              <a:spcBef>
                <a:spcPct val="20000"/>
              </a:spcBef>
              <a:spcAft>
                <a:spcPct val="0"/>
              </a:spcAft>
              <a:buNone/>
            </a:pPr>
            <a:r>
              <a:rPr lang="en-US" altLang="zh-CN" sz="1800" b="1" dirty="0">
                <a:solidFill>
                  <a:schemeClr val="tx1"/>
                </a:solidFill>
                <a:latin typeface="华文楷体" panose="02010600040101010101" pitchFamily="2" charset="-122"/>
                <a:ea typeface="华文楷体" panose="02010600040101010101" pitchFamily="2" charset="-122"/>
              </a:rPr>
              <a:t>3.1    </a:t>
            </a:r>
            <a:r>
              <a:rPr lang="zh-CN" altLang="en-US" sz="1800" b="1" dirty="0">
                <a:solidFill>
                  <a:schemeClr val="tx1"/>
                </a:solidFill>
                <a:latin typeface="华文楷体" panose="02010600040101010101" pitchFamily="2" charset="-122"/>
                <a:ea typeface="华文楷体" panose="02010600040101010101" pitchFamily="2" charset="-122"/>
              </a:rPr>
              <a:t>安全教育培训活动</a:t>
            </a:r>
            <a:endParaRPr lang="en-US" altLang="zh-CN" sz="1800" dirty="0">
              <a:solidFill>
                <a:schemeClr val="tx1"/>
              </a:solidFill>
              <a:latin typeface="华文楷体" panose="02010600040101010101" pitchFamily="2" charset="-122"/>
              <a:ea typeface="华文楷体" panose="02010600040101010101" pitchFamily="2" charset="-122"/>
            </a:endParaRPr>
          </a:p>
        </p:txBody>
      </p:sp>
      <p:graphicFrame>
        <p:nvGraphicFramePr>
          <p:cNvPr id="4" name="表格 3"/>
          <p:cNvGraphicFramePr>
            <a:graphicFrameLocks noGrp="1"/>
          </p:cNvGraphicFramePr>
          <p:nvPr/>
        </p:nvGraphicFramePr>
        <p:xfrm>
          <a:off x="827088" y="1908810"/>
          <a:ext cx="9158824" cy="1397000"/>
        </p:xfrm>
        <a:graphic>
          <a:graphicData uri="http://schemas.openxmlformats.org/drawingml/2006/table">
            <a:tbl>
              <a:tblPr>
                <a:tableStyleId>{5C22544A-7EE6-4342-B048-85BDC9FD1C3A}</a:tableStyleId>
              </a:tblPr>
              <a:tblGrid>
                <a:gridCol w="630004"/>
                <a:gridCol w="2837987"/>
                <a:gridCol w="5690833"/>
              </a:tblGrid>
              <a:tr h="1347156">
                <a:tc>
                  <a:txBody>
                    <a:bodyPr/>
                    <a:lstStyle/>
                    <a:p>
                      <a:pPr indent="0" algn="just" fontAlgn="auto">
                        <a:lnSpc>
                          <a:spcPts val="2200"/>
                        </a:lnSpc>
                        <a:spcAft>
                          <a:spcPts val="0"/>
                        </a:spcAft>
                      </a:pPr>
                      <a:r>
                        <a:rPr lang="en-US" sz="1800" b="1" kern="1200" dirty="0">
                          <a:solidFill>
                            <a:schemeClr val="tx1"/>
                          </a:solidFill>
                          <a:latin typeface="华文楷体" panose="02010600040101010101" pitchFamily="2" charset="-122"/>
                          <a:ea typeface="华文楷体" panose="02010600040101010101" pitchFamily="2" charset="-122"/>
                          <a:cs typeface="+mn-cs"/>
                        </a:rPr>
                        <a:t>2.3.1</a:t>
                      </a:r>
                    </a:p>
                  </a:txBody>
                  <a:tcPr marL="28575" marR="28575" marT="0" marB="0" anchor="ctr">
                    <a:noFill/>
                  </a:tcPr>
                </a:tc>
                <a:tc>
                  <a:txBody>
                    <a:bodyPr/>
                    <a:lstStyle/>
                    <a:p>
                      <a:pPr indent="0" algn="just" fontAlgn="auto">
                        <a:lnSpc>
                          <a:spcPts val="2200"/>
                        </a:lnSpc>
                        <a:spcAft>
                          <a:spcPts val="0"/>
                        </a:spcAft>
                      </a:pPr>
                      <a:r>
                        <a:rPr lang="zh-CN" sz="1800" kern="1200" dirty="0">
                          <a:solidFill>
                            <a:schemeClr val="tx1"/>
                          </a:solidFill>
                          <a:latin typeface="华文楷体" panose="02010600040101010101" pitchFamily="2" charset="-122"/>
                          <a:ea typeface="华文楷体" panose="02010600040101010101" pitchFamily="2" charset="-122"/>
                          <a:cs typeface="+mn-cs"/>
                        </a:rPr>
                        <a:t>学校、院系、实验室有相应的应急预案</a:t>
                      </a:r>
                    </a:p>
                  </a:txBody>
                  <a:tcPr marL="28575" marR="28575" marT="0" marB="0" anchor="ctr">
                    <a:noFill/>
                  </a:tcPr>
                </a:tc>
                <a:tc>
                  <a:txBody>
                    <a:bodyPr/>
                    <a:lstStyle/>
                    <a:p>
                      <a:pPr indent="0" algn="just" fontAlgn="auto">
                        <a:lnSpc>
                          <a:spcPts val="2200"/>
                        </a:lnSpc>
                        <a:spcAft>
                          <a:spcPts val="0"/>
                        </a:spcAft>
                      </a:pPr>
                      <a:r>
                        <a:rPr lang="zh-CN" sz="1800" kern="1200" dirty="0">
                          <a:solidFill>
                            <a:schemeClr val="tx1"/>
                          </a:solidFill>
                          <a:latin typeface="华文楷体" panose="02010600040101010101" pitchFamily="2" charset="-122"/>
                          <a:ea typeface="华文楷体" panose="02010600040101010101" pitchFamily="2" charset="-122"/>
                          <a:cs typeface="+mn-cs"/>
                        </a:rPr>
                        <a:t>（</a:t>
                      </a:r>
                      <a:r>
                        <a:rPr lang="en-US" sz="1800" kern="1200" dirty="0">
                          <a:solidFill>
                            <a:schemeClr val="tx1"/>
                          </a:solidFill>
                          <a:latin typeface="华文楷体" panose="02010600040101010101" pitchFamily="2" charset="-122"/>
                          <a:ea typeface="华文楷体" panose="02010600040101010101" pitchFamily="2" charset="-122"/>
                          <a:cs typeface="+mn-cs"/>
                        </a:rPr>
                        <a:t>23</a:t>
                      </a:r>
                      <a:r>
                        <a:rPr lang="zh-CN" sz="1800" kern="1200" dirty="0">
                          <a:solidFill>
                            <a:schemeClr val="tx1"/>
                          </a:solidFill>
                          <a:latin typeface="华文楷体" panose="02010600040101010101" pitchFamily="2" charset="-122"/>
                          <a:ea typeface="华文楷体" panose="02010600040101010101" pitchFamily="2" charset="-122"/>
                          <a:cs typeface="+mn-cs"/>
                        </a:rPr>
                        <a:t>）</a:t>
                      </a:r>
                      <a:r>
                        <a:rPr lang="zh-CN" sz="1800" b="1" kern="1200" dirty="0">
                          <a:solidFill>
                            <a:srgbClr val="FF0000"/>
                          </a:solidFill>
                          <a:latin typeface="华文楷体" panose="02010600040101010101" pitchFamily="2" charset="-122"/>
                          <a:ea typeface="华文楷体" panose="02010600040101010101" pitchFamily="2" charset="-122"/>
                          <a:cs typeface="+mn-cs"/>
                        </a:rPr>
                        <a:t>学校、二级单位和实验室应建立应急预案和应急演练制度，定期开展应急知识学习、应急处置培训和应急演练</a:t>
                      </a:r>
                      <a:r>
                        <a:rPr lang="zh-CN" sz="1800" kern="1200" dirty="0">
                          <a:solidFill>
                            <a:schemeClr val="tx1"/>
                          </a:solidFill>
                          <a:latin typeface="华文楷体" panose="02010600040101010101" pitchFamily="2" charset="-122"/>
                          <a:ea typeface="华文楷体" panose="02010600040101010101" pitchFamily="2" charset="-122"/>
                          <a:cs typeface="+mn-cs"/>
                        </a:rPr>
                        <a:t>，保障应急人员、物资、装备和经费，保证应急功能完备、人员到位、装备齐全、响应及时，保证实验防护用品与装备、应急物资的有效性。</a:t>
                      </a:r>
                    </a:p>
                  </a:txBody>
                  <a:tcPr marL="28575" marR="28575" marT="0" marB="0" anchor="ctr">
                    <a:noFill/>
                  </a:tcPr>
                </a:tc>
              </a:tr>
            </a:tbl>
          </a:graphicData>
        </a:graphic>
      </p:graphicFrame>
      <p:graphicFrame>
        <p:nvGraphicFramePr>
          <p:cNvPr id="5" name="表格 4"/>
          <p:cNvGraphicFramePr>
            <a:graphicFrameLocks noGrp="1"/>
          </p:cNvGraphicFramePr>
          <p:nvPr/>
        </p:nvGraphicFramePr>
        <p:xfrm>
          <a:off x="827088" y="4144328"/>
          <a:ext cx="9174334" cy="1994535"/>
        </p:xfrm>
        <a:graphic>
          <a:graphicData uri="http://schemas.openxmlformats.org/drawingml/2006/table">
            <a:tbl>
              <a:tblPr>
                <a:tableStyleId>{5C22544A-7EE6-4342-B048-85BDC9FD1C3A}</a:tableStyleId>
              </a:tblPr>
              <a:tblGrid>
                <a:gridCol w="631071"/>
                <a:gridCol w="2842793"/>
                <a:gridCol w="5700470"/>
              </a:tblGrid>
              <a:tr h="597535">
                <a:tc>
                  <a:txBody>
                    <a:bodyPr/>
                    <a:lstStyle/>
                    <a:p>
                      <a:pPr indent="0" algn="just" fontAlgn="auto">
                        <a:lnSpc>
                          <a:spcPts val="2200"/>
                        </a:lnSpc>
                        <a:spcAft>
                          <a:spcPts val="0"/>
                        </a:spcAft>
                      </a:pPr>
                      <a:r>
                        <a:rPr lang="en-US" sz="1800" b="1" kern="1200" dirty="0">
                          <a:solidFill>
                            <a:schemeClr val="tx1"/>
                          </a:solidFill>
                          <a:latin typeface="华文楷体" panose="02010600040101010101" pitchFamily="2" charset="-122"/>
                          <a:ea typeface="华文楷体" panose="02010600040101010101" pitchFamily="2" charset="-122"/>
                          <a:cs typeface="+mn-cs"/>
                        </a:rPr>
                        <a:t>3.1.2</a:t>
                      </a:r>
                    </a:p>
                  </a:txBody>
                  <a:tcPr marL="28575" marR="28575" marT="0" marB="0" anchor="ctr">
                    <a:noFill/>
                  </a:tcPr>
                </a:tc>
                <a:tc>
                  <a:txBody>
                    <a:bodyPr/>
                    <a:lstStyle/>
                    <a:p>
                      <a:pPr indent="0" algn="just" fontAlgn="auto">
                        <a:lnSpc>
                          <a:spcPts val="2200"/>
                        </a:lnSpc>
                        <a:spcAft>
                          <a:spcPts val="0"/>
                        </a:spcAft>
                      </a:pPr>
                      <a:r>
                        <a:rPr lang="zh-CN" sz="1800" kern="1200">
                          <a:solidFill>
                            <a:schemeClr val="tx1"/>
                          </a:solidFill>
                          <a:latin typeface="华文楷体" panose="02010600040101010101" pitchFamily="2" charset="-122"/>
                          <a:ea typeface="华文楷体" panose="02010600040101010101" pitchFamily="2" charset="-122"/>
                          <a:cs typeface="+mn-cs"/>
                        </a:rPr>
                        <a:t>开展安全教育培训活动</a:t>
                      </a:r>
                    </a:p>
                  </a:txBody>
                  <a:tcPr marL="28575" marR="28575" marT="0" marB="0" anchor="ctr">
                    <a:noFill/>
                  </a:tcPr>
                </a:tc>
                <a:tc>
                  <a:txBody>
                    <a:bodyPr/>
                    <a:lstStyle/>
                    <a:p>
                      <a:pPr indent="0" algn="just" fontAlgn="auto">
                        <a:lnSpc>
                          <a:spcPts val="2200"/>
                        </a:lnSpc>
                        <a:spcAft>
                          <a:spcPts val="0"/>
                        </a:spcAft>
                      </a:pPr>
                      <a:r>
                        <a:rPr lang="zh-CN" sz="1800" kern="1200" dirty="0" smtClean="0">
                          <a:solidFill>
                            <a:schemeClr val="tx1"/>
                          </a:solidFill>
                          <a:latin typeface="华文楷体" panose="02010600040101010101" pitchFamily="2" charset="-122"/>
                          <a:ea typeface="华文楷体" panose="02010600040101010101" pitchFamily="2" charset="-122"/>
                          <a:cs typeface="+mn-cs"/>
                        </a:rPr>
                        <a:t>（</a:t>
                      </a:r>
                      <a:r>
                        <a:rPr lang="en-US" sz="1800" kern="1200" dirty="0">
                          <a:solidFill>
                            <a:schemeClr val="tx1"/>
                          </a:solidFill>
                          <a:latin typeface="华文楷体" panose="02010600040101010101" pitchFamily="2" charset="-122"/>
                          <a:ea typeface="华文楷体" panose="02010600040101010101" pitchFamily="2" charset="-122"/>
                          <a:cs typeface="+mn-cs"/>
                        </a:rPr>
                        <a:t>26</a:t>
                      </a:r>
                      <a:r>
                        <a:rPr lang="zh-CN" sz="1800" kern="1200" dirty="0">
                          <a:solidFill>
                            <a:schemeClr val="tx1"/>
                          </a:solidFill>
                          <a:latin typeface="华文楷体" panose="02010600040101010101" pitchFamily="2" charset="-122"/>
                          <a:ea typeface="华文楷体" panose="02010600040101010101" pitchFamily="2" charset="-122"/>
                          <a:cs typeface="+mn-cs"/>
                        </a:rPr>
                        <a:t>）</a:t>
                      </a:r>
                      <a:r>
                        <a:rPr lang="zh-CN" sz="1800" b="1" kern="1200" dirty="0">
                          <a:solidFill>
                            <a:srgbClr val="FF0000"/>
                          </a:solidFill>
                          <a:latin typeface="华文楷体" panose="02010600040101010101" pitchFamily="2" charset="-122"/>
                          <a:ea typeface="华文楷体" panose="02010600040101010101" pitchFamily="2" charset="-122"/>
                          <a:cs typeface="+mn-cs"/>
                        </a:rPr>
                        <a:t>院系层面有档案证明开展了实验室安全教育培训，重点关注外来人员和研究生新生。</a:t>
                      </a:r>
                    </a:p>
                  </a:txBody>
                  <a:tcPr marL="28575" marR="28575" marT="0" marB="0" anchor="ctr">
                    <a:noFill/>
                  </a:tcPr>
                </a:tc>
              </a:tr>
              <a:tr h="398145">
                <a:tc>
                  <a:txBody>
                    <a:bodyPr/>
                    <a:lstStyle/>
                    <a:p>
                      <a:pPr indent="0" algn="just" fontAlgn="auto">
                        <a:lnSpc>
                          <a:spcPts val="2200"/>
                        </a:lnSpc>
                        <a:spcAft>
                          <a:spcPts val="0"/>
                        </a:spcAft>
                      </a:pPr>
                      <a:r>
                        <a:rPr lang="en-US" sz="1800" b="1" kern="1200" dirty="0">
                          <a:solidFill>
                            <a:schemeClr val="tx1"/>
                          </a:solidFill>
                          <a:latin typeface="华文楷体" panose="02010600040101010101" pitchFamily="2" charset="-122"/>
                          <a:ea typeface="华文楷体" panose="02010600040101010101" pitchFamily="2" charset="-122"/>
                          <a:cs typeface="+mn-cs"/>
                        </a:rPr>
                        <a:t>3.1.3</a:t>
                      </a:r>
                    </a:p>
                  </a:txBody>
                  <a:tcPr marL="28575" marR="28575" marT="0" marB="0" anchor="ctr">
                    <a:noFill/>
                  </a:tcPr>
                </a:tc>
                <a:tc>
                  <a:txBody>
                    <a:bodyPr/>
                    <a:lstStyle/>
                    <a:p>
                      <a:pPr indent="0" algn="just" fontAlgn="auto">
                        <a:lnSpc>
                          <a:spcPts val="2200"/>
                        </a:lnSpc>
                        <a:spcAft>
                          <a:spcPts val="0"/>
                        </a:spcAft>
                      </a:pPr>
                      <a:r>
                        <a:rPr lang="zh-CN" sz="1800" kern="1200">
                          <a:solidFill>
                            <a:schemeClr val="tx1"/>
                          </a:solidFill>
                          <a:latin typeface="华文楷体" panose="02010600040101010101" pitchFamily="2" charset="-122"/>
                          <a:ea typeface="华文楷体" panose="02010600040101010101" pitchFamily="2" charset="-122"/>
                          <a:cs typeface="+mn-cs"/>
                        </a:rPr>
                        <a:t>开展结合学科特点的应急演练</a:t>
                      </a:r>
                    </a:p>
                  </a:txBody>
                  <a:tcPr marL="28575" marR="28575" marT="0" marB="0" anchor="ctr">
                    <a:noFill/>
                  </a:tcPr>
                </a:tc>
                <a:tc>
                  <a:txBody>
                    <a:bodyPr/>
                    <a:lstStyle/>
                    <a:p>
                      <a:pPr indent="0" algn="just" fontAlgn="auto">
                        <a:lnSpc>
                          <a:spcPts val="2200"/>
                        </a:lnSpc>
                        <a:spcAft>
                          <a:spcPts val="0"/>
                        </a:spcAft>
                      </a:pPr>
                      <a:r>
                        <a:rPr lang="zh-CN" sz="1800" kern="1200" dirty="0">
                          <a:solidFill>
                            <a:schemeClr val="tx1"/>
                          </a:solidFill>
                          <a:latin typeface="华文楷体" panose="02010600040101010101" pitchFamily="2" charset="-122"/>
                          <a:ea typeface="华文楷体" panose="02010600040101010101" pitchFamily="2" charset="-122"/>
                          <a:cs typeface="+mn-cs"/>
                        </a:rPr>
                        <a:t>（</a:t>
                      </a:r>
                      <a:r>
                        <a:rPr lang="en-US" sz="1800" kern="1200" dirty="0">
                          <a:solidFill>
                            <a:schemeClr val="tx1"/>
                          </a:solidFill>
                          <a:latin typeface="华文楷体" panose="02010600040101010101" pitchFamily="2" charset="-122"/>
                          <a:ea typeface="华文楷体" panose="02010600040101010101" pitchFamily="2" charset="-122"/>
                          <a:cs typeface="+mn-cs"/>
                        </a:rPr>
                        <a:t>27</a:t>
                      </a:r>
                      <a:r>
                        <a:rPr lang="zh-CN" sz="1800" kern="1200" dirty="0">
                          <a:solidFill>
                            <a:schemeClr val="tx1"/>
                          </a:solidFill>
                          <a:latin typeface="华文楷体" panose="02010600040101010101" pitchFamily="2" charset="-122"/>
                          <a:ea typeface="华文楷体" panose="02010600040101010101" pitchFamily="2" charset="-122"/>
                          <a:cs typeface="+mn-cs"/>
                        </a:rPr>
                        <a:t>）</a:t>
                      </a:r>
                      <a:r>
                        <a:rPr lang="zh-CN" sz="1800" b="1" kern="1200" dirty="0">
                          <a:solidFill>
                            <a:srgbClr val="FF0000"/>
                          </a:solidFill>
                          <a:latin typeface="华文楷体" panose="02010600040101010101" pitchFamily="2" charset="-122"/>
                          <a:ea typeface="华文楷体" panose="02010600040101010101" pitchFamily="2" charset="-122"/>
                          <a:cs typeface="+mn-cs"/>
                        </a:rPr>
                        <a:t>有实验室安全事故应急演练。</a:t>
                      </a:r>
                    </a:p>
                  </a:txBody>
                  <a:tcPr marL="28575" marR="28575" marT="0" marB="0" anchor="ctr">
                    <a:noFill/>
                  </a:tcPr>
                </a:tc>
              </a:tr>
              <a:tr h="835836">
                <a:tc>
                  <a:txBody>
                    <a:bodyPr/>
                    <a:lstStyle/>
                    <a:p>
                      <a:pPr indent="0" algn="just" fontAlgn="auto">
                        <a:lnSpc>
                          <a:spcPts val="2200"/>
                        </a:lnSpc>
                        <a:spcAft>
                          <a:spcPts val="0"/>
                        </a:spcAft>
                      </a:pPr>
                      <a:r>
                        <a:rPr lang="en-US" sz="1800" b="1" kern="1200" dirty="0">
                          <a:solidFill>
                            <a:schemeClr val="tx1"/>
                          </a:solidFill>
                          <a:latin typeface="华文楷体" panose="02010600040101010101" pitchFamily="2" charset="-122"/>
                          <a:ea typeface="华文楷体" panose="02010600040101010101" pitchFamily="2" charset="-122"/>
                          <a:cs typeface="+mn-cs"/>
                        </a:rPr>
                        <a:t>3.1.4</a:t>
                      </a:r>
                    </a:p>
                  </a:txBody>
                  <a:tcPr marL="28575" marR="28575" marT="0" marB="0" anchor="ctr">
                    <a:noFill/>
                  </a:tcPr>
                </a:tc>
                <a:tc>
                  <a:txBody>
                    <a:bodyPr/>
                    <a:lstStyle/>
                    <a:p>
                      <a:pPr indent="0" algn="just" fontAlgn="auto">
                        <a:lnSpc>
                          <a:spcPts val="2200"/>
                        </a:lnSpc>
                        <a:spcAft>
                          <a:spcPts val="0"/>
                        </a:spcAft>
                      </a:pPr>
                      <a:r>
                        <a:rPr lang="zh-CN" sz="1800" kern="1200">
                          <a:solidFill>
                            <a:schemeClr val="tx1"/>
                          </a:solidFill>
                          <a:latin typeface="华文楷体" panose="02010600040101010101" pitchFamily="2" charset="-122"/>
                          <a:ea typeface="华文楷体" panose="02010600040101010101" pitchFamily="2" charset="-122"/>
                          <a:cs typeface="+mn-cs"/>
                        </a:rPr>
                        <a:t>组织实验室安全知识考试</a:t>
                      </a:r>
                    </a:p>
                  </a:txBody>
                  <a:tcPr marL="28575" marR="28575" marT="0" marB="0" anchor="ctr">
                    <a:noFill/>
                  </a:tcPr>
                </a:tc>
                <a:tc>
                  <a:txBody>
                    <a:bodyPr/>
                    <a:lstStyle/>
                    <a:p>
                      <a:pPr indent="0" algn="just" fontAlgn="auto">
                        <a:lnSpc>
                          <a:spcPts val="2200"/>
                        </a:lnSpc>
                        <a:spcAft>
                          <a:spcPts val="0"/>
                        </a:spcAft>
                      </a:pPr>
                      <a:r>
                        <a:rPr lang="zh-CN" sz="1800" kern="1200" dirty="0">
                          <a:solidFill>
                            <a:schemeClr val="tx1"/>
                          </a:solidFill>
                          <a:latin typeface="华文楷体" panose="02010600040101010101" pitchFamily="2" charset="-122"/>
                          <a:ea typeface="华文楷体" panose="02010600040101010101" pitchFamily="2" charset="-122"/>
                          <a:cs typeface="+mn-cs"/>
                        </a:rPr>
                        <a:t>（</a:t>
                      </a:r>
                      <a:r>
                        <a:rPr lang="en-US" sz="1800" kern="1200" dirty="0">
                          <a:solidFill>
                            <a:schemeClr val="tx1"/>
                          </a:solidFill>
                          <a:latin typeface="华文楷体" panose="02010600040101010101" pitchFamily="2" charset="-122"/>
                          <a:ea typeface="华文楷体" panose="02010600040101010101" pitchFamily="2" charset="-122"/>
                          <a:cs typeface="+mn-cs"/>
                        </a:rPr>
                        <a:t>28</a:t>
                      </a:r>
                      <a:r>
                        <a:rPr lang="zh-CN" sz="1800" kern="1200" dirty="0">
                          <a:solidFill>
                            <a:schemeClr val="tx1"/>
                          </a:solidFill>
                          <a:latin typeface="华文楷体" panose="02010600040101010101" pitchFamily="2" charset="-122"/>
                          <a:ea typeface="华文楷体" panose="02010600040101010101" pitchFamily="2" charset="-122"/>
                          <a:cs typeface="+mn-cs"/>
                        </a:rPr>
                        <a:t>）</a:t>
                      </a:r>
                      <a:r>
                        <a:rPr lang="zh-CN" sz="1800" b="1" kern="1200" dirty="0">
                          <a:solidFill>
                            <a:srgbClr val="FF0000"/>
                          </a:solidFill>
                          <a:latin typeface="华文楷体" panose="02010600040101010101" pitchFamily="2" charset="-122"/>
                          <a:ea typeface="华文楷体" panose="02010600040101010101" pitchFamily="2" charset="-122"/>
                          <a:cs typeface="+mn-cs"/>
                        </a:rPr>
                        <a:t>建设有考试系统或考试题库并及时更新，从事实验工作的学生、教职工及外来人员均须参加考试，通过者发放合格证书或保留记录。</a:t>
                      </a:r>
                    </a:p>
                  </a:txBody>
                  <a:tcPr marL="28575" marR="28575" marT="0" marB="0" anchor="ctr">
                    <a:noFill/>
                  </a:tcPr>
                </a:tc>
              </a:tr>
            </a:tbl>
          </a:graphicData>
        </a:graphic>
      </p:graphicFrame>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TextBox 5"/>
          <p:cNvSpPr txBox="1"/>
          <p:nvPr/>
        </p:nvSpPr>
        <p:spPr>
          <a:xfrm>
            <a:off x="841375" y="1324293"/>
            <a:ext cx="8858250" cy="461962"/>
          </a:xfrm>
          <a:prstGeom prst="rect">
            <a:avLst/>
          </a:prstGeom>
          <a:noFill/>
          <a:ln w="9525">
            <a:noFill/>
          </a:ln>
        </p:spPr>
        <p:txBody>
          <a:bodyPr anchor="t" anchorCtr="0">
            <a:spAutoFit/>
          </a:bodyPr>
          <a:lstStyle/>
          <a:p>
            <a:pPr algn="ctr" eaLnBrk="0" hangingPunct="0">
              <a:spcBef>
                <a:spcPct val="20000"/>
              </a:spcBef>
            </a:pPr>
            <a:r>
              <a:rPr lang="en-US" altLang="zh-CN" sz="2400" dirty="0">
                <a:latin typeface="华文新魏" panose="02010800040101010101" pitchFamily="2" charset="-122"/>
                <a:ea typeface="华文新魏" panose="02010800040101010101" pitchFamily="2" charset="-122"/>
              </a:rPr>
              <a:t>3 </a:t>
            </a:r>
            <a:r>
              <a:rPr lang="zh-CN" altLang="en-US" sz="2400" dirty="0">
                <a:latin typeface="华文新魏" panose="02010800040101010101" pitchFamily="2" charset="-122"/>
                <a:ea typeface="华文新魏" panose="02010800040101010101" pitchFamily="2" charset="-122"/>
              </a:rPr>
              <a:t>教育培训</a:t>
            </a:r>
          </a:p>
        </p:txBody>
      </p:sp>
      <p:sp>
        <p:nvSpPr>
          <p:cNvPr id="36866" name="TextBox 4"/>
          <p:cNvSpPr txBox="1"/>
          <p:nvPr/>
        </p:nvSpPr>
        <p:spPr>
          <a:xfrm>
            <a:off x="450850" y="708025"/>
            <a:ext cx="9982200" cy="522288"/>
          </a:xfrm>
          <a:prstGeom prst="rect">
            <a:avLst/>
          </a:prstGeom>
          <a:noFill/>
          <a:ln w="9525">
            <a:noFill/>
          </a:ln>
        </p:spPr>
        <p:txBody>
          <a:bodyPr wrap="square" anchor="t" anchorCtr="0">
            <a:spAutoFit/>
          </a:bodyPr>
          <a:lstStyle/>
          <a:p>
            <a:r>
              <a:rPr lang="zh-CN" altLang="en-US" sz="2800" b="1" dirty="0">
                <a:latin typeface="华文新魏" panose="02010800040101010101" pitchFamily="2" charset="-122"/>
                <a:ea typeface="华文新魏" panose="02010800040101010101" pitchFamily="2" charset="-122"/>
              </a:rPr>
              <a:t>（三）</a:t>
            </a:r>
            <a:r>
              <a:rPr lang="zh-CN" altLang="zh-CN" sz="2800" b="1" dirty="0">
                <a:latin typeface="华文新魏" panose="02010800040101010101" pitchFamily="2" charset="-122"/>
                <a:ea typeface="华文新魏" panose="02010800040101010101" pitchFamily="2" charset="-122"/>
              </a:rPr>
              <a:t>高等学校实验室</a:t>
            </a:r>
            <a:r>
              <a:rPr lang="zh-CN" altLang="en-US" sz="2800" b="1" dirty="0">
                <a:latin typeface="华文新魏" panose="02010800040101010101" pitchFamily="2" charset="-122"/>
                <a:ea typeface="华文新魏" panose="02010800040101010101" pitchFamily="2" charset="-122"/>
              </a:rPr>
              <a:t>安全检查项目表（重点检查项目及要点）</a:t>
            </a:r>
          </a:p>
        </p:txBody>
      </p:sp>
      <p:sp>
        <p:nvSpPr>
          <p:cNvPr id="36867" name="TextBox 5"/>
          <p:cNvSpPr txBox="1"/>
          <p:nvPr/>
        </p:nvSpPr>
        <p:spPr>
          <a:xfrm>
            <a:off x="752158" y="1619885"/>
            <a:ext cx="9336087" cy="373380"/>
          </a:xfrm>
          <a:prstGeom prst="rect">
            <a:avLst/>
          </a:prstGeom>
          <a:noFill/>
          <a:ln w="9525">
            <a:noFill/>
          </a:ln>
        </p:spPr>
        <p:txBody>
          <a:bodyPr anchor="t" anchorCtr="0">
            <a:spAutoFit/>
          </a:bodyPr>
          <a:lstStyle/>
          <a:p>
            <a:pPr marL="0" lvl="2" indent="0" algn="l" rtl="0" eaLnBrk="0" fontAlgn="base" hangingPunct="0">
              <a:lnSpc>
                <a:spcPts val="2200"/>
              </a:lnSpc>
              <a:spcBef>
                <a:spcPct val="20000"/>
              </a:spcBef>
              <a:spcAft>
                <a:spcPct val="0"/>
              </a:spcAft>
              <a:buNone/>
            </a:pPr>
            <a:r>
              <a:rPr lang="en-US" altLang="zh-CN" sz="1800" b="1" dirty="0">
                <a:solidFill>
                  <a:schemeClr val="tx1"/>
                </a:solidFill>
                <a:latin typeface="华文楷体" panose="02010600040101010101" pitchFamily="2" charset="-122"/>
                <a:ea typeface="华文楷体" panose="02010600040101010101" pitchFamily="2" charset="-122"/>
              </a:rPr>
              <a:t>3.2    </a:t>
            </a:r>
            <a:r>
              <a:rPr lang="zh-CN" altLang="en-US" sz="1800" b="1" dirty="0">
                <a:solidFill>
                  <a:schemeClr val="tx1"/>
                </a:solidFill>
                <a:latin typeface="华文楷体" panose="02010600040101010101" pitchFamily="2" charset="-122"/>
                <a:ea typeface="华文楷体" panose="02010600040101010101" pitchFamily="2" charset="-122"/>
              </a:rPr>
              <a:t>安全文化</a:t>
            </a:r>
            <a:endParaRPr lang="en-US" altLang="zh-CN" sz="1800" dirty="0">
              <a:solidFill>
                <a:schemeClr val="tx1"/>
              </a:solidFill>
              <a:latin typeface="华文楷体" panose="02010600040101010101" pitchFamily="2" charset="-122"/>
              <a:ea typeface="华文楷体" panose="02010600040101010101" pitchFamily="2" charset="-122"/>
            </a:endParaRPr>
          </a:p>
        </p:txBody>
      </p:sp>
      <p:pic>
        <p:nvPicPr>
          <p:cNvPr id="36868" name="图片 109">
            <a:hlinkClick r:id="rId2" action="ppaction://hlinksldjump"/>
          </p:cNvPr>
          <p:cNvPicPr>
            <a:picLocks noChangeAspect="1"/>
          </p:cNvPicPr>
          <p:nvPr/>
        </p:nvPicPr>
        <p:blipFill>
          <a:blip r:embed="rId3" cstate="print"/>
          <a:srcRect l="67346" t="17532" r="2882" b="42969"/>
          <a:stretch>
            <a:fillRect/>
          </a:stretch>
        </p:blipFill>
        <p:spPr>
          <a:xfrm>
            <a:off x="9275763" y="6138863"/>
            <a:ext cx="798512" cy="755650"/>
          </a:xfrm>
          <a:prstGeom prst="rect">
            <a:avLst/>
          </a:prstGeom>
          <a:noFill/>
          <a:ln w="9525">
            <a:noFill/>
          </a:ln>
        </p:spPr>
      </p:pic>
      <p:pic>
        <p:nvPicPr>
          <p:cNvPr id="36869" name="图片 11">
            <a:hlinkClick r:id="rId4" action="ppaction://hlinksldjump"/>
          </p:cNvPr>
          <p:cNvPicPr>
            <a:picLocks noChangeAspect="1"/>
          </p:cNvPicPr>
          <p:nvPr/>
        </p:nvPicPr>
        <p:blipFill>
          <a:blip r:embed="rId5" cstate="print"/>
          <a:srcRect l="4480" t="58189" r="68494" b="5009"/>
          <a:stretch>
            <a:fillRect/>
          </a:stretch>
        </p:blipFill>
        <p:spPr>
          <a:xfrm>
            <a:off x="8418513" y="6138863"/>
            <a:ext cx="739775" cy="739775"/>
          </a:xfrm>
          <a:prstGeom prst="rect">
            <a:avLst/>
          </a:prstGeom>
          <a:noFill/>
          <a:ln w="9525">
            <a:noFill/>
          </a:ln>
        </p:spPr>
      </p:pic>
      <p:sp>
        <p:nvSpPr>
          <p:cNvPr id="36870" name="TextBox 5"/>
          <p:cNvSpPr txBox="1"/>
          <p:nvPr/>
        </p:nvSpPr>
        <p:spPr>
          <a:xfrm>
            <a:off x="841375" y="2781300"/>
            <a:ext cx="8858250" cy="461963"/>
          </a:xfrm>
          <a:prstGeom prst="rect">
            <a:avLst/>
          </a:prstGeom>
          <a:noFill/>
          <a:ln w="9525">
            <a:noFill/>
          </a:ln>
        </p:spPr>
        <p:txBody>
          <a:bodyPr anchor="t" anchorCtr="0">
            <a:spAutoFit/>
          </a:bodyPr>
          <a:lstStyle/>
          <a:p>
            <a:pPr algn="ctr" eaLnBrk="0" hangingPunct="0">
              <a:spcBef>
                <a:spcPct val="20000"/>
              </a:spcBef>
            </a:pPr>
            <a:r>
              <a:rPr lang="en-US" altLang="zh-CN" sz="2400" dirty="0">
                <a:latin typeface="华文新魏" panose="02010800040101010101" pitchFamily="2" charset="-122"/>
                <a:ea typeface="华文新魏" panose="02010800040101010101" pitchFamily="2" charset="-122"/>
              </a:rPr>
              <a:t>4  </a:t>
            </a:r>
            <a:r>
              <a:rPr lang="zh-CN" altLang="en-US" sz="2400" dirty="0">
                <a:latin typeface="华文新魏" panose="02010800040101010101" pitchFamily="2" charset="-122"/>
                <a:ea typeface="华文新魏" panose="02010800040101010101" pitchFamily="2" charset="-122"/>
              </a:rPr>
              <a:t>安全准入</a:t>
            </a:r>
          </a:p>
        </p:txBody>
      </p:sp>
      <p:sp>
        <p:nvSpPr>
          <p:cNvPr id="36871" name="TextBox 5"/>
          <p:cNvSpPr txBox="1"/>
          <p:nvPr/>
        </p:nvSpPr>
        <p:spPr>
          <a:xfrm>
            <a:off x="784225" y="3078163"/>
            <a:ext cx="9336088" cy="373380"/>
          </a:xfrm>
          <a:prstGeom prst="rect">
            <a:avLst/>
          </a:prstGeom>
          <a:noFill/>
          <a:ln w="9525">
            <a:noFill/>
          </a:ln>
        </p:spPr>
        <p:txBody>
          <a:bodyPr anchor="t" anchorCtr="0">
            <a:spAutoFit/>
          </a:bodyPr>
          <a:lstStyle/>
          <a:p>
            <a:pPr marL="0" lvl="2" indent="0" algn="l" rtl="0" eaLnBrk="0" fontAlgn="base" hangingPunct="0">
              <a:lnSpc>
                <a:spcPts val="2200"/>
              </a:lnSpc>
              <a:spcBef>
                <a:spcPct val="20000"/>
              </a:spcBef>
              <a:spcAft>
                <a:spcPct val="0"/>
              </a:spcAft>
              <a:buNone/>
            </a:pPr>
            <a:r>
              <a:rPr lang="en-US" altLang="zh-CN" sz="1800" b="1" dirty="0">
                <a:solidFill>
                  <a:schemeClr val="tx1"/>
                </a:solidFill>
                <a:latin typeface="华文楷体" panose="02010600040101010101" pitchFamily="2" charset="-122"/>
                <a:ea typeface="华文楷体" panose="02010600040101010101" pitchFamily="2" charset="-122"/>
              </a:rPr>
              <a:t>4.1    </a:t>
            </a:r>
            <a:r>
              <a:rPr lang="zh-CN" altLang="en-US" sz="1800" b="1" dirty="0">
                <a:solidFill>
                  <a:schemeClr val="tx1"/>
                </a:solidFill>
                <a:latin typeface="华文楷体" panose="02010600040101010101" pitchFamily="2" charset="-122"/>
                <a:ea typeface="华文楷体" panose="02010600040101010101" pitchFamily="2" charset="-122"/>
              </a:rPr>
              <a:t>项目安全准入</a:t>
            </a:r>
            <a:endParaRPr lang="en-US" altLang="zh-CN" sz="1800" dirty="0">
              <a:solidFill>
                <a:schemeClr val="tx1"/>
              </a:solidFill>
              <a:latin typeface="华文楷体" panose="02010600040101010101" pitchFamily="2" charset="-122"/>
              <a:ea typeface="华文楷体" panose="02010600040101010101" pitchFamily="2" charset="-122"/>
            </a:endParaRPr>
          </a:p>
        </p:txBody>
      </p:sp>
      <p:graphicFrame>
        <p:nvGraphicFramePr>
          <p:cNvPr id="2" name="表格 1"/>
          <p:cNvGraphicFramePr>
            <a:graphicFrameLocks noGrp="1"/>
          </p:cNvGraphicFramePr>
          <p:nvPr/>
        </p:nvGraphicFramePr>
        <p:xfrm>
          <a:off x="841375" y="1941513"/>
          <a:ext cx="9158671" cy="835660"/>
        </p:xfrm>
        <a:graphic>
          <a:graphicData uri="http://schemas.openxmlformats.org/drawingml/2006/table">
            <a:tbl>
              <a:tblPr>
                <a:tableStyleId>{5C22544A-7EE6-4342-B048-85BDC9FD1C3A}</a:tableStyleId>
              </a:tblPr>
              <a:tblGrid>
                <a:gridCol w="629993"/>
                <a:gridCol w="2837940"/>
                <a:gridCol w="5690738"/>
              </a:tblGrid>
              <a:tr h="835660">
                <a:tc>
                  <a:txBody>
                    <a:bodyPr/>
                    <a:lstStyle/>
                    <a:p>
                      <a:pPr algn="just">
                        <a:lnSpc>
                          <a:spcPts val="1500"/>
                        </a:lnSpc>
                        <a:spcAft>
                          <a:spcPts val="0"/>
                        </a:spcAft>
                      </a:pPr>
                      <a:r>
                        <a:rPr lang="en-US" sz="1800" b="1" kern="1200" dirty="0">
                          <a:solidFill>
                            <a:schemeClr val="tx1"/>
                          </a:solidFill>
                          <a:latin typeface="华文楷体" panose="02010600040101010101" pitchFamily="2" charset="-122"/>
                          <a:ea typeface="华文楷体" panose="02010600040101010101" pitchFamily="2" charset="-122"/>
                          <a:cs typeface="+mn-cs"/>
                        </a:rPr>
                        <a:t>3.2.1</a:t>
                      </a:r>
                    </a:p>
                  </a:txBody>
                  <a:tcPr marL="28575" marR="28575" marT="0" marB="0" anchor="ctr">
                    <a:noFill/>
                  </a:tcPr>
                </a:tc>
                <a:tc>
                  <a:txBody>
                    <a:bodyPr/>
                    <a:lstStyle/>
                    <a:p>
                      <a:pPr algn="just">
                        <a:lnSpc>
                          <a:spcPts val="1500"/>
                        </a:lnSpc>
                        <a:spcAft>
                          <a:spcPts val="0"/>
                        </a:spcAft>
                      </a:pPr>
                      <a:r>
                        <a:rPr lang="zh-CN" sz="1800" kern="1200" dirty="0">
                          <a:solidFill>
                            <a:schemeClr val="tx1"/>
                          </a:solidFill>
                          <a:latin typeface="华文楷体" panose="02010600040101010101" pitchFamily="2" charset="-122"/>
                          <a:ea typeface="华文楷体" panose="02010600040101010101" pitchFamily="2" charset="-122"/>
                          <a:cs typeface="+mn-cs"/>
                        </a:rPr>
                        <a:t>建设有学校特色的安全文化</a:t>
                      </a:r>
                    </a:p>
                  </a:txBody>
                  <a:tcPr marL="28575" marR="28575" marT="0" marB="0" anchor="ctr">
                    <a:noFill/>
                  </a:tcPr>
                </a:tc>
                <a:tc>
                  <a:txBody>
                    <a:bodyPr/>
                    <a:lstStyle/>
                    <a:p>
                      <a:pPr algn="just">
                        <a:lnSpc>
                          <a:spcPts val="2000"/>
                        </a:lnSpc>
                        <a:spcAft>
                          <a:spcPts val="0"/>
                        </a:spcAft>
                      </a:pPr>
                      <a:r>
                        <a:rPr lang="zh-CN" sz="1800" kern="1200" dirty="0" smtClean="0">
                          <a:solidFill>
                            <a:schemeClr val="tx1"/>
                          </a:solidFill>
                          <a:latin typeface="华文楷体" panose="02010600040101010101" pitchFamily="2" charset="-122"/>
                          <a:ea typeface="华文楷体" panose="02010600040101010101" pitchFamily="2" charset="-122"/>
                          <a:cs typeface="+mn-cs"/>
                        </a:rPr>
                        <a:t>（</a:t>
                      </a:r>
                      <a:r>
                        <a:rPr lang="en-US" sz="1800" kern="1200" dirty="0">
                          <a:solidFill>
                            <a:schemeClr val="tx1"/>
                          </a:solidFill>
                          <a:latin typeface="华文楷体" panose="02010600040101010101" pitchFamily="2" charset="-122"/>
                          <a:ea typeface="华文楷体" panose="02010600040101010101" pitchFamily="2" charset="-122"/>
                          <a:cs typeface="+mn-cs"/>
                        </a:rPr>
                        <a:t>31</a:t>
                      </a:r>
                      <a:r>
                        <a:rPr lang="zh-CN" sz="1800" kern="1200" dirty="0">
                          <a:solidFill>
                            <a:schemeClr val="tx1"/>
                          </a:solidFill>
                          <a:latin typeface="华文楷体" panose="02010600040101010101" pitchFamily="2" charset="-122"/>
                          <a:ea typeface="华文楷体" panose="02010600040101010101" pitchFamily="2" charset="-122"/>
                          <a:cs typeface="+mn-cs"/>
                        </a:rPr>
                        <a:t>）创新宣传教育形式，通过微信公众号、微博、工作简报、文化月、专项整治活动、安全评估、知识竞赛、微电影等方式，加强安全宣传。</a:t>
                      </a:r>
                    </a:p>
                  </a:txBody>
                  <a:tcPr marL="28575" marR="28575" marT="0" marB="0" anchor="ctr">
                    <a:noFill/>
                  </a:tcPr>
                </a:tc>
              </a:tr>
            </a:tbl>
          </a:graphicData>
        </a:graphic>
      </p:graphicFrame>
      <p:graphicFrame>
        <p:nvGraphicFramePr>
          <p:cNvPr id="3" name="表格 2"/>
          <p:cNvGraphicFramePr>
            <a:graphicFrameLocks noGrp="1"/>
          </p:cNvGraphicFramePr>
          <p:nvPr/>
        </p:nvGraphicFramePr>
        <p:xfrm>
          <a:off x="841375" y="3452813"/>
          <a:ext cx="9158671" cy="762000"/>
        </p:xfrm>
        <a:graphic>
          <a:graphicData uri="http://schemas.openxmlformats.org/drawingml/2006/table">
            <a:tbl>
              <a:tblPr>
                <a:tableStyleId>{5C22544A-7EE6-4342-B048-85BDC9FD1C3A}</a:tableStyleId>
              </a:tblPr>
              <a:tblGrid>
                <a:gridCol w="629993"/>
                <a:gridCol w="2837940"/>
                <a:gridCol w="5690738"/>
              </a:tblGrid>
              <a:tr h="762000">
                <a:tc>
                  <a:txBody>
                    <a:bodyPr/>
                    <a:lstStyle/>
                    <a:p>
                      <a:pPr algn="just">
                        <a:lnSpc>
                          <a:spcPts val="1500"/>
                        </a:lnSpc>
                        <a:spcAft>
                          <a:spcPts val="0"/>
                        </a:spcAft>
                      </a:pPr>
                      <a:r>
                        <a:rPr lang="en-US" sz="1800" b="1" kern="1200" dirty="0">
                          <a:solidFill>
                            <a:schemeClr val="tx1"/>
                          </a:solidFill>
                          <a:latin typeface="华文楷体" panose="02010600040101010101" pitchFamily="2" charset="-122"/>
                          <a:ea typeface="华文楷体" panose="02010600040101010101" pitchFamily="2" charset="-122"/>
                          <a:cs typeface="+mn-cs"/>
                        </a:rPr>
                        <a:t>4.1.1</a:t>
                      </a:r>
                    </a:p>
                  </a:txBody>
                  <a:tcPr marL="28575" marR="28575" marT="0" marB="0" anchor="ctr">
                    <a:noFill/>
                  </a:tcPr>
                </a:tc>
                <a:tc>
                  <a:txBody>
                    <a:bodyPr/>
                    <a:lstStyle/>
                    <a:p>
                      <a:pPr algn="just">
                        <a:lnSpc>
                          <a:spcPts val="2000"/>
                        </a:lnSpc>
                        <a:spcAft>
                          <a:spcPts val="0"/>
                        </a:spcAft>
                      </a:pPr>
                      <a:r>
                        <a:rPr lang="zh-CN" sz="1800" kern="1200" dirty="0">
                          <a:solidFill>
                            <a:schemeClr val="tx1"/>
                          </a:solidFill>
                          <a:latin typeface="华文楷体" panose="02010600040101010101" pitchFamily="2" charset="-122"/>
                          <a:ea typeface="华文楷体" panose="02010600040101010101" pitchFamily="2" charset="-122"/>
                          <a:cs typeface="+mn-cs"/>
                        </a:rPr>
                        <a:t>对项目进行实验室安全风险评估，保证实验室满足开展项目活动的安全条件</a:t>
                      </a:r>
                    </a:p>
                  </a:txBody>
                  <a:tcPr marL="28575" marR="28575" marT="0" marB="0" anchor="ctr">
                    <a:noFill/>
                  </a:tcPr>
                </a:tc>
                <a:tc>
                  <a:txBody>
                    <a:bodyPr/>
                    <a:lstStyle/>
                    <a:p>
                      <a:pPr algn="just">
                        <a:lnSpc>
                          <a:spcPts val="2000"/>
                        </a:lnSpc>
                        <a:spcAft>
                          <a:spcPts val="0"/>
                        </a:spcAft>
                      </a:pPr>
                      <a:r>
                        <a:rPr lang="zh-CN" sz="1800" kern="1200" dirty="0">
                          <a:solidFill>
                            <a:schemeClr val="tx1"/>
                          </a:solidFill>
                          <a:latin typeface="华文楷体" panose="02010600040101010101" pitchFamily="2" charset="-122"/>
                          <a:ea typeface="华文楷体" panose="02010600040101010101" pitchFamily="2" charset="-122"/>
                          <a:cs typeface="+mn-cs"/>
                        </a:rPr>
                        <a:t>（</a:t>
                      </a:r>
                      <a:r>
                        <a:rPr lang="en-US" sz="1800" kern="1200" dirty="0">
                          <a:solidFill>
                            <a:schemeClr val="tx1"/>
                          </a:solidFill>
                          <a:latin typeface="华文楷体" panose="02010600040101010101" pitchFamily="2" charset="-122"/>
                          <a:ea typeface="华文楷体" panose="02010600040101010101" pitchFamily="2" charset="-122"/>
                          <a:cs typeface="+mn-cs"/>
                        </a:rPr>
                        <a:t>33</a:t>
                      </a:r>
                      <a:r>
                        <a:rPr lang="zh-CN" sz="1800" kern="1200" dirty="0">
                          <a:solidFill>
                            <a:schemeClr val="tx1"/>
                          </a:solidFill>
                          <a:latin typeface="华文楷体" panose="02010600040101010101" pitchFamily="2" charset="-122"/>
                          <a:ea typeface="华文楷体" panose="02010600040101010101" pitchFamily="2" charset="-122"/>
                          <a:cs typeface="+mn-cs"/>
                        </a:rPr>
                        <a:t>）</a:t>
                      </a:r>
                      <a:r>
                        <a:rPr lang="zh-CN" sz="1800" b="1" kern="1200" dirty="0">
                          <a:solidFill>
                            <a:srgbClr val="FF0000"/>
                          </a:solidFill>
                          <a:latin typeface="华文楷体" panose="02010600040101010101" pitchFamily="2" charset="-122"/>
                          <a:ea typeface="华文楷体" panose="02010600040101010101" pitchFamily="2" charset="-122"/>
                          <a:cs typeface="+mn-cs"/>
                        </a:rPr>
                        <a:t>项目负责人负责对实验项目进行危险源辨识、风险评估和控制，制定现场处置方案，指导有关人员做好安全防护。</a:t>
                      </a:r>
                    </a:p>
                  </a:txBody>
                  <a:tcPr marL="28575" marR="28575" marT="0" marB="0" anchor="ctr">
                    <a:noFill/>
                  </a:tcPr>
                </a:tc>
              </a:tr>
            </a:tbl>
          </a:graphicData>
        </a:graphic>
      </p:graphicFrame>
      <p:sp>
        <p:nvSpPr>
          <p:cNvPr id="36892" name="TextBox 5"/>
          <p:cNvSpPr txBox="1"/>
          <p:nvPr/>
        </p:nvSpPr>
        <p:spPr>
          <a:xfrm>
            <a:off x="785813" y="4238625"/>
            <a:ext cx="9336087" cy="373380"/>
          </a:xfrm>
          <a:prstGeom prst="rect">
            <a:avLst/>
          </a:prstGeom>
          <a:noFill/>
          <a:ln w="9525">
            <a:noFill/>
          </a:ln>
        </p:spPr>
        <p:txBody>
          <a:bodyPr anchor="t" anchorCtr="0">
            <a:spAutoFit/>
          </a:bodyPr>
          <a:lstStyle/>
          <a:p>
            <a:pPr marL="0" lvl="2" indent="0" algn="l" rtl="0" eaLnBrk="0" fontAlgn="base" hangingPunct="0">
              <a:lnSpc>
                <a:spcPts val="2200"/>
              </a:lnSpc>
              <a:spcBef>
                <a:spcPct val="20000"/>
              </a:spcBef>
              <a:spcAft>
                <a:spcPct val="0"/>
              </a:spcAft>
              <a:buNone/>
            </a:pPr>
            <a:r>
              <a:rPr lang="en-US" altLang="zh-CN" sz="1800" b="1" dirty="0">
                <a:solidFill>
                  <a:schemeClr val="tx1"/>
                </a:solidFill>
                <a:latin typeface="华文楷体" panose="02010600040101010101" pitchFamily="2" charset="-122"/>
                <a:ea typeface="华文楷体" panose="02010600040101010101" pitchFamily="2" charset="-122"/>
              </a:rPr>
              <a:t>4.2    </a:t>
            </a:r>
            <a:r>
              <a:rPr lang="zh-CN" altLang="en-US" sz="1800" b="1" dirty="0">
                <a:solidFill>
                  <a:schemeClr val="tx1"/>
                </a:solidFill>
                <a:latin typeface="华文楷体" panose="02010600040101010101" pitchFamily="2" charset="-122"/>
                <a:ea typeface="华文楷体" panose="02010600040101010101" pitchFamily="2" charset="-122"/>
              </a:rPr>
              <a:t>实验人员准入</a:t>
            </a:r>
            <a:endParaRPr lang="en-US" altLang="zh-CN" sz="1800" dirty="0">
              <a:solidFill>
                <a:schemeClr val="tx1"/>
              </a:solidFill>
              <a:latin typeface="华文楷体" panose="02010600040101010101" pitchFamily="2" charset="-122"/>
              <a:ea typeface="华文楷体" panose="02010600040101010101" pitchFamily="2" charset="-122"/>
            </a:endParaRPr>
          </a:p>
        </p:txBody>
      </p:sp>
      <p:graphicFrame>
        <p:nvGraphicFramePr>
          <p:cNvPr id="6" name="表格 5"/>
          <p:cNvGraphicFramePr>
            <a:graphicFrameLocks noGrp="1"/>
          </p:cNvGraphicFramePr>
          <p:nvPr/>
        </p:nvGraphicFramePr>
        <p:xfrm>
          <a:off x="841375" y="4645025"/>
          <a:ext cx="9158671" cy="762000"/>
        </p:xfrm>
        <a:graphic>
          <a:graphicData uri="http://schemas.openxmlformats.org/drawingml/2006/table">
            <a:tbl>
              <a:tblPr>
                <a:tableStyleId>{5C22544A-7EE6-4342-B048-85BDC9FD1C3A}</a:tableStyleId>
              </a:tblPr>
              <a:tblGrid>
                <a:gridCol w="629993"/>
                <a:gridCol w="2837815"/>
                <a:gridCol w="5690863"/>
              </a:tblGrid>
              <a:tr h="579120">
                <a:tc>
                  <a:txBody>
                    <a:bodyPr/>
                    <a:lstStyle/>
                    <a:p>
                      <a:pPr marL="0" algn="just" defTabSz="914400" rtl="0" eaLnBrk="1" latinLnBrk="0" hangingPunct="1">
                        <a:lnSpc>
                          <a:spcPts val="1500"/>
                        </a:lnSpc>
                        <a:spcAft>
                          <a:spcPts val="0"/>
                        </a:spcAft>
                      </a:pPr>
                      <a:r>
                        <a:rPr lang="en-US" sz="1800" b="1" kern="1200" dirty="0">
                          <a:solidFill>
                            <a:schemeClr val="tx1"/>
                          </a:solidFill>
                          <a:latin typeface="华文楷体" panose="02010600040101010101" pitchFamily="2" charset="-122"/>
                          <a:ea typeface="华文楷体" panose="02010600040101010101" pitchFamily="2" charset="-122"/>
                          <a:cs typeface="+mn-cs"/>
                        </a:rPr>
                        <a:t>4.2.1</a:t>
                      </a:r>
                    </a:p>
                  </a:txBody>
                  <a:tcPr marL="28575" marR="28575" marT="0" marB="0" anchor="ctr">
                    <a:noFill/>
                  </a:tcPr>
                </a:tc>
                <a:tc>
                  <a:txBody>
                    <a:bodyPr/>
                    <a:lstStyle/>
                    <a:p>
                      <a:pPr marL="0" algn="just" defTabSz="914400" rtl="0" eaLnBrk="1" latinLnBrk="0" hangingPunct="1">
                        <a:lnSpc>
                          <a:spcPts val="2000"/>
                        </a:lnSpc>
                        <a:spcAft>
                          <a:spcPts val="0"/>
                        </a:spcAft>
                      </a:pPr>
                      <a:r>
                        <a:rPr lang="zh-CN" sz="1800" kern="1200" dirty="0">
                          <a:solidFill>
                            <a:schemeClr val="tx1"/>
                          </a:solidFill>
                          <a:latin typeface="华文楷体" panose="02010600040101010101" pitchFamily="2" charset="-122"/>
                          <a:ea typeface="华文楷体" panose="02010600040101010101" pitchFamily="2" charset="-122"/>
                          <a:cs typeface="+mn-cs"/>
                        </a:rPr>
                        <a:t>实验人员须经过安全培训和考核，获得实验室安全准入资格</a:t>
                      </a:r>
                    </a:p>
                  </a:txBody>
                  <a:tcPr marL="28575" marR="28575" marT="0" marB="0" anchor="ctr">
                    <a:noFill/>
                  </a:tcPr>
                </a:tc>
                <a:tc>
                  <a:txBody>
                    <a:bodyPr/>
                    <a:lstStyle/>
                    <a:p>
                      <a:pPr marL="0" algn="just" defTabSz="914400" rtl="0" eaLnBrk="1" latinLnBrk="0" hangingPunct="1">
                        <a:lnSpc>
                          <a:spcPts val="2000"/>
                        </a:lnSpc>
                        <a:spcAft>
                          <a:spcPts val="0"/>
                        </a:spcAft>
                      </a:pPr>
                      <a:r>
                        <a:rPr lang="zh-CN" sz="1800" kern="1200" dirty="0">
                          <a:solidFill>
                            <a:schemeClr val="tx1"/>
                          </a:solidFill>
                          <a:latin typeface="华文楷体" panose="02010600040101010101" pitchFamily="2" charset="-122"/>
                          <a:ea typeface="华文楷体" panose="02010600040101010101" pitchFamily="2" charset="-122"/>
                          <a:cs typeface="+mn-cs"/>
                        </a:rPr>
                        <a:t>（</a:t>
                      </a:r>
                      <a:r>
                        <a:rPr lang="en-US" sz="1800" kern="1200" dirty="0">
                          <a:solidFill>
                            <a:schemeClr val="tx1"/>
                          </a:solidFill>
                          <a:latin typeface="华文楷体" panose="02010600040101010101" pitchFamily="2" charset="-122"/>
                          <a:ea typeface="华文楷体" panose="02010600040101010101" pitchFamily="2" charset="-122"/>
                          <a:cs typeface="+mn-cs"/>
                        </a:rPr>
                        <a:t>34</a:t>
                      </a:r>
                      <a:r>
                        <a:rPr lang="zh-CN" sz="1800" kern="1200" dirty="0">
                          <a:solidFill>
                            <a:schemeClr val="tx1"/>
                          </a:solidFill>
                          <a:latin typeface="华文楷体" panose="02010600040101010101" pitchFamily="2" charset="-122"/>
                          <a:ea typeface="华文楷体" panose="02010600040101010101" pitchFamily="2" charset="-122"/>
                          <a:cs typeface="+mn-cs"/>
                        </a:rPr>
                        <a:t>）实验人员应获得实验室准入资格，并严格遵守各项管理制度。</a:t>
                      </a:r>
                    </a:p>
                  </a:txBody>
                  <a:tcPr marL="28575" marR="28575" marT="0" marB="0" anchor="ctr">
                    <a:noFill/>
                  </a:tcPr>
                </a:tc>
              </a:tr>
            </a:tbl>
          </a:graphicData>
        </a:graphic>
      </p:graphicFrame>
      <p:sp>
        <p:nvSpPr>
          <p:cNvPr id="36903" name="TextBox 5"/>
          <p:cNvSpPr txBox="1"/>
          <p:nvPr/>
        </p:nvSpPr>
        <p:spPr>
          <a:xfrm>
            <a:off x="784225" y="5334635"/>
            <a:ext cx="9336088" cy="373380"/>
          </a:xfrm>
          <a:prstGeom prst="rect">
            <a:avLst/>
          </a:prstGeom>
          <a:noFill/>
          <a:ln w="9525">
            <a:noFill/>
          </a:ln>
        </p:spPr>
        <p:txBody>
          <a:bodyPr anchor="t" anchorCtr="0">
            <a:spAutoFit/>
          </a:bodyPr>
          <a:lstStyle/>
          <a:p>
            <a:pPr marL="0" lvl="2" indent="0" algn="l" rtl="0" eaLnBrk="0" fontAlgn="base" hangingPunct="0">
              <a:lnSpc>
                <a:spcPts val="2200"/>
              </a:lnSpc>
              <a:spcBef>
                <a:spcPct val="20000"/>
              </a:spcBef>
              <a:spcAft>
                <a:spcPct val="0"/>
              </a:spcAft>
              <a:buNone/>
            </a:pPr>
            <a:r>
              <a:rPr lang="en-US" altLang="zh-CN" sz="1800" b="1" dirty="0">
                <a:solidFill>
                  <a:schemeClr val="tx1"/>
                </a:solidFill>
                <a:latin typeface="华文楷体" panose="02010600040101010101" pitchFamily="2" charset="-122"/>
                <a:ea typeface="华文楷体" panose="02010600040101010101" pitchFamily="2" charset="-122"/>
              </a:rPr>
              <a:t>4.3    </a:t>
            </a:r>
            <a:r>
              <a:rPr lang="zh-CN" altLang="en-US" sz="1800" b="1" dirty="0">
                <a:solidFill>
                  <a:schemeClr val="tx1"/>
                </a:solidFill>
                <a:latin typeface="华文楷体" panose="02010600040101010101" pitchFamily="2" charset="-122"/>
                <a:ea typeface="华文楷体" panose="02010600040101010101" pitchFamily="2" charset="-122"/>
              </a:rPr>
              <a:t>安全风险分析</a:t>
            </a:r>
            <a:endParaRPr lang="en-US" altLang="zh-CN" sz="1800" dirty="0">
              <a:solidFill>
                <a:schemeClr val="tx1"/>
              </a:solidFill>
              <a:latin typeface="华文楷体" panose="02010600040101010101" pitchFamily="2" charset="-122"/>
              <a:ea typeface="华文楷体" panose="02010600040101010101" pitchFamily="2" charset="-122"/>
            </a:endParaRPr>
          </a:p>
        </p:txBody>
      </p:sp>
      <p:graphicFrame>
        <p:nvGraphicFramePr>
          <p:cNvPr id="7" name="表格 6"/>
          <p:cNvGraphicFramePr>
            <a:graphicFrameLocks noGrp="1"/>
          </p:cNvGraphicFramePr>
          <p:nvPr/>
        </p:nvGraphicFramePr>
        <p:xfrm>
          <a:off x="808038" y="5725160"/>
          <a:ext cx="9130399" cy="508000"/>
        </p:xfrm>
        <a:graphic>
          <a:graphicData uri="http://schemas.openxmlformats.org/drawingml/2006/table">
            <a:tbl>
              <a:tblPr>
                <a:tableStyleId>{5C22544A-7EE6-4342-B048-85BDC9FD1C3A}</a:tableStyleId>
              </a:tblPr>
              <a:tblGrid>
                <a:gridCol w="628048"/>
                <a:gridCol w="2829180"/>
                <a:gridCol w="5673171"/>
              </a:tblGrid>
              <a:tr h="0">
                <a:tc>
                  <a:txBody>
                    <a:bodyPr/>
                    <a:lstStyle/>
                    <a:p>
                      <a:pPr algn="just">
                        <a:lnSpc>
                          <a:spcPts val="1500"/>
                        </a:lnSpc>
                        <a:spcAft>
                          <a:spcPts val="0"/>
                        </a:spcAft>
                      </a:pPr>
                      <a:r>
                        <a:rPr lang="en-US" sz="1800" b="1" kern="1200" dirty="0">
                          <a:solidFill>
                            <a:schemeClr val="tx1"/>
                          </a:solidFill>
                          <a:latin typeface="华文楷体" panose="02010600040101010101" pitchFamily="2" charset="-122"/>
                          <a:ea typeface="华文楷体" panose="02010600040101010101" pitchFamily="2" charset="-122"/>
                          <a:cs typeface="+mn-cs"/>
                        </a:rPr>
                        <a:t>4.3.1</a:t>
                      </a:r>
                    </a:p>
                  </a:txBody>
                  <a:tcPr marL="28575" marR="28575" marT="0" marB="0" anchor="ctr">
                    <a:noFill/>
                  </a:tcPr>
                </a:tc>
                <a:tc>
                  <a:txBody>
                    <a:bodyPr/>
                    <a:lstStyle/>
                    <a:p>
                      <a:pPr algn="just">
                        <a:lnSpc>
                          <a:spcPts val="2000"/>
                        </a:lnSpc>
                        <a:spcAft>
                          <a:spcPts val="0"/>
                        </a:spcAft>
                      </a:pPr>
                      <a:r>
                        <a:rPr lang="zh-CN" sz="1800" kern="1200" dirty="0">
                          <a:solidFill>
                            <a:schemeClr val="tx1"/>
                          </a:solidFill>
                          <a:latin typeface="华文楷体" panose="02010600040101010101" pitchFamily="2" charset="-122"/>
                          <a:ea typeface="华文楷体" panose="02010600040101010101" pitchFamily="2" charset="-122"/>
                          <a:cs typeface="+mn-cs"/>
                        </a:rPr>
                        <a:t>对研究选题进行安全风险分析，做好防控和应急准备</a:t>
                      </a:r>
                    </a:p>
                  </a:txBody>
                  <a:tcPr marL="28575" marR="28575" marT="0" marB="0" anchor="ctr">
                    <a:noFill/>
                  </a:tcPr>
                </a:tc>
                <a:tc>
                  <a:txBody>
                    <a:bodyPr/>
                    <a:lstStyle/>
                    <a:p>
                      <a:pPr algn="just">
                        <a:lnSpc>
                          <a:spcPts val="1500"/>
                        </a:lnSpc>
                        <a:spcAft>
                          <a:spcPts val="0"/>
                        </a:spcAft>
                      </a:pPr>
                      <a:r>
                        <a:rPr lang="zh-CN" sz="1800" kern="1200" dirty="0">
                          <a:solidFill>
                            <a:schemeClr val="tx1"/>
                          </a:solidFill>
                          <a:latin typeface="华文楷体" panose="02010600040101010101" pitchFamily="2" charset="-122"/>
                          <a:ea typeface="华文楷体" panose="02010600040101010101" pitchFamily="2" charset="-122"/>
                          <a:cs typeface="+mn-cs"/>
                        </a:rPr>
                        <a:t>（</a:t>
                      </a:r>
                      <a:r>
                        <a:rPr lang="en-US" sz="1800" kern="1200" dirty="0">
                          <a:solidFill>
                            <a:schemeClr val="tx1"/>
                          </a:solidFill>
                          <a:latin typeface="华文楷体" panose="02010600040101010101" pitchFamily="2" charset="-122"/>
                          <a:ea typeface="华文楷体" panose="02010600040101010101" pitchFamily="2" charset="-122"/>
                          <a:cs typeface="+mn-cs"/>
                        </a:rPr>
                        <a:t>35</a:t>
                      </a:r>
                      <a:r>
                        <a:rPr lang="zh-CN" sz="1800" kern="1200" dirty="0">
                          <a:solidFill>
                            <a:schemeClr val="tx1"/>
                          </a:solidFill>
                          <a:latin typeface="华文楷体" panose="02010600040101010101" pitchFamily="2" charset="-122"/>
                          <a:ea typeface="华文楷体" panose="02010600040101010101" pitchFamily="2" charset="-122"/>
                          <a:cs typeface="+mn-cs"/>
                        </a:rPr>
                        <a:t>）开展实验前应进行安全风险分析，并通过审核。</a:t>
                      </a:r>
                    </a:p>
                  </a:txBody>
                  <a:tcPr marL="28575" marR="28575" marT="0" marB="0" anchor="ctr">
                    <a:noFill/>
                  </a:tcPr>
                </a:tc>
              </a:tr>
            </a:tbl>
          </a:graphicData>
        </a:graphic>
      </p:graphicFrame>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TextBox 5"/>
          <p:cNvSpPr txBox="1"/>
          <p:nvPr/>
        </p:nvSpPr>
        <p:spPr>
          <a:xfrm>
            <a:off x="663575" y="1260475"/>
            <a:ext cx="8858250" cy="460375"/>
          </a:xfrm>
          <a:prstGeom prst="rect">
            <a:avLst/>
          </a:prstGeom>
          <a:noFill/>
          <a:ln w="9525">
            <a:noFill/>
          </a:ln>
        </p:spPr>
        <p:txBody>
          <a:bodyPr anchor="t" anchorCtr="0">
            <a:spAutoFit/>
          </a:bodyPr>
          <a:lstStyle/>
          <a:p>
            <a:pPr algn="ctr" eaLnBrk="0" hangingPunct="0">
              <a:spcBef>
                <a:spcPct val="20000"/>
              </a:spcBef>
            </a:pPr>
            <a:r>
              <a:rPr lang="en-US" altLang="zh-CN" sz="2400" dirty="0">
                <a:latin typeface="华文新魏" panose="02010800040101010101" pitchFamily="2" charset="-122"/>
                <a:ea typeface="华文新魏" panose="02010800040101010101" pitchFamily="2" charset="-122"/>
              </a:rPr>
              <a:t>5 </a:t>
            </a:r>
            <a:r>
              <a:rPr lang="zh-CN" altLang="en-US" sz="2400" dirty="0">
                <a:latin typeface="华文新魏" panose="02010800040101010101" pitchFamily="2" charset="-122"/>
                <a:ea typeface="华文新魏" panose="02010800040101010101" pitchFamily="2" charset="-122"/>
              </a:rPr>
              <a:t>安全检查</a:t>
            </a:r>
          </a:p>
        </p:txBody>
      </p:sp>
      <p:sp>
        <p:nvSpPr>
          <p:cNvPr id="37890" name="TextBox 4"/>
          <p:cNvSpPr txBox="1"/>
          <p:nvPr/>
        </p:nvSpPr>
        <p:spPr>
          <a:xfrm>
            <a:off x="450850" y="708025"/>
            <a:ext cx="9982200" cy="522288"/>
          </a:xfrm>
          <a:prstGeom prst="rect">
            <a:avLst/>
          </a:prstGeom>
          <a:noFill/>
          <a:ln w="9525">
            <a:noFill/>
          </a:ln>
        </p:spPr>
        <p:txBody>
          <a:bodyPr wrap="square" anchor="t" anchorCtr="0">
            <a:spAutoFit/>
          </a:bodyPr>
          <a:lstStyle/>
          <a:p>
            <a:r>
              <a:rPr lang="zh-CN" altLang="en-US" sz="2800" b="1" dirty="0">
                <a:latin typeface="华文新魏" panose="02010800040101010101" pitchFamily="2" charset="-122"/>
                <a:ea typeface="华文新魏" panose="02010800040101010101" pitchFamily="2" charset="-122"/>
              </a:rPr>
              <a:t>（三）</a:t>
            </a:r>
            <a:r>
              <a:rPr lang="zh-CN" altLang="zh-CN" sz="2800" b="1" dirty="0">
                <a:latin typeface="华文新魏" panose="02010800040101010101" pitchFamily="2" charset="-122"/>
                <a:ea typeface="华文新魏" panose="02010800040101010101" pitchFamily="2" charset="-122"/>
              </a:rPr>
              <a:t>高等学校实验室</a:t>
            </a:r>
            <a:r>
              <a:rPr lang="zh-CN" altLang="en-US" sz="2800" b="1" dirty="0">
                <a:latin typeface="华文新魏" panose="02010800040101010101" pitchFamily="2" charset="-122"/>
                <a:ea typeface="华文新魏" panose="02010800040101010101" pitchFamily="2" charset="-122"/>
              </a:rPr>
              <a:t>安全检查项目表（重点检查项目及要点）</a:t>
            </a:r>
          </a:p>
        </p:txBody>
      </p:sp>
      <p:sp>
        <p:nvSpPr>
          <p:cNvPr id="37891" name="TextBox 5"/>
          <p:cNvSpPr txBox="1"/>
          <p:nvPr/>
        </p:nvSpPr>
        <p:spPr>
          <a:xfrm>
            <a:off x="738188" y="1836420"/>
            <a:ext cx="9336087" cy="450215"/>
          </a:xfrm>
          <a:prstGeom prst="rect">
            <a:avLst/>
          </a:prstGeom>
          <a:noFill/>
          <a:ln w="9525">
            <a:noFill/>
          </a:ln>
        </p:spPr>
        <p:txBody>
          <a:bodyPr anchor="t" anchorCtr="0">
            <a:spAutoFit/>
          </a:bodyPr>
          <a:lstStyle/>
          <a:p>
            <a:pPr marL="0" lvl="2" algn="l" rtl="0" eaLnBrk="0" hangingPunct="0">
              <a:lnSpc>
                <a:spcPts val="2800"/>
              </a:lnSpc>
              <a:spcBef>
                <a:spcPts val="0"/>
              </a:spcBef>
              <a:spcAft>
                <a:spcPct val="0"/>
              </a:spcAft>
              <a:buNone/>
            </a:pPr>
            <a:r>
              <a:rPr lang="en-US" altLang="zh-CN" sz="1800" b="1" dirty="0">
                <a:solidFill>
                  <a:schemeClr val="tx1"/>
                </a:solidFill>
                <a:latin typeface="华文楷体" panose="02010600040101010101" pitchFamily="2" charset="-122"/>
                <a:ea typeface="华文楷体" panose="02010600040101010101" pitchFamily="2" charset="-122"/>
              </a:rPr>
              <a:t>5.1   </a:t>
            </a:r>
            <a:r>
              <a:rPr lang="zh-CN" altLang="en-US" sz="1800" b="1" dirty="0">
                <a:solidFill>
                  <a:schemeClr val="tx1"/>
                </a:solidFill>
                <a:latin typeface="华文楷体" panose="02010600040101010101" pitchFamily="2" charset="-122"/>
                <a:ea typeface="华文楷体" panose="02010600040101010101" pitchFamily="2" charset="-122"/>
              </a:rPr>
              <a:t>危险源辨识</a:t>
            </a:r>
            <a:endParaRPr lang="en-US" altLang="zh-CN" sz="1800" dirty="0">
              <a:solidFill>
                <a:schemeClr val="tx1"/>
              </a:solidFill>
              <a:latin typeface="华文楷体" panose="02010600040101010101" pitchFamily="2" charset="-122"/>
              <a:ea typeface="华文楷体" panose="02010600040101010101" pitchFamily="2" charset="-122"/>
            </a:endParaRPr>
          </a:p>
        </p:txBody>
      </p:sp>
      <p:pic>
        <p:nvPicPr>
          <p:cNvPr id="37892" name="图片 109">
            <a:hlinkClick r:id="rId2" action="ppaction://hlinksldjump"/>
          </p:cNvPr>
          <p:cNvPicPr>
            <a:picLocks noChangeAspect="1"/>
          </p:cNvPicPr>
          <p:nvPr/>
        </p:nvPicPr>
        <p:blipFill>
          <a:blip r:embed="rId3" cstate="print"/>
          <a:srcRect l="67346" t="17532" r="2882" b="42969"/>
          <a:stretch>
            <a:fillRect/>
          </a:stretch>
        </p:blipFill>
        <p:spPr>
          <a:xfrm>
            <a:off x="9275763" y="6138863"/>
            <a:ext cx="798512" cy="755650"/>
          </a:xfrm>
          <a:prstGeom prst="rect">
            <a:avLst/>
          </a:prstGeom>
          <a:noFill/>
          <a:ln w="9525">
            <a:noFill/>
          </a:ln>
        </p:spPr>
      </p:pic>
      <p:pic>
        <p:nvPicPr>
          <p:cNvPr id="37893" name="图片 11">
            <a:hlinkClick r:id="rId4" action="ppaction://hlinksldjump"/>
          </p:cNvPr>
          <p:cNvPicPr>
            <a:picLocks noChangeAspect="1"/>
          </p:cNvPicPr>
          <p:nvPr/>
        </p:nvPicPr>
        <p:blipFill>
          <a:blip r:embed="rId5" cstate="print"/>
          <a:srcRect l="4480" t="58189" r="68494" b="5009"/>
          <a:stretch>
            <a:fillRect/>
          </a:stretch>
        </p:blipFill>
        <p:spPr>
          <a:xfrm>
            <a:off x="8418513" y="6138863"/>
            <a:ext cx="739775" cy="739775"/>
          </a:xfrm>
          <a:prstGeom prst="rect">
            <a:avLst/>
          </a:prstGeom>
          <a:noFill/>
          <a:ln w="9525">
            <a:noFill/>
          </a:ln>
        </p:spPr>
      </p:pic>
      <p:sp>
        <p:nvSpPr>
          <p:cNvPr id="37894" name="TextBox 5"/>
          <p:cNvSpPr txBox="1"/>
          <p:nvPr/>
        </p:nvSpPr>
        <p:spPr>
          <a:xfrm>
            <a:off x="738188" y="4581843"/>
            <a:ext cx="9336087" cy="373380"/>
          </a:xfrm>
          <a:prstGeom prst="rect">
            <a:avLst/>
          </a:prstGeom>
          <a:noFill/>
          <a:ln w="9525">
            <a:noFill/>
          </a:ln>
        </p:spPr>
        <p:txBody>
          <a:bodyPr anchor="t" anchorCtr="0">
            <a:spAutoFit/>
          </a:bodyPr>
          <a:lstStyle/>
          <a:p>
            <a:pPr marL="0" lvl="2" indent="0" algn="l" rtl="0" eaLnBrk="0" fontAlgn="base" hangingPunct="0">
              <a:lnSpc>
                <a:spcPts val="2200"/>
              </a:lnSpc>
              <a:spcBef>
                <a:spcPct val="20000"/>
              </a:spcBef>
              <a:spcAft>
                <a:spcPct val="0"/>
              </a:spcAft>
              <a:buNone/>
            </a:pPr>
            <a:r>
              <a:rPr lang="en-US" altLang="zh-CN" sz="1800" b="1" dirty="0">
                <a:solidFill>
                  <a:schemeClr val="tx1"/>
                </a:solidFill>
                <a:latin typeface="华文楷体" panose="02010600040101010101" pitchFamily="2" charset="-122"/>
                <a:ea typeface="华文楷体" panose="02010600040101010101" pitchFamily="2" charset="-122"/>
              </a:rPr>
              <a:t>5.2    </a:t>
            </a:r>
            <a:r>
              <a:rPr lang="zh-CN" altLang="en-US" sz="1800" b="1" dirty="0">
                <a:solidFill>
                  <a:schemeClr val="tx1"/>
                </a:solidFill>
                <a:latin typeface="华文楷体" panose="02010600040101010101" pitchFamily="2" charset="-122"/>
                <a:ea typeface="华文楷体" panose="02010600040101010101" pitchFamily="2" charset="-122"/>
              </a:rPr>
              <a:t>安全检查</a:t>
            </a:r>
            <a:endParaRPr lang="en-US" altLang="zh-CN" sz="1800" dirty="0">
              <a:solidFill>
                <a:schemeClr val="tx1"/>
              </a:solidFill>
              <a:latin typeface="华文楷体" panose="02010600040101010101" pitchFamily="2" charset="-122"/>
              <a:ea typeface="华文楷体" panose="02010600040101010101" pitchFamily="2" charset="-122"/>
            </a:endParaRPr>
          </a:p>
        </p:txBody>
      </p:sp>
      <p:graphicFrame>
        <p:nvGraphicFramePr>
          <p:cNvPr id="10" name="表格 9"/>
          <p:cNvGraphicFramePr>
            <a:graphicFrameLocks noGrp="1"/>
          </p:cNvGraphicFramePr>
          <p:nvPr/>
        </p:nvGraphicFramePr>
        <p:xfrm>
          <a:off x="810260" y="2340293"/>
          <a:ext cx="9174480" cy="2489200"/>
        </p:xfrm>
        <a:graphic>
          <a:graphicData uri="http://schemas.openxmlformats.org/drawingml/2006/table">
            <a:tbl>
              <a:tblPr>
                <a:tableStyleId>{5C22544A-7EE6-4342-B048-85BDC9FD1C3A}</a:tableStyleId>
              </a:tblPr>
              <a:tblGrid>
                <a:gridCol w="631190"/>
                <a:gridCol w="2842895"/>
                <a:gridCol w="5700395"/>
              </a:tblGrid>
              <a:tr h="508000">
                <a:tc>
                  <a:txBody>
                    <a:bodyPr/>
                    <a:lstStyle/>
                    <a:p>
                      <a:pPr indent="0" algn="just" fontAlgn="auto">
                        <a:lnSpc>
                          <a:spcPts val="2800"/>
                        </a:lnSpc>
                        <a:spcAft>
                          <a:spcPts val="0"/>
                        </a:spcAft>
                      </a:pPr>
                      <a:r>
                        <a:rPr lang="en-US" sz="1800" b="1" kern="1200" dirty="0">
                          <a:solidFill>
                            <a:schemeClr val="tx1"/>
                          </a:solidFill>
                          <a:latin typeface="华文楷体" panose="02010600040101010101" pitchFamily="2" charset="-122"/>
                          <a:ea typeface="华文楷体" panose="02010600040101010101" pitchFamily="2" charset="-122"/>
                          <a:cs typeface="+mn-cs"/>
                        </a:rPr>
                        <a:t>5.1.1</a:t>
                      </a:r>
                    </a:p>
                  </a:txBody>
                  <a:tcPr marL="28575" marR="28575" marT="0" marB="0" anchor="ctr">
                    <a:noFill/>
                  </a:tcPr>
                </a:tc>
                <a:tc>
                  <a:txBody>
                    <a:bodyPr/>
                    <a:lstStyle/>
                    <a:p>
                      <a:pPr indent="0" algn="just" fontAlgn="auto">
                        <a:lnSpc>
                          <a:spcPts val="2800"/>
                        </a:lnSpc>
                        <a:spcAft>
                          <a:spcPts val="0"/>
                        </a:spcAft>
                      </a:pPr>
                      <a:r>
                        <a:rPr lang="zh-CN" sz="1800" kern="1200">
                          <a:solidFill>
                            <a:schemeClr val="tx1"/>
                          </a:solidFill>
                          <a:latin typeface="华文楷体" panose="02010600040101010101" pitchFamily="2" charset="-122"/>
                          <a:ea typeface="华文楷体" panose="02010600040101010101" pitchFamily="2" charset="-122"/>
                          <a:cs typeface="+mn-cs"/>
                        </a:rPr>
                        <a:t>学校、院系层面建立危险源分布清单</a:t>
                      </a:r>
                    </a:p>
                  </a:txBody>
                  <a:tcPr marL="28575" marR="28575" marT="0" marB="0" anchor="ctr">
                    <a:noFill/>
                  </a:tcPr>
                </a:tc>
                <a:tc>
                  <a:txBody>
                    <a:bodyPr/>
                    <a:lstStyle/>
                    <a:p>
                      <a:pPr indent="0" algn="just" fontAlgn="auto">
                        <a:lnSpc>
                          <a:spcPts val="2800"/>
                        </a:lnSpc>
                        <a:spcAft>
                          <a:spcPts val="0"/>
                        </a:spcAft>
                      </a:pPr>
                      <a:r>
                        <a:rPr sz="1800" kern="1200" dirty="0">
                          <a:latin typeface="华文楷体" panose="02010600040101010101" pitchFamily="2" charset="-122"/>
                          <a:ea typeface="华文楷体" panose="02010600040101010101" pitchFamily="2" charset="-122"/>
                          <a:cs typeface="+mn-cs"/>
                        </a:rPr>
                        <a:t>（36）清单内容须包括单位、房间、类别、数量、</a:t>
                      </a:r>
                      <a:r>
                        <a:rPr lang="zh-CN" sz="1800" kern="1200" dirty="0">
                          <a:latin typeface="华文楷体" panose="02010600040101010101" pitchFamily="2" charset="-122"/>
                          <a:ea typeface="华文楷体" panose="02010600040101010101" pitchFamily="2" charset="-122"/>
                          <a:cs typeface="+mn-cs"/>
                        </a:rPr>
                        <a:t>分级分类、</a:t>
                      </a:r>
                      <a:r>
                        <a:rPr sz="1800" kern="1200" dirty="0">
                          <a:latin typeface="华文楷体" panose="02010600040101010101" pitchFamily="2" charset="-122"/>
                          <a:ea typeface="华文楷体" panose="02010600040101010101" pitchFamily="2" charset="-122"/>
                          <a:cs typeface="+mn-cs"/>
                        </a:rPr>
                        <a:t>责任人等信息。</a:t>
                      </a:r>
                    </a:p>
                  </a:txBody>
                  <a:tcPr marL="28575" marR="28575" marT="0" marB="0" anchor="ctr">
                    <a:noFill/>
                  </a:tcPr>
                </a:tc>
              </a:tr>
              <a:tr h="508000">
                <a:tc>
                  <a:txBody>
                    <a:bodyPr/>
                    <a:lstStyle/>
                    <a:p>
                      <a:pPr indent="0" algn="just" fontAlgn="auto">
                        <a:lnSpc>
                          <a:spcPts val="2800"/>
                        </a:lnSpc>
                        <a:spcAft>
                          <a:spcPts val="0"/>
                        </a:spcAft>
                      </a:pPr>
                      <a:r>
                        <a:rPr lang="en-US" sz="1800" b="1" kern="1200" dirty="0">
                          <a:solidFill>
                            <a:schemeClr val="tx1"/>
                          </a:solidFill>
                          <a:latin typeface="华文楷体" panose="02010600040101010101" pitchFamily="2" charset="-122"/>
                          <a:ea typeface="华文楷体" panose="02010600040101010101" pitchFamily="2" charset="-122"/>
                          <a:cs typeface="+mn-cs"/>
                        </a:rPr>
                        <a:t>5.1.2</a:t>
                      </a:r>
                    </a:p>
                  </a:txBody>
                  <a:tcPr marL="28575" marR="28575" marT="0" marB="0" anchor="ctr">
                    <a:noFill/>
                  </a:tcPr>
                </a:tc>
                <a:tc>
                  <a:txBody>
                    <a:bodyPr/>
                    <a:lstStyle/>
                    <a:p>
                      <a:pPr indent="0" algn="just" fontAlgn="auto">
                        <a:lnSpc>
                          <a:spcPts val="2800"/>
                        </a:lnSpc>
                        <a:spcAft>
                          <a:spcPts val="0"/>
                        </a:spcAft>
                      </a:pPr>
                      <a:r>
                        <a:rPr lang="zh-CN" sz="1800" kern="1200">
                          <a:solidFill>
                            <a:schemeClr val="tx1"/>
                          </a:solidFill>
                          <a:latin typeface="华文楷体" panose="02010600040101010101" pitchFamily="2" charset="-122"/>
                          <a:ea typeface="华文楷体" panose="02010600040101010101" pitchFamily="2" charset="-122"/>
                          <a:cs typeface="+mn-cs"/>
                        </a:rPr>
                        <a:t>涉及危险源的实验场所，须有明确的警示标识</a:t>
                      </a:r>
                    </a:p>
                  </a:txBody>
                  <a:tcPr marL="28575" marR="28575" marT="0" marB="0" anchor="ctr">
                    <a:noFill/>
                  </a:tcPr>
                </a:tc>
                <a:tc>
                  <a:txBody>
                    <a:bodyPr/>
                    <a:lstStyle/>
                    <a:p>
                      <a:pPr indent="0" algn="just" fontAlgn="auto">
                        <a:lnSpc>
                          <a:spcPts val="2800"/>
                        </a:lnSpc>
                        <a:spcAft>
                          <a:spcPts val="0"/>
                        </a:spcAft>
                      </a:pPr>
                      <a:r>
                        <a:rPr lang="zh-CN" sz="1800" b="1" kern="1200" dirty="0">
                          <a:solidFill>
                            <a:srgbClr val="FF0000"/>
                          </a:solidFill>
                          <a:latin typeface="华文楷体" panose="02010600040101010101" pitchFamily="2" charset="-122"/>
                          <a:ea typeface="华文楷体" panose="02010600040101010101" pitchFamily="2" charset="-122"/>
                          <a:cs typeface="+mn-cs"/>
                        </a:rPr>
                        <a:t>（37）涉及重要危险源（见第15目）的场所，有显著的警示标识。</a:t>
                      </a:r>
                    </a:p>
                  </a:txBody>
                  <a:tcPr marL="28575" marR="28575" marT="0" marB="0" anchor="ctr">
                    <a:noFill/>
                  </a:tcPr>
                </a:tc>
              </a:tr>
              <a:tr h="553720">
                <a:tc>
                  <a:txBody>
                    <a:bodyPr/>
                    <a:lstStyle/>
                    <a:p>
                      <a:pPr indent="0" algn="just" fontAlgn="auto">
                        <a:lnSpc>
                          <a:spcPts val="2800"/>
                        </a:lnSpc>
                        <a:spcAft>
                          <a:spcPts val="0"/>
                        </a:spcAft>
                      </a:pPr>
                      <a:r>
                        <a:rPr lang="en-US" sz="1800" b="1" kern="1200" dirty="0">
                          <a:solidFill>
                            <a:schemeClr val="tx1"/>
                          </a:solidFill>
                          <a:latin typeface="华文楷体" panose="02010600040101010101" pitchFamily="2" charset="-122"/>
                          <a:ea typeface="华文楷体" panose="02010600040101010101" pitchFamily="2" charset="-122"/>
                          <a:cs typeface="+mn-cs"/>
                        </a:rPr>
                        <a:t>5.1.3</a:t>
                      </a:r>
                    </a:p>
                  </a:txBody>
                  <a:tcPr marL="28575" marR="28575" marT="0" marB="0" anchor="ctr">
                    <a:noFill/>
                  </a:tcPr>
                </a:tc>
                <a:tc>
                  <a:txBody>
                    <a:bodyPr/>
                    <a:lstStyle/>
                    <a:p>
                      <a:pPr indent="0" algn="just" fontAlgn="auto">
                        <a:lnSpc>
                          <a:spcPts val="2800"/>
                        </a:lnSpc>
                        <a:spcAft>
                          <a:spcPts val="0"/>
                        </a:spcAft>
                      </a:pPr>
                      <a:r>
                        <a:rPr lang="zh-CN" sz="1800" kern="1200">
                          <a:solidFill>
                            <a:schemeClr val="tx1"/>
                          </a:solidFill>
                          <a:latin typeface="华文楷体" panose="02010600040101010101" pitchFamily="2" charset="-122"/>
                          <a:ea typeface="华文楷体" panose="02010600040101010101" pitchFamily="2" charset="-122"/>
                          <a:cs typeface="+mn-cs"/>
                        </a:rPr>
                        <a:t>建立针对重要危险源的风险评估和应急预案</a:t>
                      </a:r>
                    </a:p>
                  </a:txBody>
                  <a:tcPr marL="28575" marR="28575" marT="0" marB="0" anchor="ctr">
                    <a:noFill/>
                  </a:tcPr>
                </a:tc>
                <a:tc>
                  <a:txBody>
                    <a:bodyPr/>
                    <a:lstStyle/>
                    <a:p>
                      <a:pPr indent="0" algn="just" fontAlgn="auto">
                        <a:lnSpc>
                          <a:spcPts val="2800"/>
                        </a:lnSpc>
                        <a:spcAft>
                          <a:spcPts val="0"/>
                        </a:spcAft>
                      </a:pPr>
                      <a:r>
                        <a:rPr sz="1800" b="1" kern="1200" dirty="0">
                          <a:solidFill>
                            <a:srgbClr val="FF0000"/>
                          </a:solidFill>
                          <a:latin typeface="华文楷体" panose="02010600040101010101" pitchFamily="2" charset="-122"/>
                          <a:ea typeface="华文楷体" panose="02010600040101010101" pitchFamily="2" charset="-122"/>
                          <a:cs typeface="+mn-cs"/>
                        </a:rPr>
                        <a:t>（38）建立风险分级</a:t>
                      </a:r>
                      <a:r>
                        <a:rPr lang="zh-CN" sz="1800" b="1" kern="1200" dirty="0">
                          <a:solidFill>
                            <a:srgbClr val="FF0000"/>
                          </a:solidFill>
                          <a:latin typeface="华文楷体" panose="02010600040101010101" pitchFamily="2" charset="-122"/>
                          <a:ea typeface="华文楷体" panose="02010600040101010101" pitchFamily="2" charset="-122"/>
                          <a:cs typeface="+mn-cs"/>
                        </a:rPr>
                        <a:t>分类</a:t>
                      </a:r>
                      <a:r>
                        <a:rPr sz="1800" b="1" kern="1200" dirty="0">
                          <a:solidFill>
                            <a:srgbClr val="FF0000"/>
                          </a:solidFill>
                          <a:latin typeface="华文楷体" panose="02010600040101010101" pitchFamily="2" charset="-122"/>
                          <a:ea typeface="华文楷体" panose="02010600040101010101" pitchFamily="2" charset="-122"/>
                          <a:cs typeface="+mn-cs"/>
                        </a:rPr>
                        <a:t>管控方案。</a:t>
                      </a:r>
                      <a:endParaRPr sz="1800" kern="1200" dirty="0">
                        <a:latin typeface="华文楷体" panose="02010600040101010101" pitchFamily="2" charset="-122"/>
                        <a:ea typeface="华文楷体" panose="02010600040101010101" pitchFamily="2" charset="-122"/>
                        <a:cs typeface="+mn-cs"/>
                      </a:endParaRPr>
                    </a:p>
                    <a:p>
                      <a:pPr indent="0" algn="just" fontAlgn="auto">
                        <a:lnSpc>
                          <a:spcPts val="2800"/>
                        </a:lnSpc>
                        <a:spcAft>
                          <a:spcPts val="0"/>
                        </a:spcAft>
                      </a:pPr>
                      <a:r>
                        <a:rPr sz="1800" b="1" kern="1200" dirty="0">
                          <a:solidFill>
                            <a:srgbClr val="FF0000"/>
                          </a:solidFill>
                          <a:latin typeface="华文楷体" panose="02010600040101010101" pitchFamily="2" charset="-122"/>
                          <a:ea typeface="华文楷体" panose="02010600040101010101" pitchFamily="2" charset="-122"/>
                          <a:cs typeface="+mn-cs"/>
                        </a:rPr>
                        <a:t>（39）院系和实验室应建立针对重要危险源的应急预案。</a:t>
                      </a:r>
                    </a:p>
                  </a:txBody>
                  <a:tcPr marL="28575" marR="28575" marT="0" marB="0" anchor="ctr">
                    <a:noFill/>
                  </a:tcPr>
                </a:tc>
              </a:tr>
            </a:tbl>
          </a:graphicData>
        </a:graphic>
      </p:graphicFrame>
      <p:graphicFrame>
        <p:nvGraphicFramePr>
          <p:cNvPr id="12" name="表格 11"/>
          <p:cNvGraphicFramePr>
            <a:graphicFrameLocks noGrp="1"/>
          </p:cNvGraphicFramePr>
          <p:nvPr/>
        </p:nvGraphicFramePr>
        <p:xfrm>
          <a:off x="810260" y="5004753"/>
          <a:ext cx="9174334" cy="1066800"/>
        </p:xfrm>
        <a:graphic>
          <a:graphicData uri="http://schemas.openxmlformats.org/drawingml/2006/table">
            <a:tbl>
              <a:tblPr>
                <a:tableStyleId>{5C22544A-7EE6-4342-B048-85BDC9FD1C3A}</a:tableStyleId>
              </a:tblPr>
              <a:tblGrid>
                <a:gridCol w="631071"/>
                <a:gridCol w="2842793"/>
                <a:gridCol w="5700470"/>
              </a:tblGrid>
              <a:tr h="742315">
                <a:tc>
                  <a:txBody>
                    <a:bodyPr/>
                    <a:lstStyle/>
                    <a:p>
                      <a:pPr indent="0" algn="just" fontAlgn="auto">
                        <a:lnSpc>
                          <a:spcPts val="2800"/>
                        </a:lnSpc>
                        <a:spcAft>
                          <a:spcPts val="0"/>
                        </a:spcAft>
                      </a:pPr>
                      <a:r>
                        <a:rPr lang="en-US" sz="1800" b="1" kern="1200" dirty="0">
                          <a:solidFill>
                            <a:schemeClr val="tx1"/>
                          </a:solidFill>
                          <a:latin typeface="华文楷体" panose="02010600040101010101" pitchFamily="2" charset="-122"/>
                          <a:ea typeface="华文楷体" panose="02010600040101010101" pitchFamily="2" charset="-122"/>
                          <a:cs typeface="+mn-cs"/>
                        </a:rPr>
                        <a:t>5.2.1</a:t>
                      </a:r>
                    </a:p>
                  </a:txBody>
                  <a:tcPr marL="28575" marR="28575" marT="0" marB="0" anchor="ctr">
                    <a:noFill/>
                  </a:tcPr>
                </a:tc>
                <a:tc>
                  <a:txBody>
                    <a:bodyPr/>
                    <a:lstStyle/>
                    <a:p>
                      <a:pPr indent="0" algn="just" fontAlgn="auto">
                        <a:lnSpc>
                          <a:spcPts val="2800"/>
                        </a:lnSpc>
                        <a:spcAft>
                          <a:spcPts val="0"/>
                        </a:spcAft>
                      </a:pPr>
                      <a:r>
                        <a:rPr lang="zh-CN" sz="1800" kern="1200">
                          <a:solidFill>
                            <a:schemeClr val="tx1"/>
                          </a:solidFill>
                          <a:latin typeface="华文楷体" panose="02010600040101010101" pitchFamily="2" charset="-122"/>
                          <a:ea typeface="华文楷体" panose="02010600040101010101" pitchFamily="2" charset="-122"/>
                          <a:cs typeface="+mn-cs"/>
                        </a:rPr>
                        <a:t>学校、院系层面安全检查及实验室自检自查</a:t>
                      </a:r>
                    </a:p>
                  </a:txBody>
                  <a:tcPr marL="28575" marR="28575" marT="0" marB="0" anchor="ctr">
                    <a:noFill/>
                  </a:tcPr>
                </a:tc>
                <a:tc>
                  <a:txBody>
                    <a:bodyPr/>
                    <a:lstStyle/>
                    <a:p>
                      <a:pPr indent="0" algn="just" fontAlgn="auto">
                        <a:lnSpc>
                          <a:spcPts val="2800"/>
                        </a:lnSpc>
                        <a:spcAft>
                          <a:spcPts val="0"/>
                        </a:spcAft>
                      </a:pPr>
                      <a:r>
                        <a:rPr sz="1800" kern="1200" dirty="0">
                          <a:latin typeface="华文楷体" panose="02010600040101010101" pitchFamily="2" charset="-122"/>
                          <a:ea typeface="华文楷体" panose="02010600040101010101" pitchFamily="2" charset="-122"/>
                          <a:cs typeface="+mn-cs"/>
                        </a:rPr>
                        <a:t>（40）学校层面检查每年不少于4次，院系层面每月不少于1次，实验室应经常检查。</a:t>
                      </a:r>
                      <a:r>
                        <a:rPr sz="1800" b="1" kern="1200" dirty="0">
                          <a:solidFill>
                            <a:srgbClr val="FF0000"/>
                          </a:solidFill>
                          <a:latin typeface="华文楷体" panose="02010600040101010101" pitchFamily="2" charset="-122"/>
                          <a:ea typeface="华文楷体" panose="02010600040101010101" pitchFamily="2" charset="-122"/>
                          <a:cs typeface="+mn-cs"/>
                        </a:rPr>
                        <a:t>安全检查及整改都应保存记录。</a:t>
                      </a:r>
                    </a:p>
                  </a:txBody>
                  <a:tcPr marL="28575" marR="28575" marT="0" marB="0" anchor="ctr">
                    <a:noFill/>
                  </a:tcPr>
                </a:tc>
              </a:tr>
            </a:tbl>
          </a:graphicData>
        </a:graphic>
      </p:graphicFrame>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TextBox 5"/>
          <p:cNvSpPr txBox="1"/>
          <p:nvPr/>
        </p:nvSpPr>
        <p:spPr>
          <a:xfrm>
            <a:off x="663575" y="1332865"/>
            <a:ext cx="8858250" cy="460375"/>
          </a:xfrm>
          <a:prstGeom prst="rect">
            <a:avLst/>
          </a:prstGeom>
          <a:noFill/>
          <a:ln w="9525">
            <a:noFill/>
          </a:ln>
        </p:spPr>
        <p:txBody>
          <a:bodyPr anchor="t" anchorCtr="0">
            <a:spAutoFit/>
          </a:bodyPr>
          <a:lstStyle/>
          <a:p>
            <a:pPr algn="ctr" eaLnBrk="0" hangingPunct="0">
              <a:spcBef>
                <a:spcPct val="20000"/>
              </a:spcBef>
            </a:pPr>
            <a:r>
              <a:rPr lang="en-US" altLang="zh-CN" sz="2400" dirty="0">
                <a:latin typeface="华文新魏" panose="02010800040101010101" pitchFamily="2" charset="-122"/>
                <a:ea typeface="华文新魏" panose="02010800040101010101" pitchFamily="2" charset="-122"/>
              </a:rPr>
              <a:t>5 </a:t>
            </a:r>
            <a:r>
              <a:rPr lang="zh-CN" altLang="en-US" sz="2400" dirty="0">
                <a:latin typeface="华文新魏" panose="02010800040101010101" pitchFamily="2" charset="-122"/>
                <a:ea typeface="华文新魏" panose="02010800040101010101" pitchFamily="2" charset="-122"/>
              </a:rPr>
              <a:t>安全检查</a:t>
            </a:r>
          </a:p>
        </p:txBody>
      </p:sp>
      <p:sp>
        <p:nvSpPr>
          <p:cNvPr id="37890" name="TextBox 4"/>
          <p:cNvSpPr txBox="1"/>
          <p:nvPr/>
        </p:nvSpPr>
        <p:spPr>
          <a:xfrm>
            <a:off x="450850" y="708025"/>
            <a:ext cx="9982200" cy="522288"/>
          </a:xfrm>
          <a:prstGeom prst="rect">
            <a:avLst/>
          </a:prstGeom>
          <a:noFill/>
          <a:ln w="9525">
            <a:noFill/>
          </a:ln>
        </p:spPr>
        <p:txBody>
          <a:bodyPr wrap="square" anchor="t" anchorCtr="0">
            <a:spAutoFit/>
          </a:bodyPr>
          <a:lstStyle/>
          <a:p>
            <a:r>
              <a:rPr lang="zh-CN" altLang="en-US" sz="2800" b="1" dirty="0">
                <a:latin typeface="华文新魏" panose="02010800040101010101" pitchFamily="2" charset="-122"/>
                <a:ea typeface="华文新魏" panose="02010800040101010101" pitchFamily="2" charset="-122"/>
              </a:rPr>
              <a:t>（三）</a:t>
            </a:r>
            <a:r>
              <a:rPr lang="zh-CN" altLang="zh-CN" sz="2800" b="1" dirty="0">
                <a:latin typeface="华文新魏" panose="02010800040101010101" pitchFamily="2" charset="-122"/>
                <a:ea typeface="华文新魏" panose="02010800040101010101" pitchFamily="2" charset="-122"/>
              </a:rPr>
              <a:t>高等学校实验室</a:t>
            </a:r>
            <a:r>
              <a:rPr lang="zh-CN" altLang="en-US" sz="2800" b="1" dirty="0">
                <a:latin typeface="华文新魏" panose="02010800040101010101" pitchFamily="2" charset="-122"/>
                <a:ea typeface="华文新魏" panose="02010800040101010101" pitchFamily="2" charset="-122"/>
              </a:rPr>
              <a:t>安全检查项目表（重点检查项目及要点）</a:t>
            </a:r>
          </a:p>
        </p:txBody>
      </p:sp>
      <p:pic>
        <p:nvPicPr>
          <p:cNvPr id="37892" name="图片 109">
            <a:hlinkClick r:id="rId3" action="ppaction://hlinksldjump"/>
          </p:cNvPr>
          <p:cNvPicPr>
            <a:picLocks noChangeAspect="1"/>
          </p:cNvPicPr>
          <p:nvPr/>
        </p:nvPicPr>
        <p:blipFill>
          <a:blip r:embed="rId4" cstate="print"/>
          <a:srcRect l="67346" t="17532" r="2882" b="42969"/>
          <a:stretch>
            <a:fillRect/>
          </a:stretch>
        </p:blipFill>
        <p:spPr>
          <a:xfrm>
            <a:off x="9275763" y="6138863"/>
            <a:ext cx="798512" cy="755650"/>
          </a:xfrm>
          <a:prstGeom prst="rect">
            <a:avLst/>
          </a:prstGeom>
          <a:noFill/>
          <a:ln w="9525">
            <a:noFill/>
          </a:ln>
        </p:spPr>
      </p:pic>
      <p:pic>
        <p:nvPicPr>
          <p:cNvPr id="37893" name="图片 11">
            <a:hlinkClick r:id="rId5" action="ppaction://hlinksldjump"/>
          </p:cNvPr>
          <p:cNvPicPr>
            <a:picLocks noChangeAspect="1"/>
          </p:cNvPicPr>
          <p:nvPr/>
        </p:nvPicPr>
        <p:blipFill>
          <a:blip r:embed="rId6" cstate="print"/>
          <a:srcRect l="4480" t="58189" r="68494" b="5009"/>
          <a:stretch>
            <a:fillRect/>
          </a:stretch>
        </p:blipFill>
        <p:spPr>
          <a:xfrm>
            <a:off x="8418513" y="6138863"/>
            <a:ext cx="739775" cy="739775"/>
          </a:xfrm>
          <a:prstGeom prst="rect">
            <a:avLst/>
          </a:prstGeom>
          <a:noFill/>
          <a:ln w="9525">
            <a:noFill/>
          </a:ln>
        </p:spPr>
      </p:pic>
      <p:sp>
        <p:nvSpPr>
          <p:cNvPr id="37894" name="TextBox 5"/>
          <p:cNvSpPr txBox="1"/>
          <p:nvPr/>
        </p:nvSpPr>
        <p:spPr>
          <a:xfrm>
            <a:off x="666433" y="1692593"/>
            <a:ext cx="9336087" cy="450215"/>
          </a:xfrm>
          <a:prstGeom prst="rect">
            <a:avLst/>
          </a:prstGeom>
          <a:noFill/>
          <a:ln w="9525">
            <a:noFill/>
          </a:ln>
        </p:spPr>
        <p:txBody>
          <a:bodyPr anchor="t" anchorCtr="0">
            <a:spAutoFit/>
          </a:bodyPr>
          <a:lstStyle/>
          <a:p>
            <a:pPr marL="0" lvl="2" algn="l" rtl="0" eaLnBrk="0" hangingPunct="0">
              <a:lnSpc>
                <a:spcPts val="2800"/>
              </a:lnSpc>
              <a:spcBef>
                <a:spcPts val="0"/>
              </a:spcBef>
              <a:spcAft>
                <a:spcPct val="0"/>
              </a:spcAft>
              <a:buNone/>
            </a:pPr>
            <a:r>
              <a:rPr lang="en-US" altLang="zh-CN" sz="1800" b="1" dirty="0">
                <a:solidFill>
                  <a:schemeClr val="tx1"/>
                </a:solidFill>
                <a:latin typeface="华文楷体" panose="02010600040101010101" pitchFamily="2" charset="-122"/>
                <a:ea typeface="华文楷体" panose="02010600040101010101" pitchFamily="2" charset="-122"/>
              </a:rPr>
              <a:t>5.2    </a:t>
            </a:r>
            <a:r>
              <a:rPr lang="zh-CN" altLang="en-US" sz="1800" b="1" dirty="0">
                <a:solidFill>
                  <a:schemeClr val="tx1"/>
                </a:solidFill>
                <a:latin typeface="华文楷体" panose="02010600040101010101" pitchFamily="2" charset="-122"/>
                <a:ea typeface="华文楷体" panose="02010600040101010101" pitchFamily="2" charset="-122"/>
              </a:rPr>
              <a:t>安全检查</a:t>
            </a:r>
            <a:endParaRPr lang="en-US" altLang="zh-CN" sz="1800" dirty="0">
              <a:solidFill>
                <a:schemeClr val="tx1"/>
              </a:solidFill>
              <a:latin typeface="华文楷体" panose="02010600040101010101" pitchFamily="2" charset="-122"/>
              <a:ea typeface="华文楷体" panose="02010600040101010101" pitchFamily="2" charset="-122"/>
            </a:endParaRPr>
          </a:p>
        </p:txBody>
      </p:sp>
      <p:graphicFrame>
        <p:nvGraphicFramePr>
          <p:cNvPr id="12" name="表格 11"/>
          <p:cNvGraphicFramePr>
            <a:graphicFrameLocks noGrp="1"/>
          </p:cNvGraphicFramePr>
          <p:nvPr/>
        </p:nvGraphicFramePr>
        <p:xfrm>
          <a:off x="738505" y="2196148"/>
          <a:ext cx="9174334" cy="711200"/>
        </p:xfrm>
        <a:graphic>
          <a:graphicData uri="http://schemas.openxmlformats.org/drawingml/2006/table">
            <a:tbl>
              <a:tblPr>
                <a:tableStyleId>{5C22544A-7EE6-4342-B048-85BDC9FD1C3A}</a:tableStyleId>
              </a:tblPr>
              <a:tblGrid>
                <a:gridCol w="631071"/>
                <a:gridCol w="2842793"/>
                <a:gridCol w="5700470"/>
              </a:tblGrid>
              <a:tr h="398145">
                <a:tc>
                  <a:txBody>
                    <a:bodyPr/>
                    <a:lstStyle/>
                    <a:p>
                      <a:pPr indent="0" algn="just" fontAlgn="auto">
                        <a:lnSpc>
                          <a:spcPts val="2800"/>
                        </a:lnSpc>
                        <a:spcAft>
                          <a:spcPts val="0"/>
                        </a:spcAft>
                      </a:pPr>
                      <a:r>
                        <a:rPr lang="en-US" sz="1800" b="1" kern="1200" dirty="0">
                          <a:solidFill>
                            <a:schemeClr val="tx1"/>
                          </a:solidFill>
                          <a:latin typeface="华文楷体" panose="02010600040101010101" pitchFamily="2" charset="-122"/>
                          <a:ea typeface="华文楷体" panose="02010600040101010101" pitchFamily="2" charset="-122"/>
                          <a:cs typeface="+mn-cs"/>
                        </a:rPr>
                        <a:t>5.2.2</a:t>
                      </a:r>
                    </a:p>
                  </a:txBody>
                  <a:tcPr marL="28575" marR="28575" marT="0" marB="0" anchor="ctr">
                    <a:noFill/>
                  </a:tcPr>
                </a:tc>
                <a:tc>
                  <a:txBody>
                    <a:bodyPr/>
                    <a:lstStyle/>
                    <a:p>
                      <a:pPr indent="0" algn="just" fontAlgn="auto">
                        <a:lnSpc>
                          <a:spcPts val="2800"/>
                        </a:lnSpc>
                        <a:spcAft>
                          <a:spcPts val="0"/>
                        </a:spcAft>
                      </a:pPr>
                      <a:r>
                        <a:rPr lang="zh-CN" sz="1800" kern="1200">
                          <a:solidFill>
                            <a:schemeClr val="tx1"/>
                          </a:solidFill>
                          <a:latin typeface="华文楷体" panose="02010600040101010101" pitchFamily="2" charset="-122"/>
                          <a:ea typeface="华文楷体" panose="02010600040101010101" pitchFamily="2" charset="-122"/>
                          <a:cs typeface="+mn-cs"/>
                        </a:rPr>
                        <a:t>针对高危实验物品及实验过程开展专项检查</a:t>
                      </a:r>
                    </a:p>
                  </a:txBody>
                  <a:tcPr marL="28575" marR="28575" marT="0" marB="0" anchor="ctr">
                    <a:noFill/>
                  </a:tcPr>
                </a:tc>
                <a:tc>
                  <a:txBody>
                    <a:bodyPr/>
                    <a:lstStyle/>
                    <a:p>
                      <a:pPr indent="0" algn="just" fontAlgn="auto">
                        <a:lnSpc>
                          <a:spcPts val="2800"/>
                        </a:lnSpc>
                        <a:spcAft>
                          <a:spcPts val="0"/>
                        </a:spcAft>
                      </a:pPr>
                      <a:r>
                        <a:rPr sz="1800" kern="1200" dirty="0">
                          <a:latin typeface="华文楷体" panose="02010600040101010101" pitchFamily="2" charset="-122"/>
                          <a:ea typeface="华文楷体" panose="02010600040101010101" pitchFamily="2" charset="-122"/>
                          <a:cs typeface="+mn-cs"/>
                        </a:rPr>
                        <a:t>（41）针对重要险源（见第15目），开展定期专项检查。</a:t>
                      </a:r>
                    </a:p>
                  </a:txBody>
                  <a:tcPr marL="28575" marR="28575" marT="0" marB="0" anchor="ctr">
                    <a:noFill/>
                  </a:tcPr>
                </a:tc>
              </a:tr>
            </a:tbl>
          </a:graphicData>
        </a:graphic>
      </p:graphicFrame>
      <p:sp>
        <p:nvSpPr>
          <p:cNvPr id="37927" name="TextBox 5"/>
          <p:cNvSpPr txBox="1"/>
          <p:nvPr>
            <p:custDataLst>
              <p:tags r:id="rId1"/>
            </p:custDataLst>
          </p:nvPr>
        </p:nvSpPr>
        <p:spPr>
          <a:xfrm>
            <a:off x="738188" y="3128645"/>
            <a:ext cx="9336087" cy="450215"/>
          </a:xfrm>
          <a:prstGeom prst="rect">
            <a:avLst/>
          </a:prstGeom>
          <a:noFill/>
          <a:ln w="9525">
            <a:noFill/>
          </a:ln>
        </p:spPr>
        <p:txBody>
          <a:bodyPr anchor="t" anchorCtr="0">
            <a:spAutoFit/>
          </a:bodyPr>
          <a:lstStyle/>
          <a:p>
            <a:pPr marL="0" lvl="2" algn="l" rtl="0" eaLnBrk="0" hangingPunct="0">
              <a:lnSpc>
                <a:spcPts val="2800"/>
              </a:lnSpc>
              <a:spcBef>
                <a:spcPts val="0"/>
              </a:spcBef>
              <a:spcAft>
                <a:spcPct val="0"/>
              </a:spcAft>
              <a:buNone/>
            </a:pPr>
            <a:r>
              <a:rPr lang="en-US" altLang="zh-CN" sz="1800" b="1" dirty="0">
                <a:solidFill>
                  <a:schemeClr val="tx1"/>
                </a:solidFill>
                <a:latin typeface="华文楷体" panose="02010600040101010101" pitchFamily="2" charset="-122"/>
                <a:ea typeface="华文楷体" panose="02010600040101010101" pitchFamily="2" charset="-122"/>
              </a:rPr>
              <a:t>5.3    </a:t>
            </a:r>
            <a:r>
              <a:rPr lang="zh-CN" altLang="en-US" sz="1800" b="1" dirty="0">
                <a:solidFill>
                  <a:schemeClr val="tx1"/>
                </a:solidFill>
                <a:latin typeface="华文楷体" panose="02010600040101010101" pitchFamily="2" charset="-122"/>
                <a:ea typeface="华文楷体" panose="02010600040101010101" pitchFamily="2" charset="-122"/>
              </a:rPr>
              <a:t>安全隐患整改</a:t>
            </a:r>
            <a:endParaRPr lang="en-US" altLang="zh-CN" sz="1800" dirty="0">
              <a:solidFill>
                <a:schemeClr val="tx1"/>
              </a:solidFill>
              <a:latin typeface="华文楷体" panose="02010600040101010101" pitchFamily="2" charset="-122"/>
              <a:ea typeface="华文楷体" panose="02010600040101010101" pitchFamily="2" charset="-122"/>
            </a:endParaRPr>
          </a:p>
        </p:txBody>
      </p:sp>
      <p:graphicFrame>
        <p:nvGraphicFramePr>
          <p:cNvPr id="14" name="表格 13"/>
          <p:cNvGraphicFramePr>
            <a:graphicFrameLocks noGrp="1"/>
          </p:cNvGraphicFramePr>
          <p:nvPr/>
        </p:nvGraphicFramePr>
        <p:xfrm>
          <a:off x="809625" y="3780473"/>
          <a:ext cx="9174480" cy="1778000"/>
        </p:xfrm>
        <a:graphic>
          <a:graphicData uri="http://schemas.openxmlformats.org/drawingml/2006/table">
            <a:tbl>
              <a:tblPr>
                <a:tableStyleId>{5C22544A-7EE6-4342-B048-85BDC9FD1C3A}</a:tableStyleId>
              </a:tblPr>
              <a:tblGrid>
                <a:gridCol w="631190"/>
                <a:gridCol w="2842895"/>
                <a:gridCol w="5700395"/>
              </a:tblGrid>
              <a:tr h="608965">
                <a:tc>
                  <a:txBody>
                    <a:bodyPr/>
                    <a:lstStyle/>
                    <a:p>
                      <a:pPr indent="0" algn="just" fontAlgn="auto">
                        <a:lnSpc>
                          <a:spcPts val="2800"/>
                        </a:lnSpc>
                        <a:spcAft>
                          <a:spcPts val="0"/>
                        </a:spcAft>
                      </a:pPr>
                      <a:r>
                        <a:rPr lang="en-US" sz="1800" b="1" kern="1200" dirty="0">
                          <a:solidFill>
                            <a:schemeClr val="tx1"/>
                          </a:solidFill>
                          <a:latin typeface="华文楷体" panose="02010600040101010101" pitchFamily="2" charset="-122"/>
                          <a:ea typeface="华文楷体" panose="02010600040101010101" pitchFamily="2" charset="-122"/>
                          <a:cs typeface="+mn-cs"/>
                        </a:rPr>
                        <a:t>5.3.1</a:t>
                      </a:r>
                    </a:p>
                  </a:txBody>
                  <a:tcPr marL="28575" marR="28575" marT="0" marB="0" anchor="ctr">
                    <a:noFill/>
                  </a:tcPr>
                </a:tc>
                <a:tc>
                  <a:txBody>
                    <a:bodyPr/>
                    <a:lstStyle/>
                    <a:p>
                      <a:pPr indent="0" algn="just" fontAlgn="auto">
                        <a:lnSpc>
                          <a:spcPts val="2800"/>
                        </a:lnSpc>
                        <a:spcAft>
                          <a:spcPts val="0"/>
                        </a:spcAft>
                      </a:pPr>
                      <a:r>
                        <a:rPr lang="zh-CN" sz="1800" b="1" kern="1200">
                          <a:solidFill>
                            <a:srgbClr val="FF0000"/>
                          </a:solidFill>
                          <a:latin typeface="华文楷体" panose="02010600040101010101" pitchFamily="2" charset="-122"/>
                          <a:ea typeface="华文楷体" panose="02010600040101010101" pitchFamily="2" charset="-122"/>
                          <a:cs typeface="+mn-cs"/>
                        </a:rPr>
                        <a:t>检查中发现的问题应以正式形式通知到相关负责人</a:t>
                      </a:r>
                    </a:p>
                  </a:txBody>
                  <a:tcPr marL="28575" marR="28575" marT="0" marB="0" anchor="ctr">
                    <a:noFill/>
                  </a:tcPr>
                </a:tc>
                <a:tc>
                  <a:txBody>
                    <a:bodyPr/>
                    <a:lstStyle/>
                    <a:p>
                      <a:pPr indent="0" algn="just" fontAlgn="auto">
                        <a:lnSpc>
                          <a:spcPts val="2800"/>
                        </a:lnSpc>
                        <a:spcAft>
                          <a:spcPts val="0"/>
                        </a:spcAft>
                      </a:pPr>
                      <a:r>
                        <a:rPr sz="1800" kern="1200" dirty="0">
                          <a:latin typeface="华文楷体" panose="02010600040101010101" pitchFamily="2" charset="-122"/>
                          <a:ea typeface="华文楷体" panose="02010600040101010101" pitchFamily="2" charset="-122"/>
                          <a:cs typeface="+mn-cs"/>
                        </a:rPr>
                        <a:t>（43）通知的方式包括校网上公告、实验室安全简报、书面或电子的整改通知书等形式。</a:t>
                      </a:r>
                    </a:p>
                  </a:txBody>
                  <a:tcPr marL="28575" marR="28575" marT="0" marB="0" anchor="ctr">
                    <a:noFill/>
                  </a:tcPr>
                </a:tc>
              </a:tr>
              <a:tr h="762000">
                <a:tc>
                  <a:txBody>
                    <a:bodyPr/>
                    <a:lstStyle/>
                    <a:p>
                      <a:pPr indent="0" algn="just" fontAlgn="auto">
                        <a:lnSpc>
                          <a:spcPts val="2800"/>
                        </a:lnSpc>
                        <a:spcAft>
                          <a:spcPts val="0"/>
                        </a:spcAft>
                      </a:pPr>
                      <a:r>
                        <a:rPr lang="en-US" sz="1800" b="1" kern="1200" dirty="0">
                          <a:solidFill>
                            <a:schemeClr val="tx1"/>
                          </a:solidFill>
                          <a:latin typeface="华文楷体" panose="02010600040101010101" pitchFamily="2" charset="-122"/>
                          <a:ea typeface="华文楷体" panose="02010600040101010101" pitchFamily="2" charset="-122"/>
                          <a:cs typeface="+mn-cs"/>
                        </a:rPr>
                        <a:t>5.3.2</a:t>
                      </a:r>
                    </a:p>
                  </a:txBody>
                  <a:tcPr marL="28575" marR="28575" marT="0" marB="0" anchor="ctr">
                    <a:noFill/>
                  </a:tcPr>
                </a:tc>
                <a:tc>
                  <a:txBody>
                    <a:bodyPr/>
                    <a:lstStyle/>
                    <a:p>
                      <a:pPr indent="0" algn="just" fontAlgn="auto">
                        <a:lnSpc>
                          <a:spcPts val="2800"/>
                        </a:lnSpc>
                        <a:spcAft>
                          <a:spcPts val="0"/>
                        </a:spcAft>
                      </a:pPr>
                      <a:r>
                        <a:rPr lang="zh-CN" sz="1800" kern="1200">
                          <a:solidFill>
                            <a:schemeClr val="tx1"/>
                          </a:solidFill>
                          <a:latin typeface="华文楷体" panose="02010600040101010101" pitchFamily="2" charset="-122"/>
                          <a:ea typeface="华文楷体" panose="02010600040101010101" pitchFamily="2" charset="-122"/>
                          <a:cs typeface="+mn-cs"/>
                        </a:rPr>
                        <a:t>院系须及时组织隐患整改</a:t>
                      </a:r>
                    </a:p>
                  </a:txBody>
                  <a:tcPr marL="28575" marR="28575" marT="0" marB="0" anchor="ctr">
                    <a:noFill/>
                  </a:tcPr>
                </a:tc>
                <a:tc>
                  <a:txBody>
                    <a:bodyPr/>
                    <a:lstStyle/>
                    <a:p>
                      <a:pPr indent="0" algn="just" fontAlgn="auto">
                        <a:lnSpc>
                          <a:spcPts val="2800"/>
                        </a:lnSpc>
                        <a:spcAft>
                          <a:spcPts val="0"/>
                        </a:spcAft>
                      </a:pPr>
                      <a:r>
                        <a:rPr sz="1800" kern="1200" dirty="0">
                          <a:latin typeface="华文楷体" panose="02010600040101010101" pitchFamily="2" charset="-122"/>
                          <a:ea typeface="华文楷体" panose="02010600040101010101" pitchFamily="2" charset="-122"/>
                          <a:cs typeface="+mn-cs"/>
                        </a:rPr>
                        <a:t>（44）</a:t>
                      </a:r>
                      <a:r>
                        <a:rPr sz="1800" b="1" kern="1200" dirty="0">
                          <a:solidFill>
                            <a:srgbClr val="FF0000"/>
                          </a:solidFill>
                          <a:latin typeface="华文楷体" panose="02010600040101010101" pitchFamily="2" charset="-122"/>
                          <a:ea typeface="华文楷体" panose="02010600040101010101" pitchFamily="2" charset="-122"/>
                          <a:cs typeface="+mn-cs"/>
                        </a:rPr>
                        <a:t>整改报告应在规定时间内提交学校管理部门。</a:t>
                      </a:r>
                      <a:endParaRPr sz="1800" kern="1200" dirty="0">
                        <a:latin typeface="华文楷体" panose="02010600040101010101" pitchFamily="2" charset="-122"/>
                        <a:ea typeface="华文楷体" panose="02010600040101010101" pitchFamily="2" charset="-122"/>
                        <a:cs typeface="+mn-cs"/>
                      </a:endParaRPr>
                    </a:p>
                    <a:p>
                      <a:pPr indent="0" algn="just" fontAlgn="auto">
                        <a:lnSpc>
                          <a:spcPts val="2800"/>
                        </a:lnSpc>
                        <a:spcAft>
                          <a:spcPts val="0"/>
                        </a:spcAft>
                      </a:pPr>
                      <a:r>
                        <a:rPr sz="1800" kern="1200" dirty="0">
                          <a:latin typeface="华文楷体" panose="02010600040101010101" pitchFamily="2" charset="-122"/>
                          <a:ea typeface="华文楷体" panose="02010600040101010101" pitchFamily="2" charset="-122"/>
                          <a:cs typeface="+mn-cs"/>
                        </a:rPr>
                        <a:t>（45）</a:t>
                      </a:r>
                      <a:r>
                        <a:rPr sz="1800" b="1" kern="1200" dirty="0">
                          <a:solidFill>
                            <a:srgbClr val="FF0000"/>
                          </a:solidFill>
                          <a:latin typeface="华文楷体" panose="02010600040101010101" pitchFamily="2" charset="-122"/>
                          <a:ea typeface="华文楷体" panose="02010600040101010101" pitchFamily="2" charset="-122"/>
                          <a:cs typeface="+mn-cs"/>
                        </a:rPr>
                        <a:t>如存在重大隐患，实验室应立即停止实验活动，</a:t>
                      </a:r>
                      <a:r>
                        <a:rPr sz="1800" kern="1200" dirty="0">
                          <a:latin typeface="华文楷体" panose="02010600040101010101" pitchFamily="2" charset="-122"/>
                          <a:ea typeface="华文楷体" panose="02010600040101010101" pitchFamily="2" charset="-122"/>
                          <a:cs typeface="+mn-cs"/>
                        </a:rPr>
                        <a:t>整改完成或采取相应防护措施后方能恢复实验。</a:t>
                      </a:r>
                    </a:p>
                  </a:txBody>
                  <a:tcPr marL="28575" marR="28575" marT="0" marB="0" anchor="ctr">
                    <a:noFill/>
                  </a:tcPr>
                </a:tc>
              </a:tr>
            </a:tbl>
          </a:graphicData>
        </a:graphic>
      </p:graphicFrame>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TextBox 5"/>
          <p:cNvSpPr txBox="1"/>
          <p:nvPr/>
        </p:nvSpPr>
        <p:spPr>
          <a:xfrm>
            <a:off x="663575" y="1260475"/>
            <a:ext cx="8858250" cy="460375"/>
          </a:xfrm>
          <a:prstGeom prst="rect">
            <a:avLst/>
          </a:prstGeom>
          <a:noFill/>
          <a:ln w="9525">
            <a:noFill/>
          </a:ln>
        </p:spPr>
        <p:txBody>
          <a:bodyPr anchor="t" anchorCtr="0">
            <a:spAutoFit/>
          </a:bodyPr>
          <a:lstStyle/>
          <a:p>
            <a:pPr algn="ctr" eaLnBrk="0" hangingPunct="0">
              <a:spcBef>
                <a:spcPct val="20000"/>
              </a:spcBef>
            </a:pPr>
            <a:r>
              <a:rPr lang="en-US" altLang="zh-CN" sz="2400" dirty="0">
                <a:latin typeface="华文新魏" panose="02010800040101010101" pitchFamily="2" charset="-122"/>
                <a:ea typeface="华文新魏" panose="02010800040101010101" pitchFamily="2" charset="-122"/>
              </a:rPr>
              <a:t>6 </a:t>
            </a:r>
            <a:r>
              <a:rPr lang="zh-CN" altLang="en-US" sz="2400" dirty="0">
                <a:latin typeface="华文新魏" panose="02010800040101010101" pitchFamily="2" charset="-122"/>
                <a:ea typeface="华文新魏" panose="02010800040101010101" pitchFamily="2" charset="-122"/>
              </a:rPr>
              <a:t>实验场所</a:t>
            </a:r>
          </a:p>
        </p:txBody>
      </p:sp>
      <p:sp>
        <p:nvSpPr>
          <p:cNvPr id="38914" name="TextBox 4"/>
          <p:cNvSpPr txBox="1"/>
          <p:nvPr/>
        </p:nvSpPr>
        <p:spPr>
          <a:xfrm>
            <a:off x="450850" y="708025"/>
            <a:ext cx="9982200" cy="522288"/>
          </a:xfrm>
          <a:prstGeom prst="rect">
            <a:avLst/>
          </a:prstGeom>
          <a:noFill/>
          <a:ln w="9525">
            <a:noFill/>
          </a:ln>
        </p:spPr>
        <p:txBody>
          <a:bodyPr wrap="square" anchor="t" anchorCtr="0">
            <a:spAutoFit/>
          </a:bodyPr>
          <a:lstStyle/>
          <a:p>
            <a:r>
              <a:rPr lang="zh-CN" altLang="en-US" sz="2800" b="1" dirty="0">
                <a:latin typeface="华文新魏" panose="02010800040101010101" pitchFamily="2" charset="-122"/>
                <a:ea typeface="华文新魏" panose="02010800040101010101" pitchFamily="2" charset="-122"/>
              </a:rPr>
              <a:t>（三）</a:t>
            </a:r>
            <a:r>
              <a:rPr lang="zh-CN" altLang="zh-CN" sz="2800" b="1" dirty="0">
                <a:latin typeface="华文新魏" panose="02010800040101010101" pitchFamily="2" charset="-122"/>
                <a:ea typeface="华文新魏" panose="02010800040101010101" pitchFamily="2" charset="-122"/>
              </a:rPr>
              <a:t>高等学校实验室</a:t>
            </a:r>
            <a:r>
              <a:rPr lang="zh-CN" altLang="en-US" sz="2800" b="1" dirty="0">
                <a:latin typeface="华文新魏" panose="02010800040101010101" pitchFamily="2" charset="-122"/>
                <a:ea typeface="华文新魏" panose="02010800040101010101" pitchFamily="2" charset="-122"/>
              </a:rPr>
              <a:t>安全检查项目表（重点检查项目及要点）</a:t>
            </a:r>
          </a:p>
        </p:txBody>
      </p:sp>
      <p:sp>
        <p:nvSpPr>
          <p:cNvPr id="38915" name="TextBox 5"/>
          <p:cNvSpPr txBox="1"/>
          <p:nvPr/>
        </p:nvSpPr>
        <p:spPr>
          <a:xfrm>
            <a:off x="738188" y="1548765"/>
            <a:ext cx="9336087" cy="373380"/>
          </a:xfrm>
          <a:prstGeom prst="rect">
            <a:avLst/>
          </a:prstGeom>
          <a:noFill/>
          <a:ln w="9525">
            <a:noFill/>
          </a:ln>
        </p:spPr>
        <p:txBody>
          <a:bodyPr anchor="t" anchorCtr="0">
            <a:spAutoFit/>
          </a:bodyPr>
          <a:lstStyle/>
          <a:p>
            <a:pPr marL="0" lvl="2" indent="0" algn="l" rtl="0" eaLnBrk="0" fontAlgn="base" hangingPunct="0">
              <a:lnSpc>
                <a:spcPts val="2200"/>
              </a:lnSpc>
              <a:spcBef>
                <a:spcPct val="20000"/>
              </a:spcBef>
              <a:spcAft>
                <a:spcPct val="0"/>
              </a:spcAft>
              <a:buNone/>
            </a:pPr>
            <a:r>
              <a:rPr lang="en-US" altLang="zh-CN" sz="1800" b="1" dirty="0">
                <a:solidFill>
                  <a:schemeClr val="tx1"/>
                </a:solidFill>
                <a:latin typeface="华文楷体" panose="02010600040101010101" pitchFamily="2" charset="-122"/>
                <a:ea typeface="华文楷体" panose="02010600040101010101" pitchFamily="2" charset="-122"/>
              </a:rPr>
              <a:t>6.1   </a:t>
            </a:r>
            <a:r>
              <a:rPr lang="zh-CN" altLang="en-US" sz="1800" b="1" dirty="0">
                <a:solidFill>
                  <a:schemeClr val="tx1"/>
                </a:solidFill>
                <a:latin typeface="华文楷体" panose="02010600040101010101" pitchFamily="2" charset="-122"/>
                <a:ea typeface="华文楷体" panose="02010600040101010101" pitchFamily="2" charset="-122"/>
              </a:rPr>
              <a:t>场所环境</a:t>
            </a:r>
            <a:endParaRPr lang="en-US" altLang="zh-CN" sz="1800" dirty="0">
              <a:solidFill>
                <a:schemeClr val="tx1"/>
              </a:solidFill>
              <a:latin typeface="华文楷体" panose="02010600040101010101" pitchFamily="2" charset="-122"/>
              <a:ea typeface="华文楷体" panose="02010600040101010101" pitchFamily="2" charset="-122"/>
            </a:endParaRPr>
          </a:p>
        </p:txBody>
      </p:sp>
      <p:pic>
        <p:nvPicPr>
          <p:cNvPr id="38916" name="图片 109">
            <a:hlinkClick r:id="rId4" action="ppaction://hlinksldjump"/>
          </p:cNvPr>
          <p:cNvPicPr>
            <a:picLocks noChangeAspect="1"/>
          </p:cNvPicPr>
          <p:nvPr/>
        </p:nvPicPr>
        <p:blipFill>
          <a:blip r:embed="rId5" cstate="print"/>
          <a:srcRect l="67346" t="17532" r="2882" b="42969"/>
          <a:stretch>
            <a:fillRect/>
          </a:stretch>
        </p:blipFill>
        <p:spPr>
          <a:xfrm>
            <a:off x="9275763" y="6138863"/>
            <a:ext cx="798512" cy="755650"/>
          </a:xfrm>
          <a:prstGeom prst="rect">
            <a:avLst/>
          </a:prstGeom>
          <a:noFill/>
          <a:ln w="9525">
            <a:noFill/>
          </a:ln>
        </p:spPr>
      </p:pic>
      <p:pic>
        <p:nvPicPr>
          <p:cNvPr id="38917" name="图片 11">
            <a:hlinkClick r:id="rId6" action="ppaction://hlinksldjump"/>
          </p:cNvPr>
          <p:cNvPicPr>
            <a:picLocks noChangeAspect="1"/>
          </p:cNvPicPr>
          <p:nvPr/>
        </p:nvPicPr>
        <p:blipFill>
          <a:blip r:embed="rId7" cstate="print"/>
          <a:srcRect l="4480" t="58189" r="68494" b="5009"/>
          <a:stretch>
            <a:fillRect/>
          </a:stretch>
        </p:blipFill>
        <p:spPr>
          <a:xfrm>
            <a:off x="8418513" y="6138863"/>
            <a:ext cx="739775" cy="739775"/>
          </a:xfrm>
          <a:prstGeom prst="rect">
            <a:avLst/>
          </a:prstGeom>
          <a:noFill/>
          <a:ln w="9525">
            <a:noFill/>
          </a:ln>
        </p:spPr>
      </p:pic>
      <p:graphicFrame>
        <p:nvGraphicFramePr>
          <p:cNvPr id="10" name="表格 9"/>
          <p:cNvGraphicFramePr>
            <a:graphicFrameLocks noGrp="1"/>
          </p:cNvGraphicFramePr>
          <p:nvPr/>
        </p:nvGraphicFramePr>
        <p:xfrm>
          <a:off x="809625" y="1908175"/>
          <a:ext cx="9174480" cy="1734185"/>
        </p:xfrm>
        <a:graphic>
          <a:graphicData uri="http://schemas.openxmlformats.org/drawingml/2006/table">
            <a:tbl>
              <a:tblPr>
                <a:tableStyleId>{5C22544A-7EE6-4342-B048-85BDC9FD1C3A}</a:tableStyleId>
              </a:tblPr>
              <a:tblGrid>
                <a:gridCol w="631190"/>
                <a:gridCol w="2842895"/>
                <a:gridCol w="5700395"/>
              </a:tblGrid>
              <a:tr h="558800">
                <a:tc>
                  <a:txBody>
                    <a:bodyPr/>
                    <a:lstStyle/>
                    <a:p>
                      <a:pPr indent="0" algn="just" fontAlgn="auto">
                        <a:lnSpc>
                          <a:spcPts val="2200"/>
                        </a:lnSpc>
                        <a:spcAft>
                          <a:spcPts val="0"/>
                        </a:spcAft>
                      </a:pPr>
                      <a:r>
                        <a:rPr lang="en-US" sz="1800" b="1" kern="1200" dirty="0">
                          <a:solidFill>
                            <a:schemeClr val="tx1"/>
                          </a:solidFill>
                          <a:latin typeface="华文楷体" panose="02010600040101010101" pitchFamily="2" charset="-122"/>
                          <a:ea typeface="华文楷体" panose="02010600040101010101" pitchFamily="2" charset="-122"/>
                          <a:cs typeface="+mn-cs"/>
                        </a:rPr>
                        <a:t>6.1.3</a:t>
                      </a:r>
                    </a:p>
                  </a:txBody>
                  <a:tcPr marL="28575" marR="28575" marT="0" marB="0" anchor="ctr">
                    <a:noFill/>
                  </a:tcPr>
                </a:tc>
                <a:tc>
                  <a:txBody>
                    <a:bodyPr/>
                    <a:lstStyle/>
                    <a:p>
                      <a:pPr indent="0" algn="just" fontAlgn="auto">
                        <a:lnSpc>
                          <a:spcPts val="2200"/>
                        </a:lnSpc>
                        <a:spcAft>
                          <a:spcPts val="0"/>
                        </a:spcAft>
                      </a:pPr>
                      <a:r>
                        <a:rPr lang="zh-CN" sz="1800" kern="1200">
                          <a:solidFill>
                            <a:schemeClr val="tx1"/>
                          </a:solidFill>
                          <a:latin typeface="华文楷体" panose="02010600040101010101" pitchFamily="2" charset="-122"/>
                          <a:ea typeface="华文楷体" panose="02010600040101010101" pitchFamily="2" charset="-122"/>
                          <a:cs typeface="+mn-cs"/>
                        </a:rPr>
                        <a:t>实验室消防通道通畅，公共场所不堆放仪器和物品</a:t>
                      </a:r>
                    </a:p>
                  </a:txBody>
                  <a:tcPr marL="28575" marR="28575" marT="0" marB="0" anchor="ctr">
                    <a:noFill/>
                  </a:tcPr>
                </a:tc>
                <a:tc>
                  <a:txBody>
                    <a:bodyPr/>
                    <a:lstStyle/>
                    <a:p>
                      <a:pPr indent="0" algn="just" fontAlgn="auto">
                        <a:lnSpc>
                          <a:spcPts val="2200"/>
                        </a:lnSpc>
                        <a:spcAft>
                          <a:spcPts val="0"/>
                        </a:spcAft>
                      </a:pPr>
                      <a:r>
                        <a:rPr sz="1800" b="1" kern="1200" dirty="0">
                          <a:solidFill>
                            <a:srgbClr val="FF0000"/>
                          </a:solidFill>
                          <a:latin typeface="华文楷体" panose="02010600040101010101" pitchFamily="2" charset="-122"/>
                          <a:ea typeface="华文楷体" panose="02010600040101010101" pitchFamily="2" charset="-122"/>
                          <a:cs typeface="+mn-cs"/>
                        </a:rPr>
                        <a:t>（52）保持消防通道通畅。</a:t>
                      </a:r>
                    </a:p>
                  </a:txBody>
                  <a:tcPr marL="28575" marR="28575" marT="0" marB="0" anchor="ctr">
                    <a:noFill/>
                  </a:tcPr>
                </a:tc>
              </a:tr>
              <a:tr h="547370">
                <a:tc>
                  <a:txBody>
                    <a:bodyPr/>
                    <a:lstStyle/>
                    <a:p>
                      <a:pPr indent="0" algn="just" fontAlgn="auto">
                        <a:lnSpc>
                          <a:spcPts val="2200"/>
                        </a:lnSpc>
                        <a:spcAft>
                          <a:spcPts val="0"/>
                        </a:spcAft>
                      </a:pPr>
                      <a:r>
                        <a:rPr lang="en-US" sz="1800" b="1" kern="1200" dirty="0">
                          <a:solidFill>
                            <a:schemeClr val="tx1"/>
                          </a:solidFill>
                          <a:latin typeface="华文楷体" panose="02010600040101010101" pitchFamily="2" charset="-122"/>
                          <a:ea typeface="华文楷体" panose="02010600040101010101" pitchFamily="2" charset="-122"/>
                          <a:cs typeface="+mn-cs"/>
                        </a:rPr>
                        <a:t>6.1.4</a:t>
                      </a:r>
                    </a:p>
                  </a:txBody>
                  <a:tcPr marL="28575" marR="28575" marT="0" marB="0" anchor="ctr">
                    <a:noFill/>
                  </a:tcPr>
                </a:tc>
                <a:tc>
                  <a:txBody>
                    <a:bodyPr/>
                    <a:lstStyle/>
                    <a:p>
                      <a:pPr indent="0" algn="just" fontAlgn="auto">
                        <a:lnSpc>
                          <a:spcPts val="2200"/>
                        </a:lnSpc>
                        <a:spcAft>
                          <a:spcPts val="0"/>
                        </a:spcAft>
                      </a:pPr>
                      <a:r>
                        <a:rPr lang="zh-CN" sz="1800" kern="1200">
                          <a:solidFill>
                            <a:schemeClr val="tx1"/>
                          </a:solidFill>
                          <a:latin typeface="华文楷体" panose="02010600040101010101" pitchFamily="2" charset="-122"/>
                          <a:ea typeface="华文楷体" panose="02010600040101010101" pitchFamily="2" charset="-122"/>
                          <a:cs typeface="+mn-cs"/>
                        </a:rPr>
                        <a:t>实验室建设和装修应符合消防安全要求</a:t>
                      </a:r>
                    </a:p>
                  </a:txBody>
                  <a:tcPr marL="28575" marR="28575" marT="0" marB="0" anchor="ctr">
                    <a:noFill/>
                  </a:tcPr>
                </a:tc>
                <a:tc>
                  <a:txBody>
                    <a:bodyPr/>
                    <a:lstStyle/>
                    <a:p>
                      <a:pPr indent="0" algn="just" fontAlgn="auto">
                        <a:lnSpc>
                          <a:spcPts val="2200"/>
                        </a:lnSpc>
                        <a:spcAft>
                          <a:spcPts val="0"/>
                        </a:spcAft>
                      </a:pPr>
                      <a:r>
                        <a:rPr lang="zh-CN" sz="1800" b="1" kern="1200" dirty="0">
                          <a:solidFill>
                            <a:srgbClr val="FF0000"/>
                          </a:solidFill>
                          <a:latin typeface="华文楷体" panose="02010600040101010101" pitchFamily="2" charset="-122"/>
                          <a:ea typeface="华文楷体" panose="02010600040101010101" pitchFamily="2" charset="-122"/>
                          <a:cs typeface="+mn-cs"/>
                        </a:rPr>
                        <a:t>（55）有可燃气体的实验室不设吊顶。</a:t>
                      </a:r>
                    </a:p>
                    <a:p>
                      <a:pPr indent="0" algn="just" fontAlgn="auto">
                        <a:lnSpc>
                          <a:spcPts val="2200"/>
                        </a:lnSpc>
                        <a:spcAft>
                          <a:spcPts val="0"/>
                        </a:spcAft>
                      </a:pPr>
                      <a:r>
                        <a:rPr lang="zh-CN" sz="1800" b="1" kern="1200" dirty="0">
                          <a:solidFill>
                            <a:srgbClr val="FF0000"/>
                          </a:solidFill>
                          <a:latin typeface="华文楷体" panose="02010600040101010101" pitchFamily="2" charset="-122"/>
                          <a:ea typeface="华文楷体" panose="02010600040101010101" pitchFamily="2" charset="-122"/>
                          <a:cs typeface="+mn-cs"/>
                        </a:rPr>
                        <a:t>（57）实验室门上有观察窗，外开门不阻挡逃生路径。</a:t>
                      </a:r>
                    </a:p>
                  </a:txBody>
                  <a:tcPr marL="28575" marR="28575" marT="0" marB="0" anchor="ctr">
                    <a:noFill/>
                  </a:tcPr>
                </a:tc>
              </a:tr>
              <a:tr h="616585">
                <a:tc>
                  <a:txBody>
                    <a:bodyPr/>
                    <a:lstStyle/>
                    <a:p>
                      <a:pPr indent="0" algn="just" fontAlgn="auto">
                        <a:lnSpc>
                          <a:spcPts val="2200"/>
                        </a:lnSpc>
                        <a:spcAft>
                          <a:spcPts val="0"/>
                        </a:spcAft>
                      </a:pPr>
                      <a:r>
                        <a:rPr lang="en-US" sz="1800" b="1" kern="1200" dirty="0">
                          <a:solidFill>
                            <a:schemeClr val="tx1"/>
                          </a:solidFill>
                          <a:latin typeface="华文楷体" panose="02010600040101010101" pitchFamily="2" charset="-122"/>
                          <a:ea typeface="华文楷体" panose="02010600040101010101" pitchFamily="2" charset="-122"/>
                          <a:cs typeface="+mn-cs"/>
                        </a:rPr>
                        <a:t>6.1.5</a:t>
                      </a:r>
                    </a:p>
                  </a:txBody>
                  <a:tcPr marL="28575" marR="28575" marT="0" marB="0" anchor="ctr">
                    <a:noFill/>
                  </a:tcPr>
                </a:tc>
                <a:tc>
                  <a:txBody>
                    <a:bodyPr/>
                    <a:lstStyle/>
                    <a:p>
                      <a:pPr indent="0" algn="just" fontAlgn="auto">
                        <a:lnSpc>
                          <a:spcPts val="2200"/>
                        </a:lnSpc>
                        <a:spcAft>
                          <a:spcPts val="0"/>
                        </a:spcAft>
                      </a:pPr>
                      <a:r>
                        <a:rPr lang="zh-CN" sz="1800" b="1" kern="1200">
                          <a:solidFill>
                            <a:srgbClr val="FF0000"/>
                          </a:solidFill>
                          <a:latin typeface="华文楷体" panose="02010600040101010101" pitchFamily="2" charset="-122"/>
                          <a:ea typeface="华文楷体" panose="02010600040101010101" pitchFamily="2" charset="-122"/>
                          <a:cs typeface="+mn-cs"/>
                        </a:rPr>
                        <a:t>实验室所有房间均须配有应急备用钥匙</a:t>
                      </a:r>
                    </a:p>
                  </a:txBody>
                  <a:tcPr marL="28575" marR="28575" marT="0" marB="0" anchor="ctr">
                    <a:noFill/>
                  </a:tcPr>
                </a:tc>
                <a:tc>
                  <a:txBody>
                    <a:bodyPr/>
                    <a:lstStyle/>
                    <a:p>
                      <a:pPr indent="0" algn="just" fontAlgn="auto">
                        <a:lnSpc>
                          <a:spcPts val="2200"/>
                        </a:lnSpc>
                        <a:spcAft>
                          <a:spcPts val="0"/>
                        </a:spcAft>
                      </a:pPr>
                      <a:r>
                        <a:rPr sz="1800" kern="1200" dirty="0">
                          <a:latin typeface="华文楷体" panose="02010600040101010101" pitchFamily="2" charset="-122"/>
                          <a:ea typeface="华文楷体" panose="02010600040101010101" pitchFamily="2" charset="-122"/>
                          <a:cs typeface="+mn-cs"/>
                        </a:rPr>
                        <a:t>（58）应急备用钥匙须集中存放、统一管理，应急时方便取用。</a:t>
                      </a:r>
                    </a:p>
                  </a:txBody>
                  <a:tcPr marL="28575" marR="28575" marT="0" marB="0" anchor="ctr">
                    <a:noFill/>
                  </a:tcPr>
                </a:tc>
              </a:tr>
            </a:tbl>
          </a:graphicData>
        </a:graphic>
      </p:graphicFrame>
      <p:sp>
        <p:nvSpPr>
          <p:cNvPr id="38936" name="TextBox 5"/>
          <p:cNvSpPr txBox="1"/>
          <p:nvPr>
            <p:custDataLst>
              <p:tags r:id="rId1"/>
            </p:custDataLst>
          </p:nvPr>
        </p:nvSpPr>
        <p:spPr>
          <a:xfrm>
            <a:off x="738188" y="3619500"/>
            <a:ext cx="9336087" cy="373380"/>
          </a:xfrm>
          <a:prstGeom prst="rect">
            <a:avLst/>
          </a:prstGeom>
          <a:noFill/>
          <a:ln w="9525">
            <a:noFill/>
          </a:ln>
        </p:spPr>
        <p:txBody>
          <a:bodyPr anchor="t" anchorCtr="0">
            <a:spAutoFit/>
          </a:bodyPr>
          <a:lstStyle/>
          <a:p>
            <a:pPr marL="0" lvl="2" indent="0" algn="l" rtl="0" eaLnBrk="0" fontAlgn="base" hangingPunct="0">
              <a:lnSpc>
                <a:spcPts val="2200"/>
              </a:lnSpc>
              <a:spcBef>
                <a:spcPct val="20000"/>
              </a:spcBef>
              <a:spcAft>
                <a:spcPct val="0"/>
              </a:spcAft>
              <a:buNone/>
            </a:pPr>
            <a:r>
              <a:rPr lang="en-US" altLang="zh-CN" sz="1800" b="1" dirty="0">
                <a:solidFill>
                  <a:schemeClr val="tx1"/>
                </a:solidFill>
                <a:latin typeface="华文楷体" panose="02010600040101010101" pitchFamily="2" charset="-122"/>
                <a:ea typeface="华文楷体" panose="02010600040101010101" pitchFamily="2" charset="-122"/>
              </a:rPr>
              <a:t>6.2    </a:t>
            </a:r>
            <a:r>
              <a:rPr lang="zh-CN" altLang="en-US" sz="1800" b="1" dirty="0">
                <a:solidFill>
                  <a:schemeClr val="tx1"/>
                </a:solidFill>
                <a:latin typeface="华文楷体" panose="02010600040101010101" pitchFamily="2" charset="-122"/>
                <a:ea typeface="华文楷体" panose="02010600040101010101" pitchFamily="2" charset="-122"/>
              </a:rPr>
              <a:t>卫生与日常管理</a:t>
            </a:r>
            <a:endParaRPr lang="en-US" altLang="zh-CN" sz="1800" dirty="0">
              <a:solidFill>
                <a:schemeClr val="tx1"/>
              </a:solidFill>
              <a:latin typeface="华文楷体" panose="02010600040101010101" pitchFamily="2" charset="-122"/>
              <a:ea typeface="华文楷体" panose="02010600040101010101" pitchFamily="2" charset="-122"/>
            </a:endParaRPr>
          </a:p>
        </p:txBody>
      </p:sp>
      <p:graphicFrame>
        <p:nvGraphicFramePr>
          <p:cNvPr id="14" name="表格 13"/>
          <p:cNvGraphicFramePr>
            <a:graphicFrameLocks noGrp="1"/>
          </p:cNvGraphicFramePr>
          <p:nvPr/>
        </p:nvGraphicFramePr>
        <p:xfrm>
          <a:off x="809625" y="3984625"/>
          <a:ext cx="9174480" cy="1117600"/>
        </p:xfrm>
        <a:graphic>
          <a:graphicData uri="http://schemas.openxmlformats.org/drawingml/2006/table">
            <a:tbl>
              <a:tblPr>
                <a:tableStyleId>{5C22544A-7EE6-4342-B048-85BDC9FD1C3A}</a:tableStyleId>
              </a:tblPr>
              <a:tblGrid>
                <a:gridCol w="631190"/>
                <a:gridCol w="2842895"/>
                <a:gridCol w="5700395"/>
              </a:tblGrid>
              <a:tr h="628015">
                <a:tc>
                  <a:txBody>
                    <a:bodyPr/>
                    <a:lstStyle/>
                    <a:p>
                      <a:pPr indent="0" algn="just" fontAlgn="auto">
                        <a:lnSpc>
                          <a:spcPts val="2200"/>
                        </a:lnSpc>
                        <a:spcAft>
                          <a:spcPts val="0"/>
                        </a:spcAft>
                      </a:pPr>
                      <a:r>
                        <a:rPr lang="en-US" sz="1800" b="1" kern="1200" dirty="0">
                          <a:solidFill>
                            <a:schemeClr val="tx1"/>
                          </a:solidFill>
                          <a:latin typeface="华文楷体" panose="02010600040101010101" pitchFamily="2" charset="-122"/>
                          <a:ea typeface="华文楷体" panose="02010600040101010101" pitchFamily="2" charset="-122"/>
                          <a:cs typeface="+mn-cs"/>
                        </a:rPr>
                        <a:t>6.2.2</a:t>
                      </a:r>
                    </a:p>
                  </a:txBody>
                  <a:tcPr marL="28575" marR="28575" marT="0" marB="0" anchor="ctr">
                    <a:noFill/>
                  </a:tcPr>
                </a:tc>
                <a:tc>
                  <a:txBody>
                    <a:bodyPr/>
                    <a:lstStyle/>
                    <a:p>
                      <a:pPr indent="0" algn="just" fontAlgn="auto">
                        <a:lnSpc>
                          <a:spcPts val="2200"/>
                        </a:lnSpc>
                        <a:spcAft>
                          <a:spcPts val="0"/>
                        </a:spcAft>
                      </a:pPr>
                      <a:r>
                        <a:rPr lang="zh-CN" sz="1800" b="1" kern="1200">
                          <a:solidFill>
                            <a:srgbClr val="FF0000"/>
                          </a:solidFill>
                          <a:latin typeface="华文楷体" panose="02010600040101010101" pitchFamily="2" charset="-122"/>
                          <a:ea typeface="华文楷体" panose="02010600040101010101" pitchFamily="2" charset="-122"/>
                          <a:cs typeface="+mn-cs"/>
                        </a:rPr>
                        <a:t>实验室环境应整洁卫生有序</a:t>
                      </a:r>
                    </a:p>
                  </a:txBody>
                  <a:tcPr marL="28575" marR="28575" marT="0" marB="0" anchor="ctr">
                    <a:noFill/>
                  </a:tcPr>
                </a:tc>
                <a:tc>
                  <a:txBody>
                    <a:bodyPr/>
                    <a:lstStyle/>
                    <a:p>
                      <a:pPr indent="0" algn="just" fontAlgn="auto">
                        <a:lnSpc>
                          <a:spcPts val="2200"/>
                        </a:lnSpc>
                        <a:spcAft>
                          <a:spcPts val="0"/>
                        </a:spcAft>
                      </a:pPr>
                      <a:r>
                        <a:rPr sz="1800" b="1" kern="1200" dirty="0">
                          <a:solidFill>
                            <a:srgbClr val="FF0000"/>
                          </a:solidFill>
                          <a:latin typeface="华文楷体" panose="02010600040101010101" pitchFamily="2" charset="-122"/>
                          <a:ea typeface="华文楷体" panose="02010600040101010101" pitchFamily="2" charset="-122"/>
                          <a:cs typeface="+mn-cs"/>
                        </a:rPr>
                        <a:t>（66）实验室物品摆放有序，卫生状况良好，实验完毕物品归位，无废弃物品、不放无关物品。</a:t>
                      </a:r>
                    </a:p>
                    <a:p>
                      <a:pPr indent="0" algn="just" fontAlgn="auto">
                        <a:lnSpc>
                          <a:spcPts val="2200"/>
                        </a:lnSpc>
                        <a:spcAft>
                          <a:spcPts val="0"/>
                        </a:spcAft>
                      </a:pPr>
                      <a:r>
                        <a:rPr sz="1800" b="1" kern="1200" dirty="0">
                          <a:solidFill>
                            <a:srgbClr val="FF0000"/>
                          </a:solidFill>
                          <a:latin typeface="华文楷体" panose="02010600040101010101" pitchFamily="2" charset="-122"/>
                          <a:ea typeface="华文楷体" panose="02010600040101010101" pitchFamily="2" charset="-122"/>
                          <a:cs typeface="+mn-cs"/>
                        </a:rPr>
                        <a:t>（67）不在实验室睡觉，不存放和烧煮食物、饮食，禁止吸烟、不使用可燃性蚊香。</a:t>
                      </a:r>
                    </a:p>
                  </a:txBody>
                  <a:tcPr marL="28575" marR="28575" marT="0" marB="0" anchor="ctr">
                    <a:noFill/>
                  </a:tcPr>
                </a:tc>
              </a:tr>
            </a:tbl>
          </a:graphicData>
        </a:graphic>
      </p:graphicFrame>
      <p:sp>
        <p:nvSpPr>
          <p:cNvPr id="38947" name="TextBox 5"/>
          <p:cNvSpPr txBox="1"/>
          <p:nvPr>
            <p:custDataLst>
              <p:tags r:id="rId2"/>
            </p:custDataLst>
          </p:nvPr>
        </p:nvSpPr>
        <p:spPr>
          <a:xfrm>
            <a:off x="738188" y="5102225"/>
            <a:ext cx="9336087" cy="373380"/>
          </a:xfrm>
          <a:prstGeom prst="rect">
            <a:avLst/>
          </a:prstGeom>
          <a:noFill/>
          <a:ln w="9525">
            <a:noFill/>
          </a:ln>
        </p:spPr>
        <p:txBody>
          <a:bodyPr anchor="t" anchorCtr="0">
            <a:spAutoFit/>
          </a:bodyPr>
          <a:lstStyle/>
          <a:p>
            <a:pPr marL="0" lvl="2" indent="0" algn="l" rtl="0" eaLnBrk="0" fontAlgn="base" hangingPunct="0">
              <a:lnSpc>
                <a:spcPts val="2200"/>
              </a:lnSpc>
              <a:spcBef>
                <a:spcPct val="20000"/>
              </a:spcBef>
              <a:spcAft>
                <a:spcPct val="0"/>
              </a:spcAft>
              <a:buNone/>
            </a:pPr>
            <a:r>
              <a:rPr lang="en-US" altLang="zh-CN" sz="1800" b="1" dirty="0">
                <a:solidFill>
                  <a:schemeClr val="tx1"/>
                </a:solidFill>
                <a:latin typeface="华文楷体" panose="02010600040101010101" pitchFamily="2" charset="-122"/>
                <a:ea typeface="华文楷体" panose="02010600040101010101" pitchFamily="2" charset="-122"/>
              </a:rPr>
              <a:t>6.3    </a:t>
            </a:r>
            <a:r>
              <a:rPr lang="zh-CN" altLang="en-US" sz="1800" b="1" dirty="0">
                <a:solidFill>
                  <a:schemeClr val="tx1"/>
                </a:solidFill>
                <a:latin typeface="华文楷体" panose="02010600040101010101" pitchFamily="2" charset="-122"/>
                <a:ea typeface="华文楷体" panose="02010600040101010101" pitchFamily="2" charset="-122"/>
              </a:rPr>
              <a:t>场所其他安全</a:t>
            </a:r>
            <a:endParaRPr lang="en-US" altLang="zh-CN" sz="1800" dirty="0">
              <a:solidFill>
                <a:schemeClr val="tx1"/>
              </a:solidFill>
              <a:latin typeface="华文楷体" panose="02010600040101010101" pitchFamily="2" charset="-122"/>
              <a:ea typeface="华文楷体" panose="02010600040101010101" pitchFamily="2" charset="-122"/>
            </a:endParaRPr>
          </a:p>
        </p:txBody>
      </p:sp>
      <p:graphicFrame>
        <p:nvGraphicFramePr>
          <p:cNvPr id="3" name="表格 2"/>
          <p:cNvGraphicFramePr>
            <a:graphicFrameLocks noGrp="1"/>
          </p:cNvGraphicFramePr>
          <p:nvPr/>
        </p:nvGraphicFramePr>
        <p:xfrm>
          <a:off x="809625" y="5437188"/>
          <a:ext cx="9174480" cy="572770"/>
        </p:xfrm>
        <a:graphic>
          <a:graphicData uri="http://schemas.openxmlformats.org/drawingml/2006/table">
            <a:tbl>
              <a:tblPr>
                <a:tableStyleId>{5C22544A-7EE6-4342-B048-85BDC9FD1C3A}</a:tableStyleId>
              </a:tblPr>
              <a:tblGrid>
                <a:gridCol w="631190"/>
                <a:gridCol w="2842895"/>
                <a:gridCol w="5700395"/>
              </a:tblGrid>
              <a:tr h="572770">
                <a:tc>
                  <a:txBody>
                    <a:bodyPr/>
                    <a:lstStyle/>
                    <a:p>
                      <a:pPr indent="0" algn="just" fontAlgn="auto">
                        <a:lnSpc>
                          <a:spcPts val="2200"/>
                        </a:lnSpc>
                        <a:spcAft>
                          <a:spcPts val="0"/>
                        </a:spcAft>
                      </a:pPr>
                      <a:r>
                        <a:rPr lang="en-US" sz="1800" b="1" kern="1200" dirty="0">
                          <a:solidFill>
                            <a:schemeClr val="tx1"/>
                          </a:solidFill>
                          <a:latin typeface="华文楷体" panose="02010600040101010101" pitchFamily="2" charset="-122"/>
                          <a:ea typeface="华文楷体" panose="02010600040101010101" pitchFamily="2" charset="-122"/>
                          <a:cs typeface="+mn-cs"/>
                        </a:rPr>
                        <a:t>6.3.2</a:t>
                      </a:r>
                    </a:p>
                  </a:txBody>
                  <a:tcPr marL="28575" marR="28575" marT="0" marB="0" anchor="ctr">
                    <a:noFill/>
                  </a:tcPr>
                </a:tc>
                <a:tc>
                  <a:txBody>
                    <a:bodyPr/>
                    <a:lstStyle/>
                    <a:p>
                      <a:pPr indent="0" algn="just" fontAlgn="auto">
                        <a:lnSpc>
                          <a:spcPts val="2200"/>
                        </a:lnSpc>
                        <a:spcAft>
                          <a:spcPts val="0"/>
                        </a:spcAft>
                      </a:pPr>
                      <a:r>
                        <a:rPr lang="zh-CN" sz="1800" kern="1200">
                          <a:solidFill>
                            <a:schemeClr val="tx1"/>
                          </a:solidFill>
                          <a:latin typeface="华文楷体" panose="02010600040101010101" pitchFamily="2" charset="-122"/>
                          <a:ea typeface="华文楷体" panose="02010600040101010101" pitchFamily="2" charset="-122"/>
                          <a:cs typeface="+mn-cs"/>
                        </a:rPr>
                        <a:t>危险性实验室应配备急救物品</a:t>
                      </a:r>
                    </a:p>
                  </a:txBody>
                  <a:tcPr marL="28575" marR="28575" marT="0" marB="0" anchor="ctr">
                    <a:noFill/>
                  </a:tcPr>
                </a:tc>
                <a:tc>
                  <a:txBody>
                    <a:bodyPr/>
                    <a:lstStyle/>
                    <a:p>
                      <a:pPr indent="0" algn="just" fontAlgn="auto">
                        <a:lnSpc>
                          <a:spcPts val="2200"/>
                        </a:lnSpc>
                        <a:spcAft>
                          <a:spcPts val="0"/>
                        </a:spcAft>
                      </a:pPr>
                      <a:r>
                        <a:rPr sz="1800" b="1" kern="1200" dirty="0">
                          <a:solidFill>
                            <a:srgbClr val="FF0000"/>
                          </a:solidFill>
                          <a:latin typeface="华文楷体" panose="02010600040101010101" pitchFamily="2" charset="-122"/>
                          <a:ea typeface="华文楷体" panose="02010600040101010101" pitchFamily="2" charset="-122"/>
                          <a:cs typeface="+mn-cs"/>
                        </a:rPr>
                        <a:t>（70）配备的药箱不得上锁，并定期检查药品是否在保质期内。</a:t>
                      </a:r>
                    </a:p>
                  </a:txBody>
                  <a:tcPr marL="28575" marR="28575" marT="0" marB="0" anchor="ctr">
                    <a:noFill/>
                  </a:tcPr>
                </a:tc>
              </a:tr>
            </a:tbl>
          </a:graphicData>
        </a:graphic>
      </p:graphicFrame>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TextBox 5"/>
          <p:cNvSpPr txBox="1"/>
          <p:nvPr/>
        </p:nvSpPr>
        <p:spPr>
          <a:xfrm>
            <a:off x="663575" y="1358265"/>
            <a:ext cx="8858250" cy="460375"/>
          </a:xfrm>
          <a:prstGeom prst="rect">
            <a:avLst/>
          </a:prstGeom>
          <a:noFill/>
          <a:ln w="9525">
            <a:noFill/>
          </a:ln>
        </p:spPr>
        <p:txBody>
          <a:bodyPr anchor="t" anchorCtr="0">
            <a:spAutoFit/>
          </a:bodyPr>
          <a:lstStyle/>
          <a:p>
            <a:pPr algn="ctr" eaLnBrk="0" hangingPunct="0">
              <a:spcBef>
                <a:spcPct val="20000"/>
              </a:spcBef>
            </a:pPr>
            <a:r>
              <a:rPr lang="en-US" altLang="zh-CN" sz="2400" dirty="0">
                <a:latin typeface="华文新魏" panose="02010800040101010101" pitchFamily="2" charset="-122"/>
                <a:ea typeface="华文新魏" panose="02010800040101010101" pitchFamily="2" charset="-122"/>
              </a:rPr>
              <a:t>7 </a:t>
            </a:r>
            <a:r>
              <a:rPr lang="zh-CN" altLang="en-US" sz="2400" dirty="0">
                <a:latin typeface="华文新魏" panose="02010800040101010101" pitchFamily="2" charset="-122"/>
                <a:ea typeface="华文新魏" panose="02010800040101010101" pitchFamily="2" charset="-122"/>
              </a:rPr>
              <a:t>安全设施</a:t>
            </a:r>
          </a:p>
        </p:txBody>
      </p:sp>
      <p:sp>
        <p:nvSpPr>
          <p:cNvPr id="39938" name="TextBox 4"/>
          <p:cNvSpPr txBox="1"/>
          <p:nvPr/>
        </p:nvSpPr>
        <p:spPr>
          <a:xfrm>
            <a:off x="450850" y="708025"/>
            <a:ext cx="9982200" cy="522288"/>
          </a:xfrm>
          <a:prstGeom prst="rect">
            <a:avLst/>
          </a:prstGeom>
          <a:noFill/>
          <a:ln w="9525">
            <a:noFill/>
          </a:ln>
        </p:spPr>
        <p:txBody>
          <a:bodyPr wrap="square" anchor="t" anchorCtr="0">
            <a:spAutoFit/>
          </a:bodyPr>
          <a:lstStyle/>
          <a:p>
            <a:r>
              <a:rPr lang="zh-CN" altLang="en-US" sz="2800" b="1" dirty="0">
                <a:latin typeface="华文新魏" panose="02010800040101010101" pitchFamily="2" charset="-122"/>
                <a:ea typeface="华文新魏" panose="02010800040101010101" pitchFamily="2" charset="-122"/>
              </a:rPr>
              <a:t>（三）</a:t>
            </a:r>
            <a:r>
              <a:rPr lang="zh-CN" altLang="zh-CN" sz="2800" b="1" dirty="0">
                <a:latin typeface="华文新魏" panose="02010800040101010101" pitchFamily="2" charset="-122"/>
                <a:ea typeface="华文新魏" panose="02010800040101010101" pitchFamily="2" charset="-122"/>
              </a:rPr>
              <a:t>高等学校实验室</a:t>
            </a:r>
            <a:r>
              <a:rPr lang="zh-CN" altLang="en-US" sz="2800" b="1" dirty="0">
                <a:latin typeface="华文新魏" panose="02010800040101010101" pitchFamily="2" charset="-122"/>
                <a:ea typeface="华文新魏" panose="02010800040101010101" pitchFamily="2" charset="-122"/>
              </a:rPr>
              <a:t>安全检查项目表（重点检查项目及要点）</a:t>
            </a:r>
          </a:p>
        </p:txBody>
      </p:sp>
      <p:sp>
        <p:nvSpPr>
          <p:cNvPr id="39939" name="TextBox 5"/>
          <p:cNvSpPr txBox="1"/>
          <p:nvPr/>
        </p:nvSpPr>
        <p:spPr>
          <a:xfrm>
            <a:off x="665163" y="1818640"/>
            <a:ext cx="9336087" cy="450215"/>
          </a:xfrm>
          <a:prstGeom prst="rect">
            <a:avLst/>
          </a:prstGeom>
          <a:noFill/>
          <a:ln w="9525">
            <a:noFill/>
          </a:ln>
        </p:spPr>
        <p:txBody>
          <a:bodyPr anchor="t" anchorCtr="0">
            <a:spAutoFit/>
          </a:bodyPr>
          <a:lstStyle/>
          <a:p>
            <a:pPr marL="0" lvl="2" algn="l" rtl="0" eaLnBrk="0" hangingPunct="0">
              <a:lnSpc>
                <a:spcPts val="2800"/>
              </a:lnSpc>
              <a:spcBef>
                <a:spcPts val="0"/>
              </a:spcBef>
              <a:spcAft>
                <a:spcPct val="0"/>
              </a:spcAft>
              <a:buNone/>
            </a:pPr>
            <a:r>
              <a:rPr lang="en-US" altLang="zh-CN" sz="1800" b="1" dirty="0">
                <a:solidFill>
                  <a:schemeClr val="tx1"/>
                </a:solidFill>
                <a:latin typeface="华文楷体" panose="02010600040101010101" pitchFamily="2" charset="-122"/>
                <a:ea typeface="华文楷体" panose="02010600040101010101" pitchFamily="2" charset="-122"/>
              </a:rPr>
              <a:t>7.2   </a:t>
            </a:r>
            <a:r>
              <a:rPr lang="zh-CN" altLang="en-US" sz="1800" b="1" dirty="0">
                <a:solidFill>
                  <a:schemeClr val="tx1"/>
                </a:solidFill>
                <a:latin typeface="华文楷体" panose="02010600040101010101" pitchFamily="2" charset="-122"/>
                <a:ea typeface="华文楷体" panose="02010600040101010101" pitchFamily="2" charset="-122"/>
              </a:rPr>
              <a:t>应急喷淋与洗眼装置</a:t>
            </a:r>
          </a:p>
        </p:txBody>
      </p:sp>
      <p:pic>
        <p:nvPicPr>
          <p:cNvPr id="39940" name="图片 109">
            <a:hlinkClick r:id="rId2" action="ppaction://hlinksldjump"/>
          </p:cNvPr>
          <p:cNvPicPr>
            <a:picLocks noChangeAspect="1"/>
          </p:cNvPicPr>
          <p:nvPr/>
        </p:nvPicPr>
        <p:blipFill>
          <a:blip r:embed="rId3" cstate="print"/>
          <a:srcRect l="67346" t="17532" r="2882" b="42969"/>
          <a:stretch>
            <a:fillRect/>
          </a:stretch>
        </p:blipFill>
        <p:spPr>
          <a:xfrm>
            <a:off x="9275763" y="6138863"/>
            <a:ext cx="798512" cy="755650"/>
          </a:xfrm>
          <a:prstGeom prst="rect">
            <a:avLst/>
          </a:prstGeom>
          <a:noFill/>
          <a:ln w="9525">
            <a:noFill/>
          </a:ln>
        </p:spPr>
      </p:pic>
      <p:pic>
        <p:nvPicPr>
          <p:cNvPr id="39941" name="图片 11">
            <a:hlinkClick r:id="rId4" action="ppaction://hlinksldjump"/>
          </p:cNvPr>
          <p:cNvPicPr>
            <a:picLocks noChangeAspect="1"/>
          </p:cNvPicPr>
          <p:nvPr/>
        </p:nvPicPr>
        <p:blipFill>
          <a:blip r:embed="rId5" cstate="print"/>
          <a:srcRect l="4480" t="58189" r="68494" b="5009"/>
          <a:stretch>
            <a:fillRect/>
          </a:stretch>
        </p:blipFill>
        <p:spPr>
          <a:xfrm>
            <a:off x="8418513" y="6156643"/>
            <a:ext cx="739775" cy="739775"/>
          </a:xfrm>
          <a:prstGeom prst="rect">
            <a:avLst/>
          </a:prstGeom>
          <a:noFill/>
          <a:ln w="9525">
            <a:noFill/>
          </a:ln>
        </p:spPr>
      </p:pic>
      <p:graphicFrame>
        <p:nvGraphicFramePr>
          <p:cNvPr id="10" name="表格 9"/>
          <p:cNvGraphicFramePr>
            <a:graphicFrameLocks noGrp="1"/>
          </p:cNvGraphicFramePr>
          <p:nvPr/>
        </p:nvGraphicFramePr>
        <p:xfrm>
          <a:off x="738188" y="2268855"/>
          <a:ext cx="9174480" cy="3200400"/>
        </p:xfrm>
        <a:graphic>
          <a:graphicData uri="http://schemas.openxmlformats.org/drawingml/2006/table">
            <a:tbl>
              <a:tblPr>
                <a:tableStyleId>{5C22544A-7EE6-4342-B048-85BDC9FD1C3A}</a:tableStyleId>
              </a:tblPr>
              <a:tblGrid>
                <a:gridCol w="631190"/>
                <a:gridCol w="2842895"/>
                <a:gridCol w="5700395"/>
              </a:tblGrid>
              <a:tr h="546735">
                <a:tc>
                  <a:txBody>
                    <a:bodyPr/>
                    <a:lstStyle/>
                    <a:p>
                      <a:pPr indent="0" algn="just" fontAlgn="auto">
                        <a:lnSpc>
                          <a:spcPts val="2800"/>
                        </a:lnSpc>
                        <a:spcAft>
                          <a:spcPts val="0"/>
                        </a:spcAft>
                      </a:pPr>
                      <a:r>
                        <a:rPr lang="en-US" sz="1800" b="1" kern="1200" dirty="0">
                          <a:solidFill>
                            <a:schemeClr val="tx1"/>
                          </a:solidFill>
                          <a:latin typeface="华文楷体" panose="02010600040101010101" pitchFamily="2" charset="-122"/>
                          <a:ea typeface="华文楷体" panose="02010600040101010101" pitchFamily="2" charset="-122"/>
                          <a:cs typeface="+mn-cs"/>
                        </a:rPr>
                        <a:t>7.2.1</a:t>
                      </a:r>
                    </a:p>
                  </a:txBody>
                  <a:tcPr marL="28575" marR="28575" marT="0" marB="0" anchor="ctr">
                    <a:noFill/>
                  </a:tcPr>
                </a:tc>
                <a:tc>
                  <a:txBody>
                    <a:bodyPr/>
                    <a:lstStyle/>
                    <a:p>
                      <a:pPr indent="0" algn="just" fontAlgn="auto">
                        <a:lnSpc>
                          <a:spcPts val="2800"/>
                        </a:lnSpc>
                        <a:spcAft>
                          <a:spcPts val="0"/>
                        </a:spcAft>
                      </a:pPr>
                      <a:r>
                        <a:rPr lang="zh-CN" sz="1800" kern="1200">
                          <a:solidFill>
                            <a:schemeClr val="tx1"/>
                          </a:solidFill>
                          <a:latin typeface="华文楷体" panose="02010600040101010101" pitchFamily="2" charset="-122"/>
                          <a:ea typeface="华文楷体" panose="02010600040101010101" pitchFamily="2" charset="-122"/>
                          <a:cs typeface="+mn-cs"/>
                        </a:rPr>
                        <a:t>存在燃烧、腐蚀等实验区域，须配置应急喷淋和洗眼装置</a:t>
                      </a:r>
                    </a:p>
                  </a:txBody>
                  <a:tcPr marL="28575" marR="28575" marT="0" marB="0" anchor="ctr">
                    <a:noFill/>
                  </a:tcPr>
                </a:tc>
                <a:tc>
                  <a:txBody>
                    <a:bodyPr/>
                    <a:lstStyle/>
                    <a:p>
                      <a:pPr indent="0" algn="just" fontAlgn="auto">
                        <a:lnSpc>
                          <a:spcPts val="2800"/>
                        </a:lnSpc>
                        <a:spcAft>
                          <a:spcPts val="0"/>
                        </a:spcAft>
                      </a:pPr>
                      <a:r>
                        <a:rPr sz="1800" b="1" kern="1200" dirty="0">
                          <a:solidFill>
                            <a:srgbClr val="FF0000"/>
                          </a:solidFill>
                          <a:latin typeface="华文楷体" panose="02010600040101010101" pitchFamily="2" charset="-122"/>
                          <a:ea typeface="华文楷体" panose="02010600040101010101" pitchFamily="2" charset="-122"/>
                          <a:cs typeface="+mn-cs"/>
                        </a:rPr>
                        <a:t>（77）应急喷淋和洗眼装置的区域有显著标识。</a:t>
                      </a:r>
                    </a:p>
                  </a:txBody>
                  <a:tcPr marL="28575" marR="28575" marT="0" marB="0" anchor="ctr">
                    <a:noFill/>
                  </a:tcPr>
                </a:tc>
              </a:tr>
              <a:tr h="547370">
                <a:tc>
                  <a:txBody>
                    <a:bodyPr/>
                    <a:lstStyle/>
                    <a:p>
                      <a:pPr indent="0" algn="just" fontAlgn="auto">
                        <a:lnSpc>
                          <a:spcPts val="2800"/>
                        </a:lnSpc>
                        <a:spcAft>
                          <a:spcPts val="0"/>
                        </a:spcAft>
                      </a:pPr>
                      <a:r>
                        <a:rPr lang="en-US" sz="1800" b="1" kern="1200" dirty="0">
                          <a:solidFill>
                            <a:schemeClr val="tx1"/>
                          </a:solidFill>
                          <a:latin typeface="华文楷体" panose="02010600040101010101" pitchFamily="2" charset="-122"/>
                          <a:ea typeface="华文楷体" panose="02010600040101010101" pitchFamily="2" charset="-122"/>
                          <a:cs typeface="+mn-cs"/>
                        </a:rPr>
                        <a:t>7.2.2</a:t>
                      </a:r>
                    </a:p>
                  </a:txBody>
                  <a:tcPr marL="28575" marR="28575" marT="0" marB="0" anchor="ctr">
                    <a:noFill/>
                  </a:tcPr>
                </a:tc>
                <a:tc>
                  <a:txBody>
                    <a:bodyPr/>
                    <a:lstStyle/>
                    <a:p>
                      <a:pPr indent="0" algn="just" fontAlgn="auto">
                        <a:lnSpc>
                          <a:spcPts val="2800"/>
                        </a:lnSpc>
                        <a:spcAft>
                          <a:spcPts val="0"/>
                        </a:spcAft>
                      </a:pPr>
                      <a:r>
                        <a:rPr lang="zh-CN" sz="1800" kern="1200">
                          <a:solidFill>
                            <a:schemeClr val="tx1"/>
                          </a:solidFill>
                          <a:latin typeface="华文楷体" panose="02010600040101010101" pitchFamily="2" charset="-122"/>
                          <a:ea typeface="华文楷体" panose="02010600040101010101" pitchFamily="2" charset="-122"/>
                          <a:cs typeface="+mn-cs"/>
                        </a:rPr>
                        <a:t>应急喷淋与洗眼装置安装合理，并能正常使用</a:t>
                      </a:r>
                    </a:p>
                  </a:txBody>
                  <a:tcPr marL="28575" marR="28575" marT="0" marB="0" anchor="ctr">
                    <a:noFill/>
                  </a:tcPr>
                </a:tc>
                <a:tc>
                  <a:txBody>
                    <a:bodyPr/>
                    <a:lstStyle/>
                    <a:p>
                      <a:pPr indent="0" algn="just" fontAlgn="auto">
                        <a:lnSpc>
                          <a:spcPts val="2800"/>
                        </a:lnSpc>
                        <a:spcAft>
                          <a:spcPts val="0"/>
                        </a:spcAft>
                      </a:pPr>
                      <a:r>
                        <a:rPr lang="zh-CN" sz="1800" b="0" kern="1200" dirty="0">
                          <a:solidFill>
                            <a:schemeClr val="tx1"/>
                          </a:solidFill>
                          <a:latin typeface="华文楷体" panose="02010600040101010101" pitchFamily="2" charset="-122"/>
                          <a:ea typeface="华文楷体" panose="02010600040101010101" pitchFamily="2" charset="-122"/>
                          <a:cs typeface="+mn-cs"/>
                        </a:rPr>
                        <a:t>（78）应急喷淋安装地点</a:t>
                      </a:r>
                      <a:r>
                        <a:rPr lang="zh-CN" sz="1800" b="1" kern="1200" dirty="0">
                          <a:solidFill>
                            <a:srgbClr val="FF0000"/>
                          </a:solidFill>
                          <a:latin typeface="华文楷体" panose="02010600040101010101" pitchFamily="2" charset="-122"/>
                          <a:ea typeface="华文楷体" panose="02010600040101010101" pitchFamily="2" charset="-122"/>
                          <a:cs typeface="+mn-cs"/>
                        </a:rPr>
                        <a:t>与工作区域之间畅通，距离不超过30米，水管总阀为常开状，喷淋头下方410mm范围内无障碍物。</a:t>
                      </a:r>
                    </a:p>
                    <a:p>
                      <a:pPr indent="0" algn="just" fontAlgn="auto">
                        <a:lnSpc>
                          <a:spcPts val="2800"/>
                        </a:lnSpc>
                        <a:spcAft>
                          <a:spcPts val="0"/>
                        </a:spcAft>
                      </a:pPr>
                      <a:r>
                        <a:rPr lang="zh-CN" sz="1800" b="0" kern="1200" dirty="0">
                          <a:solidFill>
                            <a:schemeClr val="tx1"/>
                          </a:solidFill>
                          <a:latin typeface="华文楷体" panose="02010600040101010101" pitchFamily="2" charset="-122"/>
                          <a:ea typeface="华文楷体" panose="02010600040101010101" pitchFamily="2" charset="-122"/>
                          <a:cs typeface="+mn-cs"/>
                        </a:rPr>
                        <a:t>（80）洗眼装置接入生活用水管道，应至少</a:t>
                      </a:r>
                      <a:r>
                        <a:rPr lang="zh-CN" sz="1800" b="1" kern="1200" dirty="0">
                          <a:solidFill>
                            <a:srgbClr val="FF0000"/>
                          </a:solidFill>
                          <a:latin typeface="华文楷体" panose="02010600040101010101" pitchFamily="2" charset="-122"/>
                          <a:ea typeface="华文楷体" panose="02010600040101010101" pitchFamily="2" charset="-122"/>
                          <a:cs typeface="+mn-cs"/>
                        </a:rPr>
                        <a:t>以1.5L/min的流量供水</a:t>
                      </a:r>
                      <a:r>
                        <a:rPr lang="zh-CN" sz="1800" b="0" kern="1200" dirty="0">
                          <a:solidFill>
                            <a:schemeClr val="tx1"/>
                          </a:solidFill>
                          <a:latin typeface="华文楷体" panose="02010600040101010101" pitchFamily="2" charset="-122"/>
                          <a:ea typeface="华文楷体" panose="02010600040101010101" pitchFamily="2" charset="-122"/>
                          <a:cs typeface="+mn-cs"/>
                        </a:rPr>
                        <a:t>，水压适中，水流畅通平稳。</a:t>
                      </a:r>
                    </a:p>
                  </a:txBody>
                  <a:tcPr marL="28575" marR="28575" marT="0" marB="0" anchor="ctr">
                    <a:noFill/>
                  </a:tcPr>
                </a:tc>
              </a:tr>
              <a:tr h="616585">
                <a:tc>
                  <a:txBody>
                    <a:bodyPr/>
                    <a:lstStyle/>
                    <a:p>
                      <a:pPr indent="0" algn="just" fontAlgn="auto">
                        <a:lnSpc>
                          <a:spcPts val="2800"/>
                        </a:lnSpc>
                        <a:spcAft>
                          <a:spcPts val="0"/>
                        </a:spcAft>
                      </a:pPr>
                      <a:r>
                        <a:rPr lang="en-US" sz="1800" b="1" kern="1200" dirty="0">
                          <a:solidFill>
                            <a:schemeClr val="tx1"/>
                          </a:solidFill>
                          <a:latin typeface="华文楷体" panose="02010600040101010101" pitchFamily="2" charset="-122"/>
                          <a:ea typeface="华文楷体" panose="02010600040101010101" pitchFamily="2" charset="-122"/>
                          <a:cs typeface="+mn-cs"/>
                        </a:rPr>
                        <a:t>7.2.3</a:t>
                      </a:r>
                    </a:p>
                  </a:txBody>
                  <a:tcPr marL="28575" marR="28575" marT="0" marB="0" anchor="ctr">
                    <a:noFill/>
                  </a:tcPr>
                </a:tc>
                <a:tc>
                  <a:txBody>
                    <a:bodyPr/>
                    <a:lstStyle/>
                    <a:p>
                      <a:pPr indent="0" algn="just" fontAlgn="auto">
                        <a:lnSpc>
                          <a:spcPts val="2800"/>
                        </a:lnSpc>
                        <a:spcAft>
                          <a:spcPts val="0"/>
                        </a:spcAft>
                      </a:pPr>
                      <a:r>
                        <a:rPr lang="zh-CN" sz="1800" b="0" kern="1200">
                          <a:solidFill>
                            <a:schemeClr val="tx1"/>
                          </a:solidFill>
                          <a:latin typeface="华文楷体" panose="02010600040101010101" pitchFamily="2" charset="-122"/>
                          <a:ea typeface="华文楷体" panose="02010600040101010101" pitchFamily="2" charset="-122"/>
                          <a:cs typeface="+mn-cs"/>
                        </a:rPr>
                        <a:t>定期对应急喷淋与洗眼装置进行维护</a:t>
                      </a:r>
                    </a:p>
                  </a:txBody>
                  <a:tcPr marL="28575" marR="28575" marT="0" marB="0" anchor="ctr">
                    <a:noFill/>
                  </a:tcPr>
                </a:tc>
                <a:tc>
                  <a:txBody>
                    <a:bodyPr/>
                    <a:lstStyle/>
                    <a:p>
                      <a:pPr indent="0" algn="just" fontAlgn="auto">
                        <a:lnSpc>
                          <a:spcPts val="2800"/>
                        </a:lnSpc>
                        <a:spcAft>
                          <a:spcPts val="0"/>
                        </a:spcAft>
                      </a:pPr>
                      <a:r>
                        <a:rPr sz="1800" kern="1200" dirty="0">
                          <a:latin typeface="华文楷体" panose="02010600040101010101" pitchFamily="2" charset="-122"/>
                          <a:ea typeface="华文楷体" panose="02010600040101010101" pitchFamily="2" charset="-122"/>
                          <a:cs typeface="+mn-cs"/>
                        </a:rPr>
                        <a:t>（81）</a:t>
                      </a:r>
                      <a:r>
                        <a:rPr sz="1800" b="1" kern="1200" dirty="0">
                          <a:solidFill>
                            <a:srgbClr val="FF0000"/>
                          </a:solidFill>
                          <a:latin typeface="华文楷体" panose="02010600040101010101" pitchFamily="2" charset="-122"/>
                          <a:ea typeface="华文楷体" panose="02010600040101010101" pitchFamily="2" charset="-122"/>
                          <a:cs typeface="+mn-cs"/>
                        </a:rPr>
                        <a:t>经常对应急喷淋与洗眼装置进行维护，无锈水脏水，有检查记录。</a:t>
                      </a:r>
                      <a:endParaRPr sz="1800" kern="1200" dirty="0">
                        <a:latin typeface="华文楷体" panose="02010600040101010101" pitchFamily="2" charset="-122"/>
                        <a:ea typeface="华文楷体" panose="02010600040101010101" pitchFamily="2" charset="-122"/>
                        <a:cs typeface="+mn-cs"/>
                      </a:endParaRPr>
                    </a:p>
                  </a:txBody>
                  <a:tcPr marL="28575" marR="28575" marT="0" marB="0" anchor="ctr">
                    <a:noFill/>
                  </a:tcPr>
                </a:tc>
              </a:tr>
            </a:tbl>
          </a:graphicData>
        </a:graphic>
      </p:graphicFrame>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TextBox 5"/>
          <p:cNvSpPr txBox="1"/>
          <p:nvPr/>
        </p:nvSpPr>
        <p:spPr>
          <a:xfrm>
            <a:off x="663575" y="1260475"/>
            <a:ext cx="8858250" cy="460375"/>
          </a:xfrm>
          <a:prstGeom prst="rect">
            <a:avLst/>
          </a:prstGeom>
          <a:noFill/>
          <a:ln w="9525">
            <a:noFill/>
          </a:ln>
        </p:spPr>
        <p:txBody>
          <a:bodyPr anchor="t" anchorCtr="0">
            <a:spAutoFit/>
          </a:bodyPr>
          <a:lstStyle/>
          <a:p>
            <a:pPr algn="ctr" eaLnBrk="0" hangingPunct="0">
              <a:spcBef>
                <a:spcPct val="20000"/>
              </a:spcBef>
            </a:pPr>
            <a:r>
              <a:rPr lang="en-US" altLang="zh-CN" sz="2400" dirty="0">
                <a:latin typeface="华文新魏" panose="02010800040101010101" pitchFamily="2" charset="-122"/>
                <a:ea typeface="华文新魏" panose="02010800040101010101" pitchFamily="2" charset="-122"/>
              </a:rPr>
              <a:t>7 </a:t>
            </a:r>
            <a:r>
              <a:rPr lang="zh-CN" altLang="en-US" sz="2400" dirty="0">
                <a:latin typeface="华文新魏" panose="02010800040101010101" pitchFamily="2" charset="-122"/>
                <a:ea typeface="华文新魏" panose="02010800040101010101" pitchFamily="2" charset="-122"/>
              </a:rPr>
              <a:t>安全设施</a:t>
            </a:r>
          </a:p>
        </p:txBody>
      </p:sp>
      <p:sp>
        <p:nvSpPr>
          <p:cNvPr id="39938" name="TextBox 4"/>
          <p:cNvSpPr txBox="1"/>
          <p:nvPr/>
        </p:nvSpPr>
        <p:spPr>
          <a:xfrm>
            <a:off x="450850" y="708025"/>
            <a:ext cx="9982200" cy="522288"/>
          </a:xfrm>
          <a:prstGeom prst="rect">
            <a:avLst/>
          </a:prstGeom>
          <a:noFill/>
          <a:ln w="9525">
            <a:noFill/>
          </a:ln>
        </p:spPr>
        <p:txBody>
          <a:bodyPr wrap="square" anchor="t" anchorCtr="0">
            <a:spAutoFit/>
          </a:bodyPr>
          <a:lstStyle/>
          <a:p>
            <a:r>
              <a:rPr lang="zh-CN" altLang="en-US" sz="2800" b="1" dirty="0">
                <a:latin typeface="华文新魏" panose="02010800040101010101" pitchFamily="2" charset="-122"/>
                <a:ea typeface="华文新魏" panose="02010800040101010101" pitchFamily="2" charset="-122"/>
              </a:rPr>
              <a:t>（三）</a:t>
            </a:r>
            <a:r>
              <a:rPr lang="zh-CN" altLang="zh-CN" sz="2800" b="1" dirty="0">
                <a:latin typeface="华文新魏" panose="02010800040101010101" pitchFamily="2" charset="-122"/>
                <a:ea typeface="华文新魏" panose="02010800040101010101" pitchFamily="2" charset="-122"/>
              </a:rPr>
              <a:t>高等学校实验室</a:t>
            </a:r>
            <a:r>
              <a:rPr lang="zh-CN" altLang="en-US" sz="2800" b="1" dirty="0">
                <a:latin typeface="华文新魏" panose="02010800040101010101" pitchFamily="2" charset="-122"/>
                <a:ea typeface="华文新魏" panose="02010800040101010101" pitchFamily="2" charset="-122"/>
              </a:rPr>
              <a:t>安全检查项目表（重点检查项目及要点）</a:t>
            </a:r>
          </a:p>
        </p:txBody>
      </p:sp>
      <p:pic>
        <p:nvPicPr>
          <p:cNvPr id="39940" name="图片 109">
            <a:hlinkClick r:id="rId3" action="ppaction://hlinksldjump"/>
          </p:cNvPr>
          <p:cNvPicPr>
            <a:picLocks noChangeAspect="1"/>
          </p:cNvPicPr>
          <p:nvPr/>
        </p:nvPicPr>
        <p:blipFill>
          <a:blip r:embed="rId4" cstate="print"/>
          <a:srcRect l="67346" t="17532" r="2882" b="42969"/>
          <a:stretch>
            <a:fillRect/>
          </a:stretch>
        </p:blipFill>
        <p:spPr>
          <a:xfrm>
            <a:off x="9275763" y="6138863"/>
            <a:ext cx="798512" cy="755650"/>
          </a:xfrm>
          <a:prstGeom prst="rect">
            <a:avLst/>
          </a:prstGeom>
          <a:noFill/>
          <a:ln w="9525">
            <a:noFill/>
          </a:ln>
        </p:spPr>
      </p:pic>
      <p:pic>
        <p:nvPicPr>
          <p:cNvPr id="39941" name="图片 11">
            <a:hlinkClick r:id="rId5" action="ppaction://hlinksldjump"/>
          </p:cNvPr>
          <p:cNvPicPr>
            <a:picLocks noChangeAspect="1"/>
          </p:cNvPicPr>
          <p:nvPr/>
        </p:nvPicPr>
        <p:blipFill>
          <a:blip r:embed="rId6" cstate="print"/>
          <a:srcRect l="4480" t="58189" r="68494" b="5009"/>
          <a:stretch>
            <a:fillRect/>
          </a:stretch>
        </p:blipFill>
        <p:spPr>
          <a:xfrm>
            <a:off x="8418513" y="6138863"/>
            <a:ext cx="739775" cy="739775"/>
          </a:xfrm>
          <a:prstGeom prst="rect">
            <a:avLst/>
          </a:prstGeom>
          <a:noFill/>
          <a:ln w="9525">
            <a:noFill/>
          </a:ln>
        </p:spPr>
      </p:pic>
      <p:sp>
        <p:nvSpPr>
          <p:cNvPr id="39960" name="TextBox 5"/>
          <p:cNvSpPr txBox="1"/>
          <p:nvPr>
            <p:custDataLst>
              <p:tags r:id="rId1"/>
            </p:custDataLst>
          </p:nvPr>
        </p:nvSpPr>
        <p:spPr>
          <a:xfrm>
            <a:off x="665163" y="1728153"/>
            <a:ext cx="9336087" cy="450215"/>
          </a:xfrm>
          <a:prstGeom prst="rect">
            <a:avLst/>
          </a:prstGeom>
          <a:noFill/>
          <a:ln w="9525">
            <a:noFill/>
          </a:ln>
        </p:spPr>
        <p:txBody>
          <a:bodyPr anchor="t" anchorCtr="0">
            <a:spAutoFit/>
          </a:bodyPr>
          <a:lstStyle/>
          <a:p>
            <a:pPr marL="0" lvl="2" algn="l" rtl="0" eaLnBrk="0" hangingPunct="0">
              <a:lnSpc>
                <a:spcPts val="2800"/>
              </a:lnSpc>
              <a:spcBef>
                <a:spcPts val="0"/>
              </a:spcBef>
              <a:spcAft>
                <a:spcPct val="0"/>
              </a:spcAft>
              <a:buNone/>
            </a:pPr>
            <a:r>
              <a:rPr lang="en-US" altLang="zh-CN" sz="1800" b="1" dirty="0">
                <a:solidFill>
                  <a:schemeClr val="tx1"/>
                </a:solidFill>
                <a:latin typeface="华文楷体" panose="02010600040101010101" pitchFamily="2" charset="-122"/>
                <a:ea typeface="华文楷体" panose="02010600040101010101" pitchFamily="2" charset="-122"/>
              </a:rPr>
              <a:t>7.3    </a:t>
            </a:r>
            <a:r>
              <a:rPr lang="zh-CN" altLang="en-US" sz="1800" b="1" dirty="0">
                <a:solidFill>
                  <a:schemeClr val="tx1"/>
                </a:solidFill>
                <a:latin typeface="华文楷体" panose="02010600040101010101" pitchFamily="2" charset="-122"/>
                <a:ea typeface="华文楷体" panose="02010600040101010101" pitchFamily="2" charset="-122"/>
              </a:rPr>
              <a:t>通风系统</a:t>
            </a:r>
          </a:p>
        </p:txBody>
      </p:sp>
      <p:graphicFrame>
        <p:nvGraphicFramePr>
          <p:cNvPr id="4" name="表格 3"/>
          <p:cNvGraphicFramePr>
            <a:graphicFrameLocks noGrp="1"/>
          </p:cNvGraphicFramePr>
          <p:nvPr/>
        </p:nvGraphicFramePr>
        <p:xfrm>
          <a:off x="738188" y="2196465"/>
          <a:ext cx="9174480" cy="3962400"/>
        </p:xfrm>
        <a:graphic>
          <a:graphicData uri="http://schemas.openxmlformats.org/drawingml/2006/table">
            <a:tbl>
              <a:tblPr>
                <a:tableStyleId>{5C22544A-7EE6-4342-B048-85BDC9FD1C3A}</a:tableStyleId>
              </a:tblPr>
              <a:tblGrid>
                <a:gridCol w="631190"/>
                <a:gridCol w="2842895"/>
                <a:gridCol w="5700395"/>
              </a:tblGrid>
              <a:tr h="305435">
                <a:tc>
                  <a:txBody>
                    <a:bodyPr/>
                    <a:lstStyle/>
                    <a:p>
                      <a:pPr indent="0" algn="just" fontAlgn="auto">
                        <a:lnSpc>
                          <a:spcPts val="2600"/>
                        </a:lnSpc>
                        <a:spcAft>
                          <a:spcPts val="0"/>
                        </a:spcAft>
                      </a:pPr>
                      <a:r>
                        <a:rPr lang="en-US" sz="1800" b="1" kern="1200" dirty="0">
                          <a:solidFill>
                            <a:schemeClr val="tx1"/>
                          </a:solidFill>
                          <a:latin typeface="华文楷体" panose="02010600040101010101" pitchFamily="2" charset="-122"/>
                          <a:ea typeface="华文楷体" panose="02010600040101010101" pitchFamily="2" charset="-122"/>
                          <a:cs typeface="+mn-cs"/>
                        </a:rPr>
                        <a:t>7.3.1</a:t>
                      </a:r>
                    </a:p>
                  </a:txBody>
                  <a:tcPr marL="28575" marR="28575" marT="0" marB="0" anchor="ctr">
                    <a:noFill/>
                  </a:tcPr>
                </a:tc>
                <a:tc>
                  <a:txBody>
                    <a:bodyPr/>
                    <a:lstStyle/>
                    <a:p>
                      <a:pPr indent="0" algn="just" fontAlgn="auto">
                        <a:lnSpc>
                          <a:spcPts val="2600"/>
                        </a:lnSpc>
                        <a:spcAft>
                          <a:spcPts val="0"/>
                        </a:spcAft>
                      </a:pPr>
                      <a:r>
                        <a:rPr lang="zh-CN" sz="1800" kern="1200">
                          <a:solidFill>
                            <a:schemeClr val="tx1"/>
                          </a:solidFill>
                          <a:latin typeface="华文楷体" panose="02010600040101010101" pitchFamily="2" charset="-122"/>
                          <a:ea typeface="华文楷体" panose="02010600040101010101" pitchFamily="2" charset="-122"/>
                          <a:cs typeface="+mn-cs"/>
                        </a:rPr>
                        <a:t>有需要的场所配备符合设计规范的通风系统</a:t>
                      </a:r>
                    </a:p>
                  </a:txBody>
                  <a:tcPr marL="28575" marR="28575" marT="0" marB="0" anchor="ctr">
                    <a:noFill/>
                  </a:tcPr>
                </a:tc>
                <a:tc>
                  <a:txBody>
                    <a:bodyPr/>
                    <a:lstStyle/>
                    <a:p>
                      <a:pPr indent="0" algn="just" fontAlgn="auto">
                        <a:lnSpc>
                          <a:spcPts val="2600"/>
                        </a:lnSpc>
                        <a:spcAft>
                          <a:spcPts val="0"/>
                        </a:spcAft>
                      </a:pPr>
                      <a:r>
                        <a:rPr sz="1800" b="1" kern="1200" dirty="0">
                          <a:solidFill>
                            <a:srgbClr val="FF0000"/>
                          </a:solidFill>
                          <a:latin typeface="华文楷体" panose="02010600040101010101" pitchFamily="2" charset="-122"/>
                          <a:ea typeface="华文楷体" panose="02010600040101010101" pitchFamily="2" charset="-122"/>
                          <a:cs typeface="+mn-cs"/>
                        </a:rPr>
                        <a:t>（82）管道风机须防腐，使用可燃气体场所宜采用防爆风机。</a:t>
                      </a:r>
                    </a:p>
                  </a:txBody>
                  <a:tcPr marL="28575" marR="28575" marT="0" marB="0" anchor="ctr">
                    <a:noFill/>
                  </a:tcPr>
                </a:tc>
              </a:tr>
              <a:tr h="547370">
                <a:tc>
                  <a:txBody>
                    <a:bodyPr/>
                    <a:lstStyle/>
                    <a:p>
                      <a:pPr indent="0" algn="just" fontAlgn="auto">
                        <a:lnSpc>
                          <a:spcPts val="2600"/>
                        </a:lnSpc>
                        <a:spcAft>
                          <a:spcPts val="0"/>
                        </a:spcAft>
                      </a:pPr>
                      <a:r>
                        <a:rPr lang="en-US" sz="1800" b="1" kern="1200" dirty="0">
                          <a:solidFill>
                            <a:schemeClr val="tx1"/>
                          </a:solidFill>
                          <a:latin typeface="华文楷体" panose="02010600040101010101" pitchFamily="2" charset="-122"/>
                          <a:ea typeface="华文楷体" panose="02010600040101010101" pitchFamily="2" charset="-122"/>
                          <a:cs typeface="+mn-cs"/>
                        </a:rPr>
                        <a:t>7.3.2</a:t>
                      </a:r>
                    </a:p>
                  </a:txBody>
                  <a:tcPr marL="28575" marR="28575" marT="0" marB="0" anchor="ctr">
                    <a:noFill/>
                  </a:tcPr>
                </a:tc>
                <a:tc>
                  <a:txBody>
                    <a:bodyPr/>
                    <a:lstStyle/>
                    <a:p>
                      <a:pPr indent="0" algn="just" fontAlgn="auto">
                        <a:lnSpc>
                          <a:spcPts val="2600"/>
                        </a:lnSpc>
                        <a:spcAft>
                          <a:spcPts val="0"/>
                        </a:spcAft>
                      </a:pPr>
                      <a:r>
                        <a:rPr lang="zh-CN" sz="1800" kern="1200">
                          <a:solidFill>
                            <a:schemeClr val="tx1"/>
                          </a:solidFill>
                          <a:latin typeface="华文楷体" panose="02010600040101010101" pitchFamily="2" charset="-122"/>
                          <a:ea typeface="华文楷体" panose="02010600040101010101" pitchFamily="2" charset="-122"/>
                          <a:cs typeface="+mn-cs"/>
                        </a:rPr>
                        <a:t>通风柜配置合理、使用正常、操作合规</a:t>
                      </a:r>
                    </a:p>
                  </a:txBody>
                  <a:tcPr marL="28575" marR="28575" marT="0" marB="0" anchor="ctr">
                    <a:noFill/>
                  </a:tcPr>
                </a:tc>
                <a:tc>
                  <a:txBody>
                    <a:bodyPr/>
                    <a:lstStyle/>
                    <a:p>
                      <a:pPr indent="0" algn="just" fontAlgn="auto">
                        <a:lnSpc>
                          <a:spcPts val="2600"/>
                        </a:lnSpc>
                        <a:spcAft>
                          <a:spcPts val="0"/>
                        </a:spcAft>
                      </a:pPr>
                      <a:r>
                        <a:rPr lang="zh-CN" sz="1800" kern="1200" dirty="0">
                          <a:latin typeface="华文楷体" panose="02010600040101010101" pitchFamily="2" charset="-122"/>
                          <a:ea typeface="华文楷体" panose="02010600040101010101" pitchFamily="2" charset="-122"/>
                          <a:cs typeface="+mn-cs"/>
                        </a:rPr>
                        <a:t>（86）可能产生有毒有害气体而导致个人曝露、或产生可燃、可爆炸气体或蒸汽而导致积聚的实验，都须在通风柜内进行。</a:t>
                      </a:r>
                    </a:p>
                    <a:p>
                      <a:pPr indent="0" algn="just" fontAlgn="auto">
                        <a:lnSpc>
                          <a:spcPts val="2600"/>
                        </a:lnSpc>
                        <a:spcAft>
                          <a:spcPts val="0"/>
                        </a:spcAft>
                      </a:pPr>
                      <a:r>
                        <a:rPr lang="zh-CN" sz="1800" kern="1200" dirty="0">
                          <a:latin typeface="华文楷体" panose="02010600040101010101" pitchFamily="2" charset="-122"/>
                          <a:ea typeface="华文楷体" panose="02010600040101010101" pitchFamily="2" charset="-122"/>
                          <a:cs typeface="+mn-cs"/>
                        </a:rPr>
                        <a:t>（87）进行实验时，</a:t>
                      </a:r>
                      <a:r>
                        <a:rPr lang="zh-CN" sz="1800" b="1" kern="1200" dirty="0">
                          <a:solidFill>
                            <a:srgbClr val="FF0000"/>
                          </a:solidFill>
                          <a:latin typeface="华文楷体" panose="02010600040101010101" pitchFamily="2" charset="-122"/>
                          <a:ea typeface="华文楷体" panose="02010600040101010101" pitchFamily="2" charset="-122"/>
                          <a:cs typeface="+mn-cs"/>
                        </a:rPr>
                        <a:t>通风柜可调玻璃视窗开至离台面10-15厘米，保持通风效果，并保护操作人员胸部以上部位。实验人员在通风柜进行实验时，避免将头伸入调节门内。不可将一次性手套或较轻的塑料袋等留在通风柜内，以免堵塞排风口。通风柜内放置的物品应距离调节门内侧</a:t>
                      </a:r>
                      <a:r>
                        <a:rPr lang="en-US" altLang="zh-CN" sz="1800" b="1" kern="1200" dirty="0">
                          <a:solidFill>
                            <a:srgbClr val="FF0000"/>
                          </a:solidFill>
                          <a:latin typeface="华文楷体" panose="02010600040101010101" pitchFamily="2" charset="-122"/>
                          <a:ea typeface="华文楷体" panose="02010600040101010101" pitchFamily="2" charset="-122"/>
                          <a:cs typeface="+mn-cs"/>
                        </a:rPr>
                        <a:t>15cm</a:t>
                      </a:r>
                      <a:r>
                        <a:rPr lang="zh-CN" altLang="en-US" sz="1800" b="1" kern="1200" dirty="0">
                          <a:solidFill>
                            <a:srgbClr val="FF0000"/>
                          </a:solidFill>
                          <a:latin typeface="华文楷体" panose="02010600040101010101" pitchFamily="2" charset="-122"/>
                          <a:ea typeface="华文楷体" panose="02010600040101010101" pitchFamily="2" charset="-122"/>
                          <a:cs typeface="+mn-cs"/>
                        </a:rPr>
                        <a:t>以上，以免掉落。</a:t>
                      </a:r>
                      <a:r>
                        <a:rPr lang="zh-CN" sz="1800" b="1" kern="1200" dirty="0">
                          <a:solidFill>
                            <a:srgbClr val="FF0000"/>
                          </a:solidFill>
                          <a:latin typeface="华文楷体" panose="02010600040101010101" pitchFamily="2" charset="-122"/>
                          <a:ea typeface="华文楷体" panose="02010600040101010101" pitchFamily="2" charset="-122"/>
                          <a:cs typeface="+mn-cs"/>
                        </a:rPr>
                        <a:t>不得将通风柜作为化学试剂存放场所。玻璃视窗材料应是钢化玻璃。</a:t>
                      </a:r>
                    </a:p>
                  </a:txBody>
                  <a:tcPr marL="28575" marR="28575" marT="0" marB="0" anchor="ctr">
                    <a:noFill/>
                  </a:tcPr>
                </a:tc>
              </a:tr>
            </a:tbl>
          </a:graphicData>
        </a:graphic>
      </p:graphicFrame>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TextBox 5"/>
          <p:cNvSpPr txBox="1"/>
          <p:nvPr/>
        </p:nvSpPr>
        <p:spPr>
          <a:xfrm>
            <a:off x="666750" y="1376045"/>
            <a:ext cx="8858250" cy="460375"/>
          </a:xfrm>
          <a:prstGeom prst="rect">
            <a:avLst/>
          </a:prstGeom>
          <a:noFill/>
          <a:ln w="9525">
            <a:noFill/>
          </a:ln>
        </p:spPr>
        <p:txBody>
          <a:bodyPr anchor="t" anchorCtr="0">
            <a:spAutoFit/>
          </a:bodyPr>
          <a:lstStyle/>
          <a:p>
            <a:pPr algn="ctr" eaLnBrk="0" hangingPunct="0">
              <a:spcBef>
                <a:spcPct val="20000"/>
              </a:spcBef>
            </a:pPr>
            <a:r>
              <a:rPr lang="en-US" altLang="zh-CN" sz="2400" dirty="0">
                <a:latin typeface="华文新魏" panose="02010800040101010101" pitchFamily="2" charset="-122"/>
                <a:ea typeface="华文新魏" panose="02010800040101010101" pitchFamily="2" charset="-122"/>
              </a:rPr>
              <a:t>8 </a:t>
            </a:r>
            <a:r>
              <a:rPr lang="zh-CN" altLang="en-US" sz="2400" dirty="0">
                <a:latin typeface="华文新魏" panose="02010800040101010101" pitchFamily="2" charset="-122"/>
                <a:ea typeface="华文新魏" panose="02010800040101010101" pitchFamily="2" charset="-122"/>
              </a:rPr>
              <a:t>基础安全</a:t>
            </a:r>
          </a:p>
        </p:txBody>
      </p:sp>
      <p:sp>
        <p:nvSpPr>
          <p:cNvPr id="40962" name="TextBox 4"/>
          <p:cNvSpPr txBox="1"/>
          <p:nvPr/>
        </p:nvSpPr>
        <p:spPr>
          <a:xfrm>
            <a:off x="450850" y="708025"/>
            <a:ext cx="9982200" cy="522288"/>
          </a:xfrm>
          <a:prstGeom prst="rect">
            <a:avLst/>
          </a:prstGeom>
          <a:noFill/>
          <a:ln w="9525">
            <a:noFill/>
          </a:ln>
        </p:spPr>
        <p:txBody>
          <a:bodyPr wrap="square" anchor="t" anchorCtr="0">
            <a:spAutoFit/>
          </a:bodyPr>
          <a:lstStyle/>
          <a:p>
            <a:r>
              <a:rPr lang="zh-CN" altLang="en-US" sz="2800" b="1" dirty="0">
                <a:latin typeface="华文新魏" panose="02010800040101010101" pitchFamily="2" charset="-122"/>
                <a:ea typeface="华文新魏" panose="02010800040101010101" pitchFamily="2" charset="-122"/>
              </a:rPr>
              <a:t>（三）</a:t>
            </a:r>
            <a:r>
              <a:rPr lang="zh-CN" altLang="zh-CN" sz="2800" b="1" dirty="0">
                <a:latin typeface="华文新魏" panose="02010800040101010101" pitchFamily="2" charset="-122"/>
                <a:ea typeface="华文新魏" panose="02010800040101010101" pitchFamily="2" charset="-122"/>
              </a:rPr>
              <a:t>高等学校实验室</a:t>
            </a:r>
            <a:r>
              <a:rPr lang="zh-CN" altLang="en-US" sz="2800" b="1" dirty="0">
                <a:latin typeface="华文新魏" panose="02010800040101010101" pitchFamily="2" charset="-122"/>
                <a:ea typeface="华文新魏" panose="02010800040101010101" pitchFamily="2" charset="-122"/>
              </a:rPr>
              <a:t>安全检查项目表（重点检查项目及要点）</a:t>
            </a:r>
          </a:p>
        </p:txBody>
      </p:sp>
      <p:sp>
        <p:nvSpPr>
          <p:cNvPr id="40963" name="TextBox 5"/>
          <p:cNvSpPr txBox="1"/>
          <p:nvPr/>
        </p:nvSpPr>
        <p:spPr>
          <a:xfrm>
            <a:off x="594043" y="1751330"/>
            <a:ext cx="9336087" cy="373380"/>
          </a:xfrm>
          <a:prstGeom prst="rect">
            <a:avLst/>
          </a:prstGeom>
          <a:noFill/>
          <a:ln w="9525">
            <a:noFill/>
          </a:ln>
        </p:spPr>
        <p:txBody>
          <a:bodyPr anchor="t" anchorCtr="0">
            <a:spAutoFit/>
          </a:bodyPr>
          <a:lstStyle/>
          <a:p>
            <a:pPr marL="0" lvl="2" indent="0" algn="l" rtl="0" eaLnBrk="0" fontAlgn="base" hangingPunct="0">
              <a:lnSpc>
                <a:spcPts val="2200"/>
              </a:lnSpc>
              <a:spcBef>
                <a:spcPct val="20000"/>
              </a:spcBef>
              <a:spcAft>
                <a:spcPct val="0"/>
              </a:spcAft>
              <a:buNone/>
            </a:pPr>
            <a:r>
              <a:rPr lang="en-US" altLang="zh-CN" sz="1800" b="1" dirty="0">
                <a:solidFill>
                  <a:schemeClr val="tx1"/>
                </a:solidFill>
                <a:latin typeface="华文楷体" panose="02010600040101010101" pitchFamily="2" charset="-122"/>
                <a:ea typeface="华文楷体" panose="02010600040101010101" pitchFamily="2" charset="-122"/>
              </a:rPr>
              <a:t>8.1   </a:t>
            </a:r>
            <a:r>
              <a:rPr lang="zh-CN" altLang="en-US" sz="1800" b="1" dirty="0">
                <a:solidFill>
                  <a:schemeClr val="tx1"/>
                </a:solidFill>
                <a:latin typeface="华文楷体" panose="02010600040101010101" pitchFamily="2" charset="-122"/>
                <a:ea typeface="华文楷体" panose="02010600040101010101" pitchFamily="2" charset="-122"/>
              </a:rPr>
              <a:t>用电用水基础安全</a:t>
            </a:r>
          </a:p>
        </p:txBody>
      </p:sp>
      <p:pic>
        <p:nvPicPr>
          <p:cNvPr id="40964" name="图片 109">
            <a:hlinkClick r:id="rId2" action="ppaction://hlinksldjump"/>
          </p:cNvPr>
          <p:cNvPicPr>
            <a:picLocks noChangeAspect="1"/>
          </p:cNvPicPr>
          <p:nvPr/>
        </p:nvPicPr>
        <p:blipFill>
          <a:blip r:embed="rId3" cstate="print"/>
          <a:srcRect l="67346" t="17532" r="2882" b="42969"/>
          <a:stretch>
            <a:fillRect/>
          </a:stretch>
        </p:blipFill>
        <p:spPr>
          <a:xfrm>
            <a:off x="9275763" y="6138863"/>
            <a:ext cx="798512" cy="755650"/>
          </a:xfrm>
          <a:prstGeom prst="rect">
            <a:avLst/>
          </a:prstGeom>
          <a:noFill/>
          <a:ln w="9525">
            <a:noFill/>
          </a:ln>
        </p:spPr>
      </p:pic>
      <p:pic>
        <p:nvPicPr>
          <p:cNvPr id="40965" name="图片 11">
            <a:hlinkClick r:id="rId4" action="ppaction://hlinksldjump"/>
          </p:cNvPr>
          <p:cNvPicPr>
            <a:picLocks noChangeAspect="1"/>
          </p:cNvPicPr>
          <p:nvPr/>
        </p:nvPicPr>
        <p:blipFill>
          <a:blip r:embed="rId5" cstate="print"/>
          <a:srcRect l="4480" t="58189" r="68494" b="5009"/>
          <a:stretch>
            <a:fillRect/>
          </a:stretch>
        </p:blipFill>
        <p:spPr>
          <a:xfrm>
            <a:off x="8418513" y="6138863"/>
            <a:ext cx="739775" cy="739775"/>
          </a:xfrm>
          <a:prstGeom prst="rect">
            <a:avLst/>
          </a:prstGeom>
          <a:noFill/>
          <a:ln w="9525">
            <a:noFill/>
          </a:ln>
        </p:spPr>
      </p:pic>
      <p:graphicFrame>
        <p:nvGraphicFramePr>
          <p:cNvPr id="10" name="表格 9"/>
          <p:cNvGraphicFramePr>
            <a:graphicFrameLocks noGrp="1"/>
          </p:cNvGraphicFramePr>
          <p:nvPr/>
        </p:nvGraphicFramePr>
        <p:xfrm>
          <a:off x="666750" y="2124710"/>
          <a:ext cx="9174480" cy="2794000"/>
        </p:xfrm>
        <a:graphic>
          <a:graphicData uri="http://schemas.openxmlformats.org/drawingml/2006/table">
            <a:tbl>
              <a:tblPr>
                <a:tableStyleId>{5C22544A-7EE6-4342-B048-85BDC9FD1C3A}</a:tableStyleId>
              </a:tblPr>
              <a:tblGrid>
                <a:gridCol w="640715"/>
                <a:gridCol w="2833370"/>
                <a:gridCol w="5700395"/>
              </a:tblGrid>
              <a:tr h="2794000">
                <a:tc>
                  <a:txBody>
                    <a:bodyPr/>
                    <a:lstStyle/>
                    <a:p>
                      <a:pPr indent="0" algn="just" fontAlgn="auto">
                        <a:lnSpc>
                          <a:spcPts val="2600"/>
                        </a:lnSpc>
                        <a:spcAft>
                          <a:spcPts val="0"/>
                        </a:spcAft>
                      </a:pPr>
                      <a:r>
                        <a:rPr lang="en-US" sz="1800" b="1" kern="1200" dirty="0">
                          <a:solidFill>
                            <a:schemeClr val="tx1"/>
                          </a:solidFill>
                          <a:latin typeface="华文楷体" panose="02010600040101010101" pitchFamily="2" charset="-122"/>
                          <a:ea typeface="华文楷体" panose="02010600040101010101" pitchFamily="2" charset="-122"/>
                          <a:cs typeface="+mn-cs"/>
                        </a:rPr>
                        <a:t>8.1.1</a:t>
                      </a:r>
                    </a:p>
                  </a:txBody>
                  <a:tcPr marL="28575" marR="28575" marT="0" marB="0" anchor="ctr">
                    <a:noFill/>
                  </a:tcPr>
                </a:tc>
                <a:tc>
                  <a:txBody>
                    <a:bodyPr/>
                    <a:lstStyle/>
                    <a:p>
                      <a:pPr indent="0" algn="just" fontAlgn="auto">
                        <a:lnSpc>
                          <a:spcPts val="2600"/>
                        </a:lnSpc>
                        <a:spcAft>
                          <a:spcPts val="0"/>
                        </a:spcAft>
                      </a:pPr>
                      <a:r>
                        <a:rPr lang="zh-CN" sz="1800" kern="1200">
                          <a:solidFill>
                            <a:schemeClr val="tx1"/>
                          </a:solidFill>
                          <a:latin typeface="华文楷体" panose="02010600040101010101" pitchFamily="2" charset="-122"/>
                          <a:ea typeface="华文楷体" panose="02010600040101010101" pitchFamily="2" charset="-122"/>
                          <a:cs typeface="+mn-cs"/>
                        </a:rPr>
                        <a:t>实验室用电安全应符合国家标准（导则）和行业标准</a:t>
                      </a:r>
                    </a:p>
                  </a:txBody>
                  <a:tcPr marL="28575" marR="28575" marT="0" marB="0" anchor="ctr">
                    <a:noFill/>
                  </a:tcPr>
                </a:tc>
                <a:tc>
                  <a:txBody>
                    <a:bodyPr/>
                    <a:lstStyle/>
                    <a:p>
                      <a:pPr indent="0" algn="just" fontAlgn="auto">
                        <a:lnSpc>
                          <a:spcPts val="2600"/>
                        </a:lnSpc>
                        <a:spcAft>
                          <a:spcPts val="0"/>
                        </a:spcAft>
                      </a:pPr>
                      <a:r>
                        <a:rPr sz="1800" b="1" kern="1200" dirty="0">
                          <a:solidFill>
                            <a:srgbClr val="FF0000"/>
                          </a:solidFill>
                          <a:latin typeface="华文楷体" panose="02010600040101010101" pitchFamily="2" charset="-122"/>
                          <a:ea typeface="华文楷体" panose="02010600040101010101" pitchFamily="2" charset="-122"/>
                          <a:cs typeface="+mn-cs"/>
                        </a:rPr>
                        <a:t>（96）电源插座须有效固定。</a:t>
                      </a:r>
                    </a:p>
                    <a:p>
                      <a:pPr indent="0" algn="just" fontAlgn="auto">
                        <a:lnSpc>
                          <a:spcPts val="2600"/>
                        </a:lnSpc>
                        <a:spcAft>
                          <a:spcPts val="0"/>
                        </a:spcAft>
                      </a:pPr>
                      <a:r>
                        <a:rPr sz="1800" b="1" kern="1200" dirty="0">
                          <a:solidFill>
                            <a:srgbClr val="FF0000"/>
                          </a:solidFill>
                          <a:latin typeface="华文楷体" panose="02010600040101010101" pitchFamily="2" charset="-122"/>
                          <a:ea typeface="华文楷体" panose="02010600040101010101" pitchFamily="2" charset="-122"/>
                          <a:cs typeface="+mn-cs"/>
                        </a:rPr>
                        <a:t>（98）不私自乱拉乱接电线电缆，禁止多个接线板串接供电，接线板不宜直接置于地面。</a:t>
                      </a:r>
                    </a:p>
                    <a:p>
                      <a:pPr indent="0" algn="just" fontAlgn="auto">
                        <a:lnSpc>
                          <a:spcPts val="2600"/>
                        </a:lnSpc>
                        <a:spcAft>
                          <a:spcPts val="0"/>
                        </a:spcAft>
                      </a:pPr>
                      <a:r>
                        <a:rPr sz="1800" b="1" kern="1200" dirty="0">
                          <a:solidFill>
                            <a:srgbClr val="FF0000"/>
                          </a:solidFill>
                          <a:latin typeface="华文楷体" panose="02010600040101010101" pitchFamily="2" charset="-122"/>
                          <a:ea typeface="华文楷体" panose="02010600040101010101" pitchFamily="2" charset="-122"/>
                          <a:cs typeface="+mn-cs"/>
                        </a:rPr>
                        <a:t>（99）禁止使用老化的线缆、花线、木质配电板、有破损的接线板，电线接头绝缘可靠，无裸露连接线，穿越通道的线缆应有盖板或护套，不使用老国标接线板、插座。</a:t>
                      </a:r>
                    </a:p>
                    <a:p>
                      <a:pPr indent="0" algn="just" fontAlgn="auto">
                        <a:lnSpc>
                          <a:spcPts val="2600"/>
                        </a:lnSpc>
                        <a:spcAft>
                          <a:spcPts val="0"/>
                        </a:spcAft>
                      </a:pPr>
                      <a:r>
                        <a:rPr sz="1800" b="0" kern="1200" dirty="0">
                          <a:solidFill>
                            <a:schemeClr val="tx1"/>
                          </a:solidFill>
                          <a:latin typeface="华文楷体" panose="02010600040101010101" pitchFamily="2" charset="-122"/>
                          <a:ea typeface="华文楷体" panose="02010600040101010101" pitchFamily="2" charset="-122"/>
                          <a:cs typeface="+mn-cs"/>
                        </a:rPr>
                        <a:t>（100）大功率仪器（包括空调等）使用专用插座。</a:t>
                      </a:r>
                    </a:p>
                    <a:p>
                      <a:pPr indent="0" algn="just" fontAlgn="auto">
                        <a:lnSpc>
                          <a:spcPts val="2600"/>
                        </a:lnSpc>
                        <a:spcAft>
                          <a:spcPts val="0"/>
                        </a:spcAft>
                      </a:pPr>
                      <a:r>
                        <a:rPr sz="1800" b="1" kern="1200" dirty="0">
                          <a:solidFill>
                            <a:srgbClr val="FF0000"/>
                          </a:solidFill>
                          <a:latin typeface="华文楷体" panose="02010600040101010101" pitchFamily="2" charset="-122"/>
                          <a:ea typeface="华文楷体" panose="02010600040101010101" pitchFamily="2" charset="-122"/>
                          <a:cs typeface="+mn-cs"/>
                        </a:rPr>
                        <a:t>（101）电器长期不用时，应切断电源。</a:t>
                      </a:r>
                    </a:p>
                    <a:p>
                      <a:pPr indent="0" algn="just" fontAlgn="auto">
                        <a:lnSpc>
                          <a:spcPts val="2600"/>
                        </a:lnSpc>
                        <a:spcAft>
                          <a:spcPts val="0"/>
                        </a:spcAft>
                      </a:pPr>
                      <a:r>
                        <a:rPr sz="1800" b="1" kern="1200" dirty="0">
                          <a:solidFill>
                            <a:srgbClr val="FF0000"/>
                          </a:solidFill>
                          <a:latin typeface="华文楷体" panose="02010600040101010101" pitchFamily="2" charset="-122"/>
                          <a:ea typeface="华文楷体" panose="02010600040101010101" pitchFamily="2" charset="-122"/>
                          <a:cs typeface="+mn-cs"/>
                        </a:rPr>
                        <a:t>（102）配电箱前不应有物品遮挡并便于操作，周围不应放置烘箱、电炉、易燃易爆气瓶、易燃易爆化学试剂、废液桶等；配电箱的金属箱体应与箱内保护零线或保护地线可靠连接。</a:t>
                      </a:r>
                    </a:p>
                  </a:txBody>
                  <a:tcPr marL="28575" marR="28575" marT="0" marB="0" anchor="ctr">
                    <a:noFill/>
                  </a:tcPr>
                </a:tc>
              </a:tr>
            </a:tbl>
          </a:graphicData>
        </a:graphic>
      </p:graphicFrame>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TextBox 5"/>
          <p:cNvSpPr txBox="1"/>
          <p:nvPr/>
        </p:nvSpPr>
        <p:spPr>
          <a:xfrm>
            <a:off x="663575" y="1376045"/>
            <a:ext cx="8858250" cy="460375"/>
          </a:xfrm>
          <a:prstGeom prst="rect">
            <a:avLst/>
          </a:prstGeom>
          <a:noFill/>
          <a:ln w="9525">
            <a:noFill/>
          </a:ln>
        </p:spPr>
        <p:txBody>
          <a:bodyPr anchor="t" anchorCtr="0">
            <a:spAutoFit/>
          </a:bodyPr>
          <a:lstStyle/>
          <a:p>
            <a:pPr algn="ctr" eaLnBrk="0" hangingPunct="0">
              <a:spcBef>
                <a:spcPct val="20000"/>
              </a:spcBef>
            </a:pPr>
            <a:r>
              <a:rPr lang="en-US" altLang="zh-CN" sz="2400" dirty="0">
                <a:latin typeface="华文新魏" panose="02010800040101010101" pitchFamily="2" charset="-122"/>
                <a:ea typeface="华文新魏" panose="02010800040101010101" pitchFamily="2" charset="-122"/>
              </a:rPr>
              <a:t>8 </a:t>
            </a:r>
            <a:r>
              <a:rPr lang="zh-CN" altLang="en-US" sz="2400" dirty="0">
                <a:latin typeface="华文新魏" panose="02010800040101010101" pitchFamily="2" charset="-122"/>
                <a:ea typeface="华文新魏" panose="02010800040101010101" pitchFamily="2" charset="-122"/>
              </a:rPr>
              <a:t>基础安全</a:t>
            </a:r>
          </a:p>
        </p:txBody>
      </p:sp>
      <p:sp>
        <p:nvSpPr>
          <p:cNvPr id="40962" name="TextBox 4"/>
          <p:cNvSpPr txBox="1"/>
          <p:nvPr/>
        </p:nvSpPr>
        <p:spPr>
          <a:xfrm>
            <a:off x="450850" y="708025"/>
            <a:ext cx="9982200" cy="522288"/>
          </a:xfrm>
          <a:prstGeom prst="rect">
            <a:avLst/>
          </a:prstGeom>
          <a:noFill/>
          <a:ln w="9525">
            <a:noFill/>
          </a:ln>
        </p:spPr>
        <p:txBody>
          <a:bodyPr wrap="square" anchor="t" anchorCtr="0">
            <a:spAutoFit/>
          </a:bodyPr>
          <a:lstStyle/>
          <a:p>
            <a:r>
              <a:rPr lang="zh-CN" altLang="en-US" sz="2800" b="1" dirty="0">
                <a:latin typeface="华文新魏" panose="02010800040101010101" pitchFamily="2" charset="-122"/>
                <a:ea typeface="华文新魏" panose="02010800040101010101" pitchFamily="2" charset="-122"/>
              </a:rPr>
              <a:t>（三）</a:t>
            </a:r>
            <a:r>
              <a:rPr lang="zh-CN" altLang="zh-CN" sz="2800" b="1" dirty="0">
                <a:latin typeface="华文新魏" panose="02010800040101010101" pitchFamily="2" charset="-122"/>
                <a:ea typeface="华文新魏" panose="02010800040101010101" pitchFamily="2" charset="-122"/>
              </a:rPr>
              <a:t>高等学校实验室</a:t>
            </a:r>
            <a:r>
              <a:rPr lang="zh-CN" altLang="en-US" sz="2800" b="1" dirty="0">
                <a:latin typeface="华文新魏" panose="02010800040101010101" pitchFamily="2" charset="-122"/>
                <a:ea typeface="华文新魏" panose="02010800040101010101" pitchFamily="2" charset="-122"/>
              </a:rPr>
              <a:t>安全检查项目表（重点检查项目及要点）</a:t>
            </a:r>
          </a:p>
        </p:txBody>
      </p:sp>
      <p:pic>
        <p:nvPicPr>
          <p:cNvPr id="40964" name="图片 109">
            <a:hlinkClick r:id="rId3" action="ppaction://hlinksldjump"/>
          </p:cNvPr>
          <p:cNvPicPr>
            <a:picLocks noChangeAspect="1"/>
          </p:cNvPicPr>
          <p:nvPr/>
        </p:nvPicPr>
        <p:blipFill>
          <a:blip r:embed="rId4" cstate="print"/>
          <a:srcRect l="67346" t="17532" r="2882" b="42969"/>
          <a:stretch>
            <a:fillRect/>
          </a:stretch>
        </p:blipFill>
        <p:spPr>
          <a:xfrm>
            <a:off x="9275763" y="6138863"/>
            <a:ext cx="798512" cy="755650"/>
          </a:xfrm>
          <a:prstGeom prst="rect">
            <a:avLst/>
          </a:prstGeom>
          <a:noFill/>
          <a:ln w="9525">
            <a:noFill/>
          </a:ln>
        </p:spPr>
      </p:pic>
      <p:pic>
        <p:nvPicPr>
          <p:cNvPr id="40965" name="图片 11">
            <a:hlinkClick r:id="rId5" action="ppaction://hlinksldjump"/>
          </p:cNvPr>
          <p:cNvPicPr>
            <a:picLocks noChangeAspect="1"/>
          </p:cNvPicPr>
          <p:nvPr/>
        </p:nvPicPr>
        <p:blipFill>
          <a:blip r:embed="rId6" cstate="print"/>
          <a:srcRect l="4480" t="58189" r="68494" b="5009"/>
          <a:stretch>
            <a:fillRect/>
          </a:stretch>
        </p:blipFill>
        <p:spPr>
          <a:xfrm>
            <a:off x="8418513" y="6138863"/>
            <a:ext cx="739775" cy="739775"/>
          </a:xfrm>
          <a:prstGeom prst="rect">
            <a:avLst/>
          </a:prstGeom>
          <a:noFill/>
          <a:ln w="9525">
            <a:noFill/>
          </a:ln>
        </p:spPr>
      </p:pic>
      <p:sp>
        <p:nvSpPr>
          <p:cNvPr id="40976" name="TextBox 5"/>
          <p:cNvSpPr txBox="1"/>
          <p:nvPr>
            <p:custDataLst>
              <p:tags r:id="rId1"/>
            </p:custDataLst>
          </p:nvPr>
        </p:nvSpPr>
        <p:spPr>
          <a:xfrm>
            <a:off x="758825" y="1836103"/>
            <a:ext cx="9175750" cy="450215"/>
          </a:xfrm>
          <a:prstGeom prst="rect">
            <a:avLst/>
          </a:prstGeom>
          <a:noFill/>
          <a:ln w="9525">
            <a:noFill/>
          </a:ln>
        </p:spPr>
        <p:txBody>
          <a:bodyPr wrap="square" anchor="t" anchorCtr="0">
            <a:spAutoFit/>
          </a:bodyPr>
          <a:lstStyle/>
          <a:p>
            <a:pPr marL="0" lvl="2" algn="l" rtl="0" eaLnBrk="0" hangingPunct="0">
              <a:lnSpc>
                <a:spcPts val="2800"/>
              </a:lnSpc>
              <a:spcBef>
                <a:spcPts val="0"/>
              </a:spcBef>
              <a:spcAft>
                <a:spcPct val="0"/>
              </a:spcAft>
              <a:buNone/>
            </a:pPr>
            <a:r>
              <a:rPr lang="en-US" altLang="zh-CN" sz="1800" b="1" dirty="0">
                <a:solidFill>
                  <a:schemeClr val="tx1"/>
                </a:solidFill>
                <a:latin typeface="华文楷体" panose="02010600040101010101" pitchFamily="2" charset="-122"/>
                <a:ea typeface="华文楷体" panose="02010600040101010101" pitchFamily="2" charset="-122"/>
              </a:rPr>
              <a:t>8.2  </a:t>
            </a:r>
            <a:r>
              <a:rPr lang="zh-CN" altLang="en-US" sz="1800" b="1" dirty="0">
                <a:solidFill>
                  <a:schemeClr val="tx1"/>
                </a:solidFill>
                <a:latin typeface="华文楷体" panose="02010600040101010101" pitchFamily="2" charset="-122"/>
                <a:ea typeface="华文楷体" panose="02010600040101010101" pitchFamily="2" charset="-122"/>
              </a:rPr>
              <a:t>个人防护</a:t>
            </a:r>
          </a:p>
        </p:txBody>
      </p:sp>
      <p:graphicFrame>
        <p:nvGraphicFramePr>
          <p:cNvPr id="6" name="表格 5"/>
          <p:cNvGraphicFramePr>
            <a:graphicFrameLocks noGrp="1"/>
          </p:cNvGraphicFramePr>
          <p:nvPr/>
        </p:nvGraphicFramePr>
        <p:xfrm>
          <a:off x="810260" y="2413000"/>
          <a:ext cx="9174480" cy="1270000"/>
        </p:xfrm>
        <a:graphic>
          <a:graphicData uri="http://schemas.openxmlformats.org/drawingml/2006/table">
            <a:tbl>
              <a:tblPr>
                <a:tableStyleId>{5C22544A-7EE6-4342-B048-85BDC9FD1C3A}</a:tableStyleId>
              </a:tblPr>
              <a:tblGrid>
                <a:gridCol w="640715"/>
                <a:gridCol w="2833370"/>
                <a:gridCol w="5700395"/>
              </a:tblGrid>
              <a:tr h="546735">
                <a:tc>
                  <a:txBody>
                    <a:bodyPr/>
                    <a:lstStyle/>
                    <a:p>
                      <a:pPr indent="0" algn="just" fontAlgn="auto">
                        <a:lnSpc>
                          <a:spcPts val="2800"/>
                        </a:lnSpc>
                        <a:spcAft>
                          <a:spcPts val="0"/>
                        </a:spcAft>
                      </a:pPr>
                      <a:r>
                        <a:rPr lang="en-US" sz="1800" b="1" kern="1200" dirty="0">
                          <a:solidFill>
                            <a:schemeClr val="tx1"/>
                          </a:solidFill>
                          <a:latin typeface="华文楷体" panose="02010600040101010101" pitchFamily="2" charset="-122"/>
                          <a:ea typeface="华文楷体" panose="02010600040101010101" pitchFamily="2" charset="-122"/>
                          <a:cs typeface="+mn-cs"/>
                        </a:rPr>
                        <a:t>8.2.1</a:t>
                      </a:r>
                    </a:p>
                  </a:txBody>
                  <a:tcPr marL="28575" marR="28575" marT="0" marB="0" anchor="ctr">
                    <a:noFill/>
                  </a:tcPr>
                </a:tc>
                <a:tc>
                  <a:txBody>
                    <a:bodyPr/>
                    <a:lstStyle/>
                    <a:p>
                      <a:pPr indent="0" algn="just" fontAlgn="auto">
                        <a:lnSpc>
                          <a:spcPts val="2800"/>
                        </a:lnSpc>
                        <a:spcAft>
                          <a:spcPts val="0"/>
                        </a:spcAft>
                      </a:pPr>
                      <a:r>
                        <a:rPr lang="zh-CN" sz="1800" kern="1200">
                          <a:solidFill>
                            <a:schemeClr val="tx1"/>
                          </a:solidFill>
                          <a:latin typeface="华文楷体" panose="02010600040101010101" pitchFamily="2" charset="-122"/>
                          <a:ea typeface="华文楷体" panose="02010600040101010101" pitchFamily="2" charset="-122"/>
                          <a:cs typeface="+mn-cs"/>
                        </a:rPr>
                        <a:t>实验人员须配备合适的个人防护用品</a:t>
                      </a:r>
                    </a:p>
                  </a:txBody>
                  <a:tcPr marL="28575" marR="28575" marT="0" marB="0" anchor="ctr">
                    <a:noFill/>
                  </a:tcPr>
                </a:tc>
                <a:tc>
                  <a:txBody>
                    <a:bodyPr/>
                    <a:lstStyle/>
                    <a:p>
                      <a:pPr indent="0" algn="just" fontAlgn="auto">
                        <a:lnSpc>
                          <a:spcPts val="2800"/>
                        </a:lnSpc>
                        <a:spcAft>
                          <a:spcPts val="0"/>
                        </a:spcAft>
                      </a:pPr>
                      <a:r>
                        <a:rPr sz="1800" b="1" kern="1200" dirty="0">
                          <a:solidFill>
                            <a:srgbClr val="FF0000"/>
                          </a:solidFill>
                          <a:latin typeface="华文楷体" panose="02010600040101010101" pitchFamily="2" charset="-122"/>
                          <a:ea typeface="华文楷体" panose="02010600040101010101" pitchFamily="2" charset="-122"/>
                          <a:cs typeface="+mn-cs"/>
                        </a:rPr>
                        <a:t>（106）进入实验室人员须穿着质地合适的实验服或防护服。</a:t>
                      </a:r>
                    </a:p>
                    <a:p>
                      <a:pPr indent="0" algn="just" fontAlgn="auto">
                        <a:lnSpc>
                          <a:spcPts val="2800"/>
                        </a:lnSpc>
                        <a:spcAft>
                          <a:spcPts val="0"/>
                        </a:spcAft>
                      </a:pPr>
                      <a:r>
                        <a:rPr sz="1800" b="1" kern="1200" dirty="0">
                          <a:solidFill>
                            <a:srgbClr val="FF0000"/>
                          </a:solidFill>
                          <a:latin typeface="华文楷体" panose="02010600040101010101" pitchFamily="2" charset="-122"/>
                          <a:ea typeface="华文楷体" panose="02010600040101010101" pitchFamily="2" charset="-122"/>
                          <a:cs typeface="+mn-cs"/>
                        </a:rPr>
                        <a:t>（107）按需要佩戴防护眼镜、防护手套、安全帽、防护帽</a:t>
                      </a:r>
                      <a:r>
                        <a:rPr lang="zh-CN" sz="1800" b="1" kern="1200" dirty="0">
                          <a:solidFill>
                            <a:srgbClr val="FF0000"/>
                          </a:solidFill>
                          <a:latin typeface="华文楷体" panose="02010600040101010101" pitchFamily="2" charset="-122"/>
                          <a:ea typeface="华文楷体" panose="02010600040101010101" pitchFamily="2" charset="-122"/>
                          <a:cs typeface="+mn-cs"/>
                        </a:rPr>
                        <a:t>等</a:t>
                      </a:r>
                      <a:r>
                        <a:rPr sz="1800" b="1" kern="1200" dirty="0">
                          <a:solidFill>
                            <a:srgbClr val="FF0000"/>
                          </a:solidFill>
                          <a:latin typeface="华文楷体" panose="02010600040101010101" pitchFamily="2" charset="-122"/>
                          <a:ea typeface="华文楷体" panose="02010600040101010101" pitchFamily="2" charset="-122"/>
                          <a:cs typeface="+mn-cs"/>
                        </a:rPr>
                        <a:t>。</a:t>
                      </a:r>
                    </a:p>
                    <a:p>
                      <a:pPr indent="0" algn="just" fontAlgn="auto">
                        <a:lnSpc>
                          <a:spcPts val="2800"/>
                        </a:lnSpc>
                        <a:spcAft>
                          <a:spcPts val="0"/>
                        </a:spcAft>
                      </a:pPr>
                      <a:r>
                        <a:rPr sz="1800" b="1" kern="1200" dirty="0">
                          <a:solidFill>
                            <a:srgbClr val="FF0000"/>
                          </a:solidFill>
                          <a:latin typeface="华文楷体" panose="02010600040101010101" pitchFamily="2" charset="-122"/>
                          <a:ea typeface="华文楷体" panose="02010600040101010101" pitchFamily="2" charset="-122"/>
                          <a:cs typeface="+mn-cs"/>
                        </a:rPr>
                        <a:t>（108）进行化学、生物安全和高温实验时，谨慎佩戴隐形眼镜。</a:t>
                      </a:r>
                    </a:p>
                    <a:p>
                      <a:pPr indent="0" algn="just" fontAlgn="auto">
                        <a:lnSpc>
                          <a:spcPts val="2800"/>
                        </a:lnSpc>
                        <a:spcAft>
                          <a:spcPts val="0"/>
                        </a:spcAft>
                      </a:pPr>
                      <a:r>
                        <a:rPr sz="1800" b="1" kern="1200" dirty="0">
                          <a:solidFill>
                            <a:srgbClr val="FF0000"/>
                          </a:solidFill>
                          <a:latin typeface="华文楷体" panose="02010600040101010101" pitchFamily="2" charset="-122"/>
                          <a:ea typeface="华文楷体" panose="02010600040101010101" pitchFamily="2" charset="-122"/>
                          <a:cs typeface="+mn-cs"/>
                        </a:rPr>
                        <a:t>（109）操作机床等旋转设备时，不得穿戴长围巾、丝巾、领带等，长发须盘在工作帽内。</a:t>
                      </a:r>
                    </a:p>
                  </a:txBody>
                  <a:tcPr marL="28575" marR="28575" marT="0" marB="0" anchor="ctr">
                    <a:noFill/>
                  </a:tcPr>
                </a:tc>
              </a:tr>
            </a:tbl>
          </a:graphicData>
        </a:graphic>
      </p:graphicFrame>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TextBox 5"/>
          <p:cNvSpPr txBox="1"/>
          <p:nvPr/>
        </p:nvSpPr>
        <p:spPr>
          <a:xfrm>
            <a:off x="663575" y="1339850"/>
            <a:ext cx="8858250" cy="460375"/>
          </a:xfrm>
          <a:prstGeom prst="rect">
            <a:avLst/>
          </a:prstGeom>
          <a:noFill/>
          <a:ln w="9525">
            <a:noFill/>
          </a:ln>
        </p:spPr>
        <p:txBody>
          <a:bodyPr anchor="t" anchorCtr="0">
            <a:spAutoFit/>
          </a:bodyPr>
          <a:lstStyle/>
          <a:p>
            <a:pPr algn="ctr" eaLnBrk="0" hangingPunct="0">
              <a:spcBef>
                <a:spcPct val="20000"/>
              </a:spcBef>
            </a:pPr>
            <a:r>
              <a:rPr lang="en-US" altLang="zh-CN" sz="2400" dirty="0">
                <a:latin typeface="华文新魏" panose="02010800040101010101" pitchFamily="2" charset="-122"/>
                <a:ea typeface="华文新魏" panose="02010800040101010101" pitchFamily="2" charset="-122"/>
              </a:rPr>
              <a:t>9 </a:t>
            </a:r>
            <a:r>
              <a:rPr lang="zh-CN" altLang="en-US" sz="2400" dirty="0">
                <a:latin typeface="华文新魏" panose="02010800040101010101" pitchFamily="2" charset="-122"/>
                <a:ea typeface="华文新魏" panose="02010800040101010101" pitchFamily="2" charset="-122"/>
              </a:rPr>
              <a:t>化学安全</a:t>
            </a:r>
          </a:p>
        </p:txBody>
      </p:sp>
      <p:sp>
        <p:nvSpPr>
          <p:cNvPr id="41986" name="TextBox 4"/>
          <p:cNvSpPr txBox="1"/>
          <p:nvPr/>
        </p:nvSpPr>
        <p:spPr>
          <a:xfrm>
            <a:off x="450850" y="708025"/>
            <a:ext cx="9982200" cy="522288"/>
          </a:xfrm>
          <a:prstGeom prst="rect">
            <a:avLst/>
          </a:prstGeom>
          <a:noFill/>
          <a:ln w="9525">
            <a:noFill/>
          </a:ln>
        </p:spPr>
        <p:txBody>
          <a:bodyPr wrap="square" anchor="t" anchorCtr="0">
            <a:spAutoFit/>
          </a:bodyPr>
          <a:lstStyle/>
          <a:p>
            <a:r>
              <a:rPr lang="zh-CN" altLang="en-US" sz="2800" b="1" dirty="0">
                <a:latin typeface="华文新魏" panose="02010800040101010101" pitchFamily="2" charset="-122"/>
                <a:ea typeface="华文新魏" panose="02010800040101010101" pitchFamily="2" charset="-122"/>
              </a:rPr>
              <a:t>（三）</a:t>
            </a:r>
            <a:r>
              <a:rPr lang="zh-CN" altLang="zh-CN" sz="2800" b="1" dirty="0">
                <a:latin typeface="华文新魏" panose="02010800040101010101" pitchFamily="2" charset="-122"/>
                <a:ea typeface="华文新魏" panose="02010800040101010101" pitchFamily="2" charset="-122"/>
              </a:rPr>
              <a:t>高等学校实验室</a:t>
            </a:r>
            <a:r>
              <a:rPr lang="zh-CN" altLang="en-US" sz="2800" b="1" dirty="0">
                <a:latin typeface="华文新魏" panose="02010800040101010101" pitchFamily="2" charset="-122"/>
                <a:ea typeface="华文新魏" panose="02010800040101010101" pitchFamily="2" charset="-122"/>
              </a:rPr>
              <a:t>安全检查项目表（重点检查项目及要点）</a:t>
            </a:r>
          </a:p>
        </p:txBody>
      </p:sp>
      <p:sp>
        <p:nvSpPr>
          <p:cNvPr id="41987" name="TextBox 5"/>
          <p:cNvSpPr txBox="1"/>
          <p:nvPr/>
        </p:nvSpPr>
        <p:spPr>
          <a:xfrm>
            <a:off x="666433" y="1800225"/>
            <a:ext cx="9336087" cy="450215"/>
          </a:xfrm>
          <a:prstGeom prst="rect">
            <a:avLst/>
          </a:prstGeom>
          <a:noFill/>
          <a:ln w="9525">
            <a:noFill/>
          </a:ln>
        </p:spPr>
        <p:txBody>
          <a:bodyPr anchor="t" anchorCtr="0">
            <a:spAutoFit/>
          </a:bodyPr>
          <a:lstStyle/>
          <a:p>
            <a:pPr marL="0" lvl="2" algn="l" rtl="0" eaLnBrk="0" hangingPunct="0">
              <a:lnSpc>
                <a:spcPts val="2800"/>
              </a:lnSpc>
              <a:spcBef>
                <a:spcPts val="0"/>
              </a:spcBef>
              <a:spcAft>
                <a:spcPct val="0"/>
              </a:spcAft>
              <a:buNone/>
            </a:pPr>
            <a:r>
              <a:rPr lang="en-US" altLang="zh-CN" sz="1800" b="1" dirty="0">
                <a:solidFill>
                  <a:schemeClr val="tx1"/>
                </a:solidFill>
                <a:latin typeface="华文楷体" panose="02010600040101010101" pitchFamily="2" charset="-122"/>
                <a:ea typeface="华文楷体" panose="02010600040101010101" pitchFamily="2" charset="-122"/>
              </a:rPr>
              <a:t>9.2   </a:t>
            </a:r>
            <a:r>
              <a:rPr lang="zh-CN" altLang="en-US" sz="1800" b="1" dirty="0">
                <a:solidFill>
                  <a:schemeClr val="tx1"/>
                </a:solidFill>
                <a:latin typeface="华文楷体" panose="02010600040101010101" pitchFamily="2" charset="-122"/>
                <a:ea typeface="华文楷体" panose="02010600040101010101" pitchFamily="2" charset="-122"/>
              </a:rPr>
              <a:t>危险化学品购置</a:t>
            </a:r>
          </a:p>
        </p:txBody>
      </p:sp>
      <p:pic>
        <p:nvPicPr>
          <p:cNvPr id="41988" name="图片 109">
            <a:hlinkClick r:id="rId3" action="ppaction://hlinksldjump"/>
          </p:cNvPr>
          <p:cNvPicPr>
            <a:picLocks noChangeAspect="1"/>
          </p:cNvPicPr>
          <p:nvPr/>
        </p:nvPicPr>
        <p:blipFill>
          <a:blip r:embed="rId4" cstate="print"/>
          <a:srcRect l="67346" t="17532" r="2882" b="42969"/>
          <a:stretch>
            <a:fillRect/>
          </a:stretch>
        </p:blipFill>
        <p:spPr>
          <a:xfrm>
            <a:off x="9275763" y="6138863"/>
            <a:ext cx="798512" cy="755650"/>
          </a:xfrm>
          <a:prstGeom prst="rect">
            <a:avLst/>
          </a:prstGeom>
          <a:noFill/>
          <a:ln w="9525">
            <a:noFill/>
          </a:ln>
        </p:spPr>
      </p:pic>
      <p:pic>
        <p:nvPicPr>
          <p:cNvPr id="41989" name="图片 11">
            <a:hlinkClick r:id="rId5" action="ppaction://hlinksldjump"/>
          </p:cNvPr>
          <p:cNvPicPr>
            <a:picLocks noChangeAspect="1"/>
          </p:cNvPicPr>
          <p:nvPr/>
        </p:nvPicPr>
        <p:blipFill>
          <a:blip r:embed="rId6" cstate="print"/>
          <a:srcRect l="4480" t="58189" r="68494" b="5009"/>
          <a:stretch>
            <a:fillRect/>
          </a:stretch>
        </p:blipFill>
        <p:spPr>
          <a:xfrm>
            <a:off x="8418513" y="6138863"/>
            <a:ext cx="739775" cy="739775"/>
          </a:xfrm>
          <a:prstGeom prst="rect">
            <a:avLst/>
          </a:prstGeom>
          <a:noFill/>
          <a:ln w="9525">
            <a:noFill/>
          </a:ln>
        </p:spPr>
      </p:pic>
      <p:graphicFrame>
        <p:nvGraphicFramePr>
          <p:cNvPr id="10" name="表格 9"/>
          <p:cNvGraphicFramePr>
            <a:graphicFrameLocks noGrp="1"/>
          </p:cNvGraphicFramePr>
          <p:nvPr/>
        </p:nvGraphicFramePr>
        <p:xfrm>
          <a:off x="738188" y="2547303"/>
          <a:ext cx="9174480" cy="546735"/>
        </p:xfrm>
        <a:graphic>
          <a:graphicData uri="http://schemas.openxmlformats.org/drawingml/2006/table">
            <a:tbl>
              <a:tblPr>
                <a:tableStyleId>{5C22544A-7EE6-4342-B048-85BDC9FD1C3A}</a:tableStyleId>
              </a:tblPr>
              <a:tblGrid>
                <a:gridCol w="640715"/>
                <a:gridCol w="2833370"/>
                <a:gridCol w="5700395"/>
              </a:tblGrid>
              <a:tr h="546735">
                <a:tc>
                  <a:txBody>
                    <a:bodyPr/>
                    <a:lstStyle/>
                    <a:p>
                      <a:pPr indent="0" algn="just" fontAlgn="auto">
                        <a:lnSpc>
                          <a:spcPts val="2800"/>
                        </a:lnSpc>
                        <a:spcAft>
                          <a:spcPts val="0"/>
                        </a:spcAft>
                      </a:pPr>
                      <a:r>
                        <a:rPr lang="en-US" sz="1800" b="1" kern="1200" dirty="0">
                          <a:solidFill>
                            <a:schemeClr val="tx1"/>
                          </a:solidFill>
                          <a:latin typeface="华文楷体" panose="02010600040101010101" pitchFamily="2" charset="-122"/>
                          <a:ea typeface="华文楷体" panose="02010600040101010101" pitchFamily="2" charset="-122"/>
                          <a:cs typeface="+mn-cs"/>
                        </a:rPr>
                        <a:t>9.2.2</a:t>
                      </a:r>
                    </a:p>
                  </a:txBody>
                  <a:tcPr marL="28575" marR="28575" marT="0" marB="0" anchor="ctr">
                    <a:noFill/>
                  </a:tcPr>
                </a:tc>
                <a:tc>
                  <a:txBody>
                    <a:bodyPr/>
                    <a:lstStyle/>
                    <a:p>
                      <a:pPr indent="0" algn="just" fontAlgn="auto">
                        <a:lnSpc>
                          <a:spcPts val="2800"/>
                        </a:lnSpc>
                        <a:spcAft>
                          <a:spcPts val="0"/>
                        </a:spcAft>
                      </a:pPr>
                      <a:r>
                        <a:rPr lang="zh-CN" sz="1800" kern="1200">
                          <a:solidFill>
                            <a:schemeClr val="tx1"/>
                          </a:solidFill>
                          <a:latin typeface="华文楷体" panose="02010600040101010101" pitchFamily="2" charset="-122"/>
                          <a:ea typeface="华文楷体" panose="02010600040101010101" pitchFamily="2" charset="-122"/>
                          <a:cs typeface="+mn-cs"/>
                        </a:rPr>
                        <a:t>易制爆品、易制毒品、爆炸品的购买程序合规</a:t>
                      </a:r>
                    </a:p>
                  </a:txBody>
                  <a:tcPr marL="28575" marR="28575" marT="0" marB="0" anchor="ctr">
                    <a:noFill/>
                  </a:tcPr>
                </a:tc>
                <a:tc>
                  <a:txBody>
                    <a:bodyPr/>
                    <a:lstStyle/>
                    <a:p>
                      <a:pPr indent="0" algn="just" fontAlgn="auto">
                        <a:lnSpc>
                          <a:spcPts val="2800"/>
                        </a:lnSpc>
                        <a:spcAft>
                          <a:spcPts val="0"/>
                        </a:spcAft>
                      </a:pPr>
                      <a:r>
                        <a:rPr sz="1800" b="1" kern="1200" dirty="0">
                          <a:solidFill>
                            <a:srgbClr val="FF0000"/>
                          </a:solidFill>
                          <a:latin typeface="华文楷体" panose="02010600040101010101" pitchFamily="2" charset="-122"/>
                          <a:ea typeface="华文楷体" panose="02010600040101010101" pitchFamily="2" charset="-122"/>
                          <a:cs typeface="+mn-cs"/>
                        </a:rPr>
                        <a:t>（122）不得私自从外单位获取管制类化学品，也不得给外单位或个人提供管制化学品。</a:t>
                      </a:r>
                    </a:p>
                  </a:txBody>
                  <a:tcPr marL="28575" marR="28575" marT="0" marB="0" anchor="ctr">
                    <a:noFill/>
                  </a:tcPr>
                </a:tc>
              </a:tr>
            </a:tbl>
          </a:graphicData>
        </a:graphic>
      </p:graphicFrame>
      <p:sp>
        <p:nvSpPr>
          <p:cNvPr id="42000" name="TextBox 5"/>
          <p:cNvSpPr txBox="1"/>
          <p:nvPr>
            <p:custDataLst>
              <p:tags r:id="rId1"/>
            </p:custDataLst>
          </p:nvPr>
        </p:nvSpPr>
        <p:spPr>
          <a:xfrm>
            <a:off x="666750" y="3348673"/>
            <a:ext cx="9174163" cy="450215"/>
          </a:xfrm>
          <a:prstGeom prst="rect">
            <a:avLst/>
          </a:prstGeom>
          <a:noFill/>
          <a:ln w="9525">
            <a:noFill/>
          </a:ln>
        </p:spPr>
        <p:txBody>
          <a:bodyPr wrap="square" anchor="t" anchorCtr="0">
            <a:spAutoFit/>
          </a:bodyPr>
          <a:lstStyle/>
          <a:p>
            <a:pPr marL="0" lvl="2" algn="l" rtl="0" eaLnBrk="0" hangingPunct="0">
              <a:lnSpc>
                <a:spcPts val="2800"/>
              </a:lnSpc>
              <a:spcBef>
                <a:spcPts val="0"/>
              </a:spcBef>
              <a:spcAft>
                <a:spcPct val="0"/>
              </a:spcAft>
              <a:buNone/>
            </a:pPr>
            <a:r>
              <a:rPr lang="en-US" altLang="zh-CN" sz="1800" b="1" dirty="0">
                <a:solidFill>
                  <a:schemeClr val="tx1"/>
                </a:solidFill>
                <a:latin typeface="华文楷体" panose="02010600040101010101" pitchFamily="2" charset="-122"/>
                <a:ea typeface="华文楷体" panose="02010600040101010101" pitchFamily="2" charset="-122"/>
              </a:rPr>
              <a:t>9.3  </a:t>
            </a:r>
            <a:r>
              <a:rPr lang="zh-CN" altLang="en-US" sz="1800" b="1" dirty="0">
                <a:solidFill>
                  <a:schemeClr val="tx1"/>
                </a:solidFill>
                <a:latin typeface="华文楷体" panose="02010600040101010101" pitchFamily="2" charset="-122"/>
                <a:ea typeface="华文楷体" panose="02010600040101010101" pitchFamily="2" charset="-122"/>
              </a:rPr>
              <a:t>实验室化学品存放</a:t>
            </a:r>
          </a:p>
        </p:txBody>
      </p:sp>
      <p:graphicFrame>
        <p:nvGraphicFramePr>
          <p:cNvPr id="4" name="表格 3"/>
          <p:cNvGraphicFramePr>
            <a:graphicFrameLocks noGrp="1"/>
          </p:cNvGraphicFramePr>
          <p:nvPr/>
        </p:nvGraphicFramePr>
        <p:xfrm>
          <a:off x="738505" y="4005898"/>
          <a:ext cx="9248775" cy="2286000"/>
        </p:xfrm>
        <a:graphic>
          <a:graphicData uri="http://schemas.openxmlformats.org/drawingml/2006/table">
            <a:tbl>
              <a:tblPr>
                <a:tableStyleId>{5C22544A-7EE6-4342-B048-85BDC9FD1C3A}</a:tableStyleId>
              </a:tblPr>
              <a:tblGrid>
                <a:gridCol w="628650"/>
                <a:gridCol w="2830195"/>
                <a:gridCol w="5789930"/>
              </a:tblGrid>
              <a:tr h="1270000">
                <a:tc>
                  <a:txBody>
                    <a:bodyPr/>
                    <a:lstStyle/>
                    <a:p>
                      <a:pPr indent="0" algn="just" fontAlgn="auto">
                        <a:lnSpc>
                          <a:spcPts val="2800"/>
                        </a:lnSpc>
                        <a:spcAft>
                          <a:spcPts val="0"/>
                        </a:spcAft>
                      </a:pPr>
                      <a:r>
                        <a:rPr lang="en-US" sz="1800" b="1" kern="1200" dirty="0">
                          <a:solidFill>
                            <a:schemeClr val="tx1"/>
                          </a:solidFill>
                          <a:latin typeface="华文楷体" panose="02010600040101010101" pitchFamily="2" charset="-122"/>
                          <a:ea typeface="华文楷体" panose="02010600040101010101" pitchFamily="2" charset="-122"/>
                          <a:cs typeface="+mn-cs"/>
                        </a:rPr>
                        <a:t>9.3.2</a:t>
                      </a:r>
                    </a:p>
                  </a:txBody>
                  <a:tcPr marL="28575" marR="28575" marT="0" marB="0" anchor="ctr">
                    <a:noFill/>
                  </a:tcPr>
                </a:tc>
                <a:tc>
                  <a:txBody>
                    <a:bodyPr/>
                    <a:lstStyle/>
                    <a:p>
                      <a:pPr indent="0" algn="just" fontAlgn="auto">
                        <a:lnSpc>
                          <a:spcPts val="2800"/>
                        </a:lnSpc>
                        <a:spcAft>
                          <a:spcPts val="0"/>
                        </a:spcAft>
                      </a:pPr>
                      <a:r>
                        <a:rPr lang="zh-CN" sz="1800" kern="1200">
                          <a:solidFill>
                            <a:schemeClr val="tx1"/>
                          </a:solidFill>
                          <a:latin typeface="华文楷体" panose="02010600040101010101" pitchFamily="2" charset="-122"/>
                          <a:ea typeface="华文楷体" panose="02010600040101010101" pitchFamily="2" charset="-122"/>
                          <a:cs typeface="+mn-cs"/>
                        </a:rPr>
                        <a:t>化学品有专用存放空间并科学有序存放</a:t>
                      </a:r>
                    </a:p>
                  </a:txBody>
                  <a:tcPr marL="28575" marR="28575" marT="0" marB="0" anchor="ctr">
                    <a:noFill/>
                  </a:tcPr>
                </a:tc>
                <a:tc>
                  <a:txBody>
                    <a:bodyPr/>
                    <a:lstStyle/>
                    <a:p>
                      <a:pPr indent="0" algn="just" fontAlgn="auto">
                        <a:lnSpc>
                          <a:spcPts val="2800"/>
                        </a:lnSpc>
                        <a:spcAft>
                          <a:spcPts val="0"/>
                        </a:spcAft>
                      </a:pPr>
                      <a:r>
                        <a:rPr sz="1800" b="1" kern="1200" dirty="0">
                          <a:solidFill>
                            <a:srgbClr val="FF0000"/>
                          </a:solidFill>
                          <a:latin typeface="华文楷体" panose="02010600040101010101" pitchFamily="2" charset="-122"/>
                          <a:ea typeface="华文楷体" panose="02010600040101010101" pitchFamily="2" charset="-122"/>
                          <a:cs typeface="+mn-cs"/>
                        </a:rPr>
                        <a:t>（130）化学品有序分类存放，固体液体不混乱放置，互为禁忌的化学品不得混放，试剂不得叠放。有机溶剂储存区应远离热源和火源。装有试剂的试剂瓶不得开口放置。实验台架无挡板不得存放化学试剂。</a:t>
                      </a:r>
                    </a:p>
                    <a:p>
                      <a:pPr indent="0" algn="just" fontAlgn="auto">
                        <a:lnSpc>
                          <a:spcPts val="2800"/>
                        </a:lnSpc>
                        <a:spcAft>
                          <a:spcPts val="0"/>
                        </a:spcAft>
                      </a:pPr>
                      <a:r>
                        <a:rPr sz="1800" b="1" kern="1200" dirty="0">
                          <a:solidFill>
                            <a:srgbClr val="FF0000"/>
                          </a:solidFill>
                          <a:latin typeface="华文楷体" panose="02010600040101010101" pitchFamily="2" charset="-122"/>
                          <a:ea typeface="华文楷体" panose="02010600040101010101" pitchFamily="2" charset="-122"/>
                          <a:cs typeface="+mn-cs"/>
                        </a:rPr>
                        <a:t>（131）配备必要的二次泄漏防护、吸附或防溢流功能。</a:t>
                      </a:r>
                    </a:p>
                  </a:txBody>
                  <a:tcPr marL="28575" marR="28575" marT="0" marB="0" anchor="ctr">
                    <a:noFill/>
                  </a:tcPr>
                </a:tc>
              </a:tr>
            </a:tbl>
          </a:graphicData>
        </a:graphic>
      </p:graphicFrame>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TextBox 5"/>
          <p:cNvSpPr txBox="1"/>
          <p:nvPr/>
        </p:nvSpPr>
        <p:spPr>
          <a:xfrm>
            <a:off x="666750" y="1332865"/>
            <a:ext cx="8858250" cy="460375"/>
          </a:xfrm>
          <a:prstGeom prst="rect">
            <a:avLst/>
          </a:prstGeom>
          <a:noFill/>
          <a:ln w="9525">
            <a:noFill/>
          </a:ln>
        </p:spPr>
        <p:txBody>
          <a:bodyPr anchor="t" anchorCtr="0">
            <a:spAutoFit/>
          </a:bodyPr>
          <a:lstStyle/>
          <a:p>
            <a:pPr algn="ctr" eaLnBrk="0" hangingPunct="0">
              <a:spcBef>
                <a:spcPct val="20000"/>
              </a:spcBef>
            </a:pPr>
            <a:r>
              <a:rPr lang="en-US" altLang="zh-CN" sz="2400" dirty="0">
                <a:latin typeface="华文新魏" panose="02010800040101010101" pitchFamily="2" charset="-122"/>
                <a:ea typeface="华文新魏" panose="02010800040101010101" pitchFamily="2" charset="-122"/>
              </a:rPr>
              <a:t>9 </a:t>
            </a:r>
            <a:r>
              <a:rPr lang="zh-CN" altLang="en-US" sz="2400" dirty="0">
                <a:latin typeface="华文新魏" panose="02010800040101010101" pitchFamily="2" charset="-122"/>
                <a:ea typeface="华文新魏" panose="02010800040101010101" pitchFamily="2" charset="-122"/>
              </a:rPr>
              <a:t>化学安全</a:t>
            </a:r>
          </a:p>
        </p:txBody>
      </p:sp>
      <p:sp>
        <p:nvSpPr>
          <p:cNvPr id="41986" name="TextBox 4"/>
          <p:cNvSpPr txBox="1"/>
          <p:nvPr/>
        </p:nvSpPr>
        <p:spPr>
          <a:xfrm>
            <a:off x="450850" y="708025"/>
            <a:ext cx="9982200" cy="522288"/>
          </a:xfrm>
          <a:prstGeom prst="rect">
            <a:avLst/>
          </a:prstGeom>
          <a:noFill/>
          <a:ln w="9525">
            <a:noFill/>
          </a:ln>
        </p:spPr>
        <p:txBody>
          <a:bodyPr wrap="square" anchor="t" anchorCtr="0">
            <a:spAutoFit/>
          </a:bodyPr>
          <a:lstStyle/>
          <a:p>
            <a:r>
              <a:rPr lang="zh-CN" altLang="en-US" sz="2800" b="1" dirty="0">
                <a:latin typeface="华文新魏" panose="02010800040101010101" pitchFamily="2" charset="-122"/>
                <a:ea typeface="华文新魏" panose="02010800040101010101" pitchFamily="2" charset="-122"/>
              </a:rPr>
              <a:t>（三）</a:t>
            </a:r>
            <a:r>
              <a:rPr lang="zh-CN" altLang="zh-CN" sz="2800" b="1" dirty="0">
                <a:latin typeface="华文新魏" panose="02010800040101010101" pitchFamily="2" charset="-122"/>
                <a:ea typeface="华文新魏" panose="02010800040101010101" pitchFamily="2" charset="-122"/>
              </a:rPr>
              <a:t>高等学校实验室</a:t>
            </a:r>
            <a:r>
              <a:rPr lang="zh-CN" altLang="en-US" sz="2800" b="1" dirty="0">
                <a:latin typeface="华文新魏" panose="02010800040101010101" pitchFamily="2" charset="-122"/>
                <a:ea typeface="华文新魏" panose="02010800040101010101" pitchFamily="2" charset="-122"/>
              </a:rPr>
              <a:t>安全检查项目表（重点检查项目及要点）</a:t>
            </a:r>
          </a:p>
        </p:txBody>
      </p:sp>
      <p:pic>
        <p:nvPicPr>
          <p:cNvPr id="41988" name="图片 109">
            <a:hlinkClick r:id="rId4" action="ppaction://hlinksldjump"/>
          </p:cNvPr>
          <p:cNvPicPr>
            <a:picLocks noChangeAspect="1"/>
          </p:cNvPicPr>
          <p:nvPr/>
        </p:nvPicPr>
        <p:blipFill>
          <a:blip r:embed="rId5" cstate="print"/>
          <a:srcRect l="67346" t="17532" r="2882" b="42969"/>
          <a:stretch>
            <a:fillRect/>
          </a:stretch>
        </p:blipFill>
        <p:spPr>
          <a:xfrm>
            <a:off x="9275763" y="6138863"/>
            <a:ext cx="798512" cy="755650"/>
          </a:xfrm>
          <a:prstGeom prst="rect">
            <a:avLst/>
          </a:prstGeom>
          <a:noFill/>
          <a:ln w="9525">
            <a:noFill/>
          </a:ln>
        </p:spPr>
      </p:pic>
      <p:pic>
        <p:nvPicPr>
          <p:cNvPr id="41989" name="图片 11">
            <a:hlinkClick r:id="rId6" action="ppaction://hlinksldjump"/>
          </p:cNvPr>
          <p:cNvPicPr>
            <a:picLocks noChangeAspect="1"/>
          </p:cNvPicPr>
          <p:nvPr/>
        </p:nvPicPr>
        <p:blipFill>
          <a:blip r:embed="rId7" cstate="print"/>
          <a:srcRect l="4480" t="58189" r="68494" b="5009"/>
          <a:stretch>
            <a:fillRect/>
          </a:stretch>
        </p:blipFill>
        <p:spPr>
          <a:xfrm>
            <a:off x="8418513" y="6138863"/>
            <a:ext cx="739775" cy="739775"/>
          </a:xfrm>
          <a:prstGeom prst="rect">
            <a:avLst/>
          </a:prstGeom>
          <a:noFill/>
          <a:ln w="9525">
            <a:noFill/>
          </a:ln>
        </p:spPr>
      </p:pic>
      <p:sp>
        <p:nvSpPr>
          <p:cNvPr id="42000" name="TextBox 5"/>
          <p:cNvSpPr txBox="1"/>
          <p:nvPr>
            <p:custDataLst>
              <p:tags r:id="rId1"/>
            </p:custDataLst>
          </p:nvPr>
        </p:nvSpPr>
        <p:spPr>
          <a:xfrm>
            <a:off x="663575" y="1836103"/>
            <a:ext cx="9174163" cy="450215"/>
          </a:xfrm>
          <a:prstGeom prst="rect">
            <a:avLst/>
          </a:prstGeom>
          <a:noFill/>
          <a:ln w="9525">
            <a:noFill/>
          </a:ln>
        </p:spPr>
        <p:txBody>
          <a:bodyPr wrap="square" anchor="t" anchorCtr="0">
            <a:spAutoFit/>
          </a:bodyPr>
          <a:lstStyle/>
          <a:p>
            <a:pPr marL="0" lvl="2" algn="l" rtl="0" eaLnBrk="0" hangingPunct="0">
              <a:lnSpc>
                <a:spcPts val="2800"/>
              </a:lnSpc>
              <a:spcBef>
                <a:spcPts val="0"/>
              </a:spcBef>
              <a:spcAft>
                <a:spcPct val="0"/>
              </a:spcAft>
              <a:buNone/>
            </a:pPr>
            <a:r>
              <a:rPr lang="en-US" altLang="zh-CN" sz="1800" b="1" dirty="0">
                <a:solidFill>
                  <a:schemeClr val="tx1"/>
                </a:solidFill>
                <a:latin typeface="华文楷体" panose="02010600040101010101" pitchFamily="2" charset="-122"/>
                <a:ea typeface="华文楷体" panose="02010600040101010101" pitchFamily="2" charset="-122"/>
              </a:rPr>
              <a:t>9.3  </a:t>
            </a:r>
            <a:r>
              <a:rPr lang="zh-CN" altLang="en-US" sz="1800" b="1" dirty="0">
                <a:solidFill>
                  <a:schemeClr val="tx1"/>
                </a:solidFill>
                <a:latin typeface="华文楷体" panose="02010600040101010101" pitchFamily="2" charset="-122"/>
                <a:ea typeface="华文楷体" panose="02010600040101010101" pitchFamily="2" charset="-122"/>
              </a:rPr>
              <a:t>实验室化学品存放</a:t>
            </a:r>
          </a:p>
        </p:txBody>
      </p:sp>
      <p:graphicFrame>
        <p:nvGraphicFramePr>
          <p:cNvPr id="4" name="表格 3"/>
          <p:cNvGraphicFramePr>
            <a:graphicFrameLocks noGrp="1"/>
          </p:cNvGraphicFramePr>
          <p:nvPr/>
        </p:nvGraphicFramePr>
        <p:xfrm>
          <a:off x="738505" y="2329498"/>
          <a:ext cx="9248775" cy="2286000"/>
        </p:xfrm>
        <a:graphic>
          <a:graphicData uri="http://schemas.openxmlformats.org/drawingml/2006/table">
            <a:tbl>
              <a:tblPr>
                <a:tableStyleId>{5C22544A-7EE6-4342-B048-85BDC9FD1C3A}</a:tableStyleId>
              </a:tblPr>
              <a:tblGrid>
                <a:gridCol w="628650"/>
                <a:gridCol w="2830195"/>
                <a:gridCol w="5789930"/>
              </a:tblGrid>
              <a:tr h="547370">
                <a:tc>
                  <a:txBody>
                    <a:bodyPr/>
                    <a:lstStyle/>
                    <a:p>
                      <a:pPr indent="0" algn="just" fontAlgn="auto">
                        <a:lnSpc>
                          <a:spcPts val="2800"/>
                        </a:lnSpc>
                        <a:spcAft>
                          <a:spcPts val="0"/>
                        </a:spcAft>
                      </a:pPr>
                      <a:r>
                        <a:rPr lang="en-US" sz="1800" b="1" kern="1200" dirty="0">
                          <a:solidFill>
                            <a:schemeClr val="tx1"/>
                          </a:solidFill>
                          <a:latin typeface="华文楷体" panose="02010600040101010101" pitchFamily="2" charset="-122"/>
                          <a:ea typeface="华文楷体" panose="02010600040101010101" pitchFamily="2" charset="-122"/>
                          <a:cs typeface="+mn-cs"/>
                        </a:rPr>
                        <a:t>9.3.3</a:t>
                      </a:r>
                    </a:p>
                  </a:txBody>
                  <a:tcPr marL="28575" marR="28575" marT="0" marB="0" anchor="ctr">
                    <a:noFill/>
                  </a:tcPr>
                </a:tc>
                <a:tc>
                  <a:txBody>
                    <a:bodyPr/>
                    <a:lstStyle/>
                    <a:p>
                      <a:pPr indent="0" algn="just" fontAlgn="auto">
                        <a:lnSpc>
                          <a:spcPts val="2800"/>
                        </a:lnSpc>
                        <a:spcAft>
                          <a:spcPts val="0"/>
                        </a:spcAft>
                      </a:pPr>
                      <a:r>
                        <a:rPr lang="zh-CN" sz="1800" kern="1200">
                          <a:solidFill>
                            <a:schemeClr val="tx1"/>
                          </a:solidFill>
                          <a:latin typeface="华文楷体" panose="02010600040101010101" pitchFamily="2" charset="-122"/>
                          <a:ea typeface="华文楷体" panose="02010600040101010101" pitchFamily="2" charset="-122"/>
                          <a:cs typeface="+mn-cs"/>
                        </a:rPr>
                        <a:t>实验室内存放的危险化学品总量符合规定要求</a:t>
                      </a:r>
                    </a:p>
                  </a:txBody>
                  <a:tcPr marL="28575" marR="28575" marT="0" marB="0" anchor="ctr">
                    <a:noFill/>
                  </a:tcPr>
                </a:tc>
                <a:tc>
                  <a:txBody>
                    <a:bodyPr/>
                    <a:lstStyle/>
                    <a:p>
                      <a:pPr indent="0" algn="just" fontAlgn="auto">
                        <a:lnSpc>
                          <a:spcPts val="2800"/>
                        </a:lnSpc>
                        <a:spcAft>
                          <a:spcPts val="0"/>
                        </a:spcAft>
                      </a:pPr>
                      <a:r>
                        <a:rPr lang="zh-CN" sz="1800" b="1" kern="1200" dirty="0">
                          <a:solidFill>
                            <a:srgbClr val="FF0000"/>
                          </a:solidFill>
                          <a:latin typeface="华文楷体" panose="02010600040101010101" pitchFamily="2" charset="-122"/>
                          <a:ea typeface="华文楷体" panose="02010600040101010101" pitchFamily="2" charset="-122"/>
                          <a:cs typeface="+mn-cs"/>
                        </a:rPr>
                        <a:t>（132）危险化学品（不含压缩气体和液化气体）原则上不应超过100公升或100千克，其中易燃易爆性化学品的存放总量不应超过50公升或50千克，且单一包装容器不应大于20公升或20千克（按50平方米为标准，存放量以实验室面积比考量）。</a:t>
                      </a:r>
                    </a:p>
                  </a:txBody>
                  <a:tcPr marL="28575" marR="28575" marT="0" marB="0" anchor="ctr">
                    <a:noFill/>
                  </a:tcPr>
                </a:tc>
              </a:tr>
            </a:tbl>
          </a:graphicData>
        </a:graphic>
      </p:graphicFrame>
      <p:sp>
        <p:nvSpPr>
          <p:cNvPr id="42015" name="TextBox 5"/>
          <p:cNvSpPr txBox="1"/>
          <p:nvPr>
            <p:custDataLst>
              <p:tags r:id="rId2"/>
            </p:custDataLst>
          </p:nvPr>
        </p:nvSpPr>
        <p:spPr>
          <a:xfrm>
            <a:off x="738505" y="4212273"/>
            <a:ext cx="9175750" cy="373380"/>
          </a:xfrm>
          <a:prstGeom prst="rect">
            <a:avLst/>
          </a:prstGeom>
          <a:noFill/>
          <a:ln w="9525">
            <a:noFill/>
          </a:ln>
        </p:spPr>
        <p:txBody>
          <a:bodyPr wrap="square" anchor="t" anchorCtr="0">
            <a:spAutoFit/>
          </a:bodyPr>
          <a:lstStyle/>
          <a:p>
            <a:pPr marL="0" lvl="2" indent="0" algn="l" rtl="0" eaLnBrk="0" fontAlgn="base" hangingPunct="0">
              <a:lnSpc>
                <a:spcPts val="2200"/>
              </a:lnSpc>
              <a:spcBef>
                <a:spcPct val="20000"/>
              </a:spcBef>
              <a:spcAft>
                <a:spcPct val="0"/>
              </a:spcAft>
              <a:buNone/>
            </a:pPr>
            <a:r>
              <a:rPr lang="en-US" altLang="zh-CN" sz="1800" b="1" dirty="0">
                <a:solidFill>
                  <a:schemeClr val="tx1"/>
                </a:solidFill>
                <a:latin typeface="华文楷体" panose="02010600040101010101" pitchFamily="2" charset="-122"/>
                <a:ea typeface="华文楷体" panose="02010600040101010101" pitchFamily="2" charset="-122"/>
              </a:rPr>
              <a:t>9.4  </a:t>
            </a:r>
            <a:r>
              <a:rPr lang="zh-CN" altLang="en-US" sz="1800" b="1" dirty="0">
                <a:solidFill>
                  <a:schemeClr val="tx1"/>
                </a:solidFill>
                <a:latin typeface="华文楷体" panose="02010600040101010101" pitchFamily="2" charset="-122"/>
                <a:ea typeface="华文楷体" panose="02010600040101010101" pitchFamily="2" charset="-122"/>
              </a:rPr>
              <a:t>实验操作安全</a:t>
            </a:r>
          </a:p>
        </p:txBody>
      </p:sp>
      <p:graphicFrame>
        <p:nvGraphicFramePr>
          <p:cNvPr id="7" name="表格 6"/>
          <p:cNvGraphicFramePr>
            <a:graphicFrameLocks noGrp="1"/>
          </p:cNvGraphicFramePr>
          <p:nvPr/>
        </p:nvGraphicFramePr>
        <p:xfrm>
          <a:off x="738505" y="4702810"/>
          <a:ext cx="9251950" cy="762000"/>
        </p:xfrm>
        <a:graphic>
          <a:graphicData uri="http://schemas.openxmlformats.org/drawingml/2006/table">
            <a:tbl>
              <a:tblPr>
                <a:tableStyleId>{5C22544A-7EE6-4342-B048-85BDC9FD1C3A}</a:tableStyleId>
              </a:tblPr>
              <a:tblGrid>
                <a:gridCol w="640715"/>
                <a:gridCol w="2833370"/>
                <a:gridCol w="5777230"/>
              </a:tblGrid>
              <a:tr h="571500">
                <a:tc>
                  <a:txBody>
                    <a:bodyPr/>
                    <a:lstStyle/>
                    <a:p>
                      <a:pPr indent="0" algn="just" fontAlgn="auto">
                        <a:lnSpc>
                          <a:spcPts val="2800"/>
                        </a:lnSpc>
                        <a:spcAft>
                          <a:spcPts val="0"/>
                        </a:spcAft>
                      </a:pPr>
                      <a:r>
                        <a:rPr lang="en-US" sz="1800" b="1" kern="1200" dirty="0">
                          <a:solidFill>
                            <a:schemeClr val="tx1"/>
                          </a:solidFill>
                          <a:latin typeface="华文楷体" panose="02010600040101010101" pitchFamily="2" charset="-122"/>
                          <a:ea typeface="华文楷体" panose="02010600040101010101" pitchFamily="2" charset="-122"/>
                          <a:cs typeface="+mn-cs"/>
                        </a:rPr>
                        <a:t>9.4.1</a:t>
                      </a:r>
                    </a:p>
                  </a:txBody>
                  <a:tcPr marL="28575" marR="28575" marT="0" marB="0" anchor="ctr">
                    <a:noFill/>
                  </a:tcPr>
                </a:tc>
                <a:tc>
                  <a:txBody>
                    <a:bodyPr/>
                    <a:lstStyle/>
                    <a:p>
                      <a:pPr indent="0" algn="just" fontAlgn="auto">
                        <a:lnSpc>
                          <a:spcPts val="2800"/>
                        </a:lnSpc>
                        <a:spcAft>
                          <a:spcPts val="0"/>
                        </a:spcAft>
                      </a:pPr>
                      <a:r>
                        <a:rPr lang="zh-CN" sz="1800" b="1" kern="1200">
                          <a:solidFill>
                            <a:srgbClr val="FF0000"/>
                          </a:solidFill>
                          <a:latin typeface="华文楷体" panose="02010600040101010101" pitchFamily="2" charset="-122"/>
                          <a:ea typeface="华文楷体" panose="02010600040101010101" pitchFamily="2" charset="-122"/>
                          <a:cs typeface="+mn-cs"/>
                        </a:rPr>
                        <a:t>制定危险实验、危险化工工艺指导书、各类标准操作规程（SOP）、应急预案</a:t>
                      </a:r>
                    </a:p>
                  </a:txBody>
                  <a:tcPr marL="28575" marR="28575" marT="0" marB="0" anchor="ctr">
                    <a:noFill/>
                  </a:tcPr>
                </a:tc>
                <a:tc>
                  <a:txBody>
                    <a:bodyPr/>
                    <a:lstStyle/>
                    <a:p>
                      <a:pPr indent="0" algn="just" fontAlgn="auto">
                        <a:lnSpc>
                          <a:spcPts val="2800"/>
                        </a:lnSpc>
                        <a:spcAft>
                          <a:spcPts val="0"/>
                        </a:spcAft>
                      </a:pPr>
                      <a:r>
                        <a:rPr sz="1800" b="0" kern="1200" dirty="0">
                          <a:solidFill>
                            <a:schemeClr val="tx1"/>
                          </a:solidFill>
                          <a:latin typeface="华文楷体" panose="02010600040101010101" pitchFamily="2" charset="-122"/>
                          <a:ea typeface="华文楷体" panose="02010600040101010101" pitchFamily="2" charset="-122"/>
                          <a:cs typeface="+mn-cs"/>
                        </a:rPr>
                        <a:t>（139）指导书和预案上墙或便于取阅，实验人员熟悉所涉及的危险性及应急处理措施，按照指导书进行实验</a:t>
                      </a:r>
                      <a:r>
                        <a:rPr lang="zh-CN" sz="1800" b="1" kern="1200" dirty="0">
                          <a:solidFill>
                            <a:srgbClr val="FF0000"/>
                          </a:solidFill>
                          <a:latin typeface="华文楷体" panose="02010600040101010101" pitchFamily="2" charset="-122"/>
                          <a:ea typeface="华文楷体" panose="02010600040101010101" pitchFamily="2" charset="-122"/>
                          <a:cs typeface="+mn-cs"/>
                        </a:rPr>
                        <a:t>。</a:t>
                      </a:r>
                    </a:p>
                  </a:txBody>
                  <a:tcPr marL="28575" marR="28575" marT="0" marB="0" anchor="ctr">
                    <a:noFill/>
                  </a:tcPr>
                </a:tc>
              </a:tr>
            </a:tbl>
          </a:graphicData>
        </a:graphic>
      </p:graphicFrame>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TextBox 5"/>
          <p:cNvSpPr txBox="1"/>
          <p:nvPr/>
        </p:nvSpPr>
        <p:spPr>
          <a:xfrm>
            <a:off x="666750" y="1331913"/>
            <a:ext cx="8858250" cy="460375"/>
          </a:xfrm>
          <a:prstGeom prst="rect">
            <a:avLst/>
          </a:prstGeom>
          <a:noFill/>
          <a:ln w="9525">
            <a:noFill/>
          </a:ln>
        </p:spPr>
        <p:txBody>
          <a:bodyPr anchor="t" anchorCtr="0">
            <a:spAutoFit/>
          </a:bodyPr>
          <a:lstStyle/>
          <a:p>
            <a:pPr algn="ctr" eaLnBrk="0" hangingPunct="0">
              <a:spcBef>
                <a:spcPct val="20000"/>
              </a:spcBef>
            </a:pPr>
            <a:r>
              <a:rPr lang="en-US" altLang="zh-CN" sz="2400" dirty="0">
                <a:latin typeface="华文新魏" panose="02010800040101010101" pitchFamily="2" charset="-122"/>
                <a:ea typeface="华文新魏" panose="02010800040101010101" pitchFamily="2" charset="-122"/>
              </a:rPr>
              <a:t>9 </a:t>
            </a:r>
            <a:r>
              <a:rPr lang="zh-CN" altLang="en-US" sz="2400" dirty="0">
                <a:latin typeface="华文新魏" panose="02010800040101010101" pitchFamily="2" charset="-122"/>
                <a:ea typeface="华文新魏" panose="02010800040101010101" pitchFamily="2" charset="-122"/>
              </a:rPr>
              <a:t>化学安全</a:t>
            </a:r>
          </a:p>
        </p:txBody>
      </p:sp>
      <p:sp>
        <p:nvSpPr>
          <p:cNvPr id="43010" name="TextBox 4"/>
          <p:cNvSpPr txBox="1"/>
          <p:nvPr/>
        </p:nvSpPr>
        <p:spPr>
          <a:xfrm>
            <a:off x="450850" y="708025"/>
            <a:ext cx="9982200" cy="522288"/>
          </a:xfrm>
          <a:prstGeom prst="rect">
            <a:avLst/>
          </a:prstGeom>
          <a:noFill/>
          <a:ln w="9525">
            <a:noFill/>
          </a:ln>
        </p:spPr>
        <p:txBody>
          <a:bodyPr wrap="square" anchor="t" anchorCtr="0">
            <a:spAutoFit/>
          </a:bodyPr>
          <a:lstStyle/>
          <a:p>
            <a:r>
              <a:rPr lang="zh-CN" altLang="en-US" sz="2800" b="1" dirty="0">
                <a:latin typeface="华文新魏" panose="02010800040101010101" pitchFamily="2" charset="-122"/>
                <a:ea typeface="华文新魏" panose="02010800040101010101" pitchFamily="2" charset="-122"/>
              </a:rPr>
              <a:t>（三）</a:t>
            </a:r>
            <a:r>
              <a:rPr lang="zh-CN" altLang="zh-CN" sz="2800" b="1" dirty="0">
                <a:latin typeface="华文新魏" panose="02010800040101010101" pitchFamily="2" charset="-122"/>
                <a:ea typeface="华文新魏" panose="02010800040101010101" pitchFamily="2" charset="-122"/>
              </a:rPr>
              <a:t>高等学校实验室</a:t>
            </a:r>
            <a:r>
              <a:rPr lang="zh-CN" altLang="en-US" sz="2800" b="1" dirty="0">
                <a:latin typeface="华文新魏" panose="02010800040101010101" pitchFamily="2" charset="-122"/>
                <a:ea typeface="华文新魏" panose="02010800040101010101" pitchFamily="2" charset="-122"/>
              </a:rPr>
              <a:t>安全检查项目表（重点检查项目及要点）</a:t>
            </a:r>
          </a:p>
        </p:txBody>
      </p:sp>
      <p:sp>
        <p:nvSpPr>
          <p:cNvPr id="43011" name="TextBox 5"/>
          <p:cNvSpPr txBox="1"/>
          <p:nvPr/>
        </p:nvSpPr>
        <p:spPr>
          <a:xfrm>
            <a:off x="666433" y="1548765"/>
            <a:ext cx="9336087" cy="373380"/>
          </a:xfrm>
          <a:prstGeom prst="rect">
            <a:avLst/>
          </a:prstGeom>
          <a:noFill/>
          <a:ln w="9525">
            <a:noFill/>
          </a:ln>
        </p:spPr>
        <p:txBody>
          <a:bodyPr anchor="t" anchorCtr="0">
            <a:spAutoFit/>
          </a:bodyPr>
          <a:lstStyle/>
          <a:p>
            <a:pPr marL="0" lvl="2" indent="0" algn="l" rtl="0" eaLnBrk="0" fontAlgn="base" hangingPunct="0">
              <a:lnSpc>
                <a:spcPts val="2200"/>
              </a:lnSpc>
              <a:spcBef>
                <a:spcPct val="20000"/>
              </a:spcBef>
              <a:spcAft>
                <a:spcPct val="0"/>
              </a:spcAft>
              <a:buNone/>
            </a:pPr>
            <a:r>
              <a:rPr lang="en-US" altLang="zh-CN" sz="1800" b="1" dirty="0">
                <a:solidFill>
                  <a:schemeClr val="tx1"/>
                </a:solidFill>
                <a:latin typeface="华文楷体" panose="02010600040101010101" pitchFamily="2" charset="-122"/>
                <a:ea typeface="华文楷体" panose="02010600040101010101" pitchFamily="2" charset="-122"/>
              </a:rPr>
              <a:t>9.6   </a:t>
            </a:r>
            <a:r>
              <a:rPr lang="zh-CN" altLang="en-US" sz="1800" b="1" dirty="0">
                <a:solidFill>
                  <a:schemeClr val="tx1"/>
                </a:solidFill>
                <a:latin typeface="华文楷体" panose="02010600040101010101" pitchFamily="2" charset="-122"/>
                <a:ea typeface="华文楷体" panose="02010600040101010101" pitchFamily="2" charset="-122"/>
              </a:rPr>
              <a:t>实验气体</a:t>
            </a:r>
          </a:p>
        </p:txBody>
      </p:sp>
      <p:pic>
        <p:nvPicPr>
          <p:cNvPr id="43012" name="图片 109">
            <a:hlinkClick r:id="rId4" action="ppaction://hlinksldjump"/>
          </p:cNvPr>
          <p:cNvPicPr>
            <a:picLocks noChangeAspect="1"/>
          </p:cNvPicPr>
          <p:nvPr/>
        </p:nvPicPr>
        <p:blipFill>
          <a:blip r:embed="rId5" cstate="print"/>
          <a:srcRect l="67346" t="17532" r="2882" b="42969"/>
          <a:stretch>
            <a:fillRect/>
          </a:stretch>
        </p:blipFill>
        <p:spPr>
          <a:xfrm>
            <a:off x="9275763" y="6138863"/>
            <a:ext cx="798512" cy="755650"/>
          </a:xfrm>
          <a:prstGeom prst="rect">
            <a:avLst/>
          </a:prstGeom>
          <a:noFill/>
          <a:ln w="9525">
            <a:noFill/>
          </a:ln>
        </p:spPr>
      </p:pic>
      <p:pic>
        <p:nvPicPr>
          <p:cNvPr id="43013" name="图片 11">
            <a:hlinkClick r:id="rId6" action="ppaction://hlinksldjump"/>
          </p:cNvPr>
          <p:cNvPicPr>
            <a:picLocks noChangeAspect="1"/>
          </p:cNvPicPr>
          <p:nvPr/>
        </p:nvPicPr>
        <p:blipFill>
          <a:blip r:embed="rId7" cstate="print"/>
          <a:srcRect l="4480" t="58189" r="68494" b="5009"/>
          <a:stretch>
            <a:fillRect/>
          </a:stretch>
        </p:blipFill>
        <p:spPr>
          <a:xfrm>
            <a:off x="8418513" y="6138863"/>
            <a:ext cx="739775" cy="739775"/>
          </a:xfrm>
          <a:prstGeom prst="rect">
            <a:avLst/>
          </a:prstGeom>
          <a:noFill/>
          <a:ln w="9525">
            <a:noFill/>
          </a:ln>
        </p:spPr>
      </p:pic>
      <p:graphicFrame>
        <p:nvGraphicFramePr>
          <p:cNvPr id="10" name="表格 9"/>
          <p:cNvGraphicFramePr>
            <a:graphicFrameLocks noGrp="1"/>
          </p:cNvGraphicFramePr>
          <p:nvPr/>
        </p:nvGraphicFramePr>
        <p:xfrm>
          <a:off x="743585" y="1836420"/>
          <a:ext cx="9174480" cy="2794000"/>
        </p:xfrm>
        <a:graphic>
          <a:graphicData uri="http://schemas.openxmlformats.org/drawingml/2006/table">
            <a:tbl>
              <a:tblPr>
                <a:tableStyleId>{5C22544A-7EE6-4342-B048-85BDC9FD1C3A}</a:tableStyleId>
              </a:tblPr>
              <a:tblGrid>
                <a:gridCol w="640715"/>
                <a:gridCol w="2833370"/>
                <a:gridCol w="5700395"/>
              </a:tblGrid>
              <a:tr h="2794000">
                <a:tc>
                  <a:txBody>
                    <a:bodyPr/>
                    <a:lstStyle/>
                    <a:p>
                      <a:pPr indent="0" algn="just" fontAlgn="auto">
                        <a:lnSpc>
                          <a:spcPts val="2200"/>
                        </a:lnSpc>
                        <a:spcAft>
                          <a:spcPts val="0"/>
                        </a:spcAft>
                      </a:pPr>
                      <a:r>
                        <a:rPr lang="en-US" sz="1800" b="1" kern="1200" dirty="0">
                          <a:solidFill>
                            <a:schemeClr val="tx1"/>
                          </a:solidFill>
                          <a:latin typeface="华文楷体" panose="02010600040101010101" pitchFamily="2" charset="-122"/>
                          <a:ea typeface="华文楷体" panose="02010600040101010101" pitchFamily="2" charset="-122"/>
                          <a:cs typeface="+mn-cs"/>
                        </a:rPr>
                        <a:t>9.6.2</a:t>
                      </a:r>
                    </a:p>
                  </a:txBody>
                  <a:tcPr marL="28575" marR="28575" marT="0" marB="0" anchor="ctr">
                    <a:noFill/>
                  </a:tcPr>
                </a:tc>
                <a:tc>
                  <a:txBody>
                    <a:bodyPr/>
                    <a:lstStyle/>
                    <a:p>
                      <a:pPr indent="0" algn="just" fontAlgn="auto">
                        <a:lnSpc>
                          <a:spcPts val="2200"/>
                        </a:lnSpc>
                        <a:spcAft>
                          <a:spcPts val="0"/>
                        </a:spcAft>
                      </a:pPr>
                      <a:r>
                        <a:rPr lang="zh-CN" sz="1800" kern="1200">
                          <a:solidFill>
                            <a:schemeClr val="tx1"/>
                          </a:solidFill>
                          <a:latin typeface="华文楷体" panose="02010600040101010101" pitchFamily="2" charset="-122"/>
                          <a:ea typeface="华文楷体" panose="02010600040101010101" pitchFamily="2" charset="-122"/>
                          <a:cs typeface="+mn-cs"/>
                        </a:rPr>
                        <a:t>气体（气瓶）的存放和使用符合相关要求</a:t>
                      </a:r>
                    </a:p>
                  </a:txBody>
                  <a:tcPr marL="28575" marR="28575" marT="0" marB="0" anchor="ctr">
                    <a:noFill/>
                  </a:tcPr>
                </a:tc>
                <a:tc>
                  <a:txBody>
                    <a:bodyPr/>
                    <a:lstStyle/>
                    <a:p>
                      <a:pPr indent="0" algn="just" fontAlgn="auto">
                        <a:lnSpc>
                          <a:spcPts val="2200"/>
                        </a:lnSpc>
                        <a:spcAft>
                          <a:spcPts val="0"/>
                        </a:spcAft>
                      </a:pPr>
                      <a:r>
                        <a:rPr sz="1800" b="1" kern="1200" dirty="0">
                          <a:solidFill>
                            <a:srgbClr val="FF0000"/>
                          </a:solidFill>
                          <a:latin typeface="华文楷体" panose="02010600040101010101" pitchFamily="2" charset="-122"/>
                          <a:ea typeface="华文楷体" panose="02010600040101010101" pitchFamily="2" charset="-122"/>
                          <a:cs typeface="+mn-cs"/>
                        </a:rPr>
                        <a:t>（155）气瓶应合理固定。</a:t>
                      </a:r>
                    </a:p>
                    <a:p>
                      <a:pPr indent="0" algn="just" fontAlgn="auto">
                        <a:lnSpc>
                          <a:spcPts val="2200"/>
                        </a:lnSpc>
                        <a:spcAft>
                          <a:spcPts val="0"/>
                        </a:spcAft>
                      </a:pPr>
                      <a:r>
                        <a:rPr sz="1800" b="1" kern="1200" dirty="0">
                          <a:solidFill>
                            <a:srgbClr val="FF0000"/>
                          </a:solidFill>
                          <a:latin typeface="华文楷体" panose="02010600040101010101" pitchFamily="2" charset="-122"/>
                          <a:ea typeface="华文楷体" panose="02010600040101010101" pitchFamily="2" charset="-122"/>
                          <a:cs typeface="+mn-cs"/>
                        </a:rPr>
                        <a:t>（157）气瓶的存放应控制在最小需求量。</a:t>
                      </a:r>
                    </a:p>
                    <a:p>
                      <a:pPr indent="0" algn="just" fontAlgn="auto">
                        <a:lnSpc>
                          <a:spcPts val="2200"/>
                        </a:lnSpc>
                        <a:spcAft>
                          <a:spcPts val="0"/>
                        </a:spcAft>
                      </a:pPr>
                      <a:r>
                        <a:rPr sz="1800" b="1" kern="1200" dirty="0">
                          <a:solidFill>
                            <a:srgbClr val="FF0000"/>
                          </a:solidFill>
                          <a:latin typeface="华文楷体" panose="02010600040101010101" pitchFamily="2" charset="-122"/>
                          <a:ea typeface="华文楷体" panose="02010600040101010101" pitchFamily="2" charset="-122"/>
                          <a:cs typeface="+mn-cs"/>
                        </a:rPr>
                        <a:t>（158）涉及有毒、可燃气体的场所，配有通风设施和相应的气体监测和报警装置等，张贴必要的安全警示标识。</a:t>
                      </a:r>
                    </a:p>
                    <a:p>
                      <a:pPr indent="0" algn="just" fontAlgn="auto">
                        <a:lnSpc>
                          <a:spcPts val="2200"/>
                        </a:lnSpc>
                        <a:spcAft>
                          <a:spcPts val="0"/>
                        </a:spcAft>
                      </a:pPr>
                      <a:r>
                        <a:rPr sz="1800" b="1" kern="1200" dirty="0">
                          <a:solidFill>
                            <a:srgbClr val="FF0000"/>
                          </a:solidFill>
                          <a:latin typeface="华文楷体" panose="02010600040101010101" pitchFamily="2" charset="-122"/>
                          <a:ea typeface="华文楷体" panose="02010600040101010101" pitchFamily="2" charset="-122"/>
                          <a:cs typeface="+mn-cs"/>
                        </a:rPr>
                        <a:t>（159）可燃性气体与氧气等助燃气体气瓶不得混放。</a:t>
                      </a:r>
                    </a:p>
                    <a:p>
                      <a:pPr indent="0" algn="just" fontAlgn="auto">
                        <a:lnSpc>
                          <a:spcPts val="2200"/>
                        </a:lnSpc>
                        <a:spcAft>
                          <a:spcPts val="0"/>
                        </a:spcAft>
                      </a:pPr>
                      <a:r>
                        <a:rPr sz="1800" b="1" kern="1200" dirty="0">
                          <a:solidFill>
                            <a:srgbClr val="FF0000"/>
                          </a:solidFill>
                          <a:latin typeface="华文楷体" panose="02010600040101010101" pitchFamily="2" charset="-122"/>
                          <a:ea typeface="华文楷体" panose="02010600040101010101" pitchFamily="2" charset="-122"/>
                          <a:cs typeface="+mn-cs"/>
                        </a:rPr>
                        <a:t>（161）有供应商提供的气瓶定期检验合格标识，无超过检验有效期的气瓶、无超过设计年限的气瓶。确认“满、使用中、空瓶”三种状态。</a:t>
                      </a:r>
                    </a:p>
                    <a:p>
                      <a:pPr indent="0" algn="just" fontAlgn="auto">
                        <a:lnSpc>
                          <a:spcPts val="2200"/>
                        </a:lnSpc>
                        <a:spcAft>
                          <a:spcPts val="0"/>
                        </a:spcAft>
                      </a:pPr>
                      <a:r>
                        <a:rPr sz="1800" b="1" kern="1200" dirty="0">
                          <a:solidFill>
                            <a:srgbClr val="FF0000"/>
                          </a:solidFill>
                          <a:latin typeface="华文楷体" panose="02010600040101010101" pitchFamily="2" charset="-122"/>
                          <a:ea typeface="华文楷体" panose="02010600040101010101" pitchFamily="2" charset="-122"/>
                          <a:cs typeface="+mn-cs"/>
                        </a:rPr>
                        <a:t>（163）使用完毕，应及时关闭气瓶总阀。</a:t>
                      </a:r>
                    </a:p>
                    <a:p>
                      <a:pPr indent="0" algn="just" fontAlgn="auto">
                        <a:lnSpc>
                          <a:spcPts val="2200"/>
                        </a:lnSpc>
                        <a:spcAft>
                          <a:spcPts val="0"/>
                        </a:spcAft>
                      </a:pPr>
                      <a:r>
                        <a:rPr sz="1800" b="1" kern="1200" dirty="0">
                          <a:solidFill>
                            <a:srgbClr val="FF0000"/>
                          </a:solidFill>
                          <a:latin typeface="华文楷体" panose="02010600040101010101" pitchFamily="2" charset="-122"/>
                          <a:ea typeface="华文楷体" panose="02010600040101010101" pitchFamily="2" charset="-122"/>
                          <a:cs typeface="+mn-cs"/>
                        </a:rPr>
                        <a:t>（164）气瓶附件齐全。</a:t>
                      </a:r>
                    </a:p>
                  </a:txBody>
                  <a:tcPr marL="28575" marR="28575" marT="0" marB="0" anchor="ctr">
                    <a:noFill/>
                  </a:tcPr>
                </a:tc>
              </a:tr>
            </a:tbl>
          </a:graphicData>
        </a:graphic>
      </p:graphicFrame>
      <p:sp>
        <p:nvSpPr>
          <p:cNvPr id="43024" name="TextBox 5"/>
          <p:cNvSpPr txBox="1"/>
          <p:nvPr>
            <p:custDataLst>
              <p:tags r:id="rId1"/>
            </p:custDataLst>
          </p:nvPr>
        </p:nvSpPr>
        <p:spPr>
          <a:xfrm>
            <a:off x="593725" y="5004753"/>
            <a:ext cx="9175750" cy="373380"/>
          </a:xfrm>
          <a:prstGeom prst="rect">
            <a:avLst/>
          </a:prstGeom>
          <a:noFill/>
          <a:ln w="9525">
            <a:noFill/>
          </a:ln>
        </p:spPr>
        <p:txBody>
          <a:bodyPr wrap="square" anchor="t" anchorCtr="0">
            <a:spAutoFit/>
          </a:bodyPr>
          <a:lstStyle/>
          <a:p>
            <a:pPr marL="0" lvl="2" indent="0" algn="l" rtl="0" eaLnBrk="0" fontAlgn="base" hangingPunct="0">
              <a:lnSpc>
                <a:spcPts val="2200"/>
              </a:lnSpc>
              <a:spcBef>
                <a:spcPct val="20000"/>
              </a:spcBef>
              <a:spcAft>
                <a:spcPct val="0"/>
              </a:spcAft>
              <a:buNone/>
            </a:pPr>
            <a:r>
              <a:rPr lang="en-US" altLang="zh-CN" sz="1800" b="1" dirty="0">
                <a:solidFill>
                  <a:schemeClr val="tx1"/>
                </a:solidFill>
                <a:latin typeface="华文楷体" panose="02010600040101010101" pitchFamily="2" charset="-122"/>
                <a:ea typeface="华文楷体" panose="02010600040101010101" pitchFamily="2" charset="-122"/>
              </a:rPr>
              <a:t>10.1  </a:t>
            </a:r>
            <a:r>
              <a:rPr lang="zh-CN" altLang="en-US" sz="1800" b="1" dirty="0">
                <a:solidFill>
                  <a:schemeClr val="tx1"/>
                </a:solidFill>
                <a:latin typeface="华文楷体" panose="02010600040101010101" pitchFamily="2" charset="-122"/>
                <a:ea typeface="华文楷体" panose="02010600040101010101" pitchFamily="2" charset="-122"/>
              </a:rPr>
              <a:t>实验室生物安全等级</a:t>
            </a:r>
          </a:p>
        </p:txBody>
      </p:sp>
      <p:graphicFrame>
        <p:nvGraphicFramePr>
          <p:cNvPr id="7" name="表格 6"/>
          <p:cNvGraphicFramePr>
            <a:graphicFrameLocks noGrp="1"/>
          </p:cNvGraphicFramePr>
          <p:nvPr/>
        </p:nvGraphicFramePr>
        <p:xfrm>
          <a:off x="666750" y="5436553"/>
          <a:ext cx="9251950" cy="762000"/>
        </p:xfrm>
        <a:graphic>
          <a:graphicData uri="http://schemas.openxmlformats.org/drawingml/2006/table">
            <a:tbl>
              <a:tblPr>
                <a:tableStyleId>{5C22544A-7EE6-4342-B048-85BDC9FD1C3A}</a:tableStyleId>
              </a:tblPr>
              <a:tblGrid>
                <a:gridCol w="640715"/>
                <a:gridCol w="2833370"/>
                <a:gridCol w="5777230"/>
              </a:tblGrid>
              <a:tr h="762000">
                <a:tc>
                  <a:txBody>
                    <a:bodyPr/>
                    <a:lstStyle/>
                    <a:p>
                      <a:pPr indent="0" algn="just" fontAlgn="auto">
                        <a:lnSpc>
                          <a:spcPts val="2200"/>
                        </a:lnSpc>
                        <a:spcAft>
                          <a:spcPts val="0"/>
                        </a:spcAft>
                      </a:pPr>
                      <a:r>
                        <a:rPr lang="en-US" sz="1800" b="1" kern="1200" dirty="0">
                          <a:solidFill>
                            <a:schemeClr val="tx1"/>
                          </a:solidFill>
                          <a:latin typeface="华文楷体" panose="02010600040101010101" pitchFamily="2" charset="-122"/>
                          <a:ea typeface="华文楷体" panose="02010600040101010101" pitchFamily="2" charset="-122"/>
                          <a:cs typeface="+mn-cs"/>
                        </a:rPr>
                        <a:t>10.1.1</a:t>
                      </a:r>
                    </a:p>
                  </a:txBody>
                  <a:tcPr marL="28575" marR="28575" marT="0" marB="0" anchor="ctr">
                    <a:noFill/>
                  </a:tcPr>
                </a:tc>
                <a:tc>
                  <a:txBody>
                    <a:bodyPr/>
                    <a:lstStyle/>
                    <a:p>
                      <a:pPr indent="0" algn="just" fontAlgn="auto">
                        <a:lnSpc>
                          <a:spcPts val="2200"/>
                        </a:lnSpc>
                        <a:spcAft>
                          <a:spcPts val="0"/>
                        </a:spcAft>
                      </a:pPr>
                      <a:r>
                        <a:rPr lang="zh-CN" sz="1800" b="0" kern="1200">
                          <a:solidFill>
                            <a:schemeClr val="tx1"/>
                          </a:solidFill>
                          <a:latin typeface="华文楷体" panose="02010600040101010101" pitchFamily="2" charset="-122"/>
                          <a:ea typeface="华文楷体" panose="02010600040101010101" pitchFamily="2" charset="-122"/>
                          <a:cs typeface="+mn-cs"/>
                        </a:rPr>
                        <a:t>开展病原微生物实验研究的实验室，须具备相应的安全等级资质</a:t>
                      </a:r>
                    </a:p>
                  </a:txBody>
                  <a:tcPr marL="28575" marR="28575" marT="0" marB="0" anchor="ctr">
                    <a:noFill/>
                  </a:tcPr>
                </a:tc>
                <a:tc>
                  <a:txBody>
                    <a:bodyPr/>
                    <a:lstStyle/>
                    <a:p>
                      <a:pPr indent="0" algn="just" fontAlgn="auto">
                        <a:lnSpc>
                          <a:spcPts val="2200"/>
                        </a:lnSpc>
                        <a:spcAft>
                          <a:spcPts val="0"/>
                        </a:spcAft>
                      </a:pPr>
                      <a:r>
                        <a:rPr sz="1800" kern="1200" dirty="0">
                          <a:latin typeface="华文楷体" panose="02010600040101010101" pitchFamily="2" charset="-122"/>
                          <a:ea typeface="华文楷体" panose="02010600040101010101" pitchFamily="2" charset="-122"/>
                          <a:cs typeface="+mn-cs"/>
                        </a:rPr>
                        <a:t>（183）BSL-3/ABSL-3、BSL-4/ABSL-4实验室须经政府部门批准建设，</a:t>
                      </a:r>
                      <a:r>
                        <a:rPr sz="1800" b="1" kern="1200" dirty="0">
                          <a:solidFill>
                            <a:srgbClr val="FF0000"/>
                          </a:solidFill>
                          <a:latin typeface="华文楷体" panose="02010600040101010101" pitchFamily="2" charset="-122"/>
                          <a:ea typeface="华文楷体" panose="02010600040101010101" pitchFamily="2" charset="-122"/>
                          <a:cs typeface="+mn-cs"/>
                        </a:rPr>
                        <a:t>BSL-1/ABSL-1、BSL-2/ABSL-2实验室由学校建设后报卫生或农业部门备案。</a:t>
                      </a:r>
                    </a:p>
                  </a:txBody>
                  <a:tcPr marL="28575" marR="28575" marT="0" marB="0" anchor="ctr">
                    <a:noFill/>
                  </a:tcPr>
                </a:tc>
              </a:tr>
            </a:tbl>
          </a:graphicData>
        </a:graphic>
      </p:graphicFrame>
      <p:sp>
        <p:nvSpPr>
          <p:cNvPr id="43035" name="TextBox 5"/>
          <p:cNvSpPr txBox="1"/>
          <p:nvPr>
            <p:custDataLst>
              <p:tags r:id="rId2"/>
            </p:custDataLst>
          </p:nvPr>
        </p:nvSpPr>
        <p:spPr>
          <a:xfrm>
            <a:off x="742950" y="4630420"/>
            <a:ext cx="8858250" cy="460375"/>
          </a:xfrm>
          <a:prstGeom prst="rect">
            <a:avLst/>
          </a:prstGeom>
          <a:noFill/>
          <a:ln w="9525">
            <a:noFill/>
          </a:ln>
        </p:spPr>
        <p:txBody>
          <a:bodyPr anchor="t" anchorCtr="0">
            <a:spAutoFit/>
          </a:bodyPr>
          <a:lstStyle/>
          <a:p>
            <a:pPr algn="ctr" eaLnBrk="0" hangingPunct="0">
              <a:spcBef>
                <a:spcPct val="20000"/>
              </a:spcBef>
            </a:pPr>
            <a:r>
              <a:rPr lang="en-US" altLang="zh-CN" sz="2400" dirty="0">
                <a:latin typeface="华文新魏" panose="02010800040101010101" pitchFamily="2" charset="-122"/>
                <a:ea typeface="华文新魏" panose="02010800040101010101" pitchFamily="2" charset="-122"/>
              </a:rPr>
              <a:t>10 </a:t>
            </a:r>
            <a:r>
              <a:rPr lang="zh-CN" altLang="en-US" sz="2400" dirty="0">
                <a:latin typeface="华文新魏" panose="02010800040101010101" pitchFamily="2" charset="-122"/>
                <a:ea typeface="华文新魏" panose="02010800040101010101" pitchFamily="2" charset="-122"/>
              </a:rPr>
              <a:t>生物安全</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TextBox 5"/>
          <p:cNvSpPr txBox="1"/>
          <p:nvPr/>
        </p:nvSpPr>
        <p:spPr>
          <a:xfrm>
            <a:off x="666750" y="1331913"/>
            <a:ext cx="8858250" cy="460375"/>
          </a:xfrm>
          <a:prstGeom prst="rect">
            <a:avLst/>
          </a:prstGeom>
          <a:noFill/>
          <a:ln w="9525">
            <a:noFill/>
          </a:ln>
        </p:spPr>
        <p:txBody>
          <a:bodyPr anchor="t" anchorCtr="0">
            <a:spAutoFit/>
          </a:bodyPr>
          <a:lstStyle/>
          <a:p>
            <a:pPr algn="ctr" eaLnBrk="0" hangingPunct="0">
              <a:spcBef>
                <a:spcPct val="20000"/>
              </a:spcBef>
            </a:pPr>
            <a:r>
              <a:rPr lang="en-US" altLang="zh-CN" sz="2400" dirty="0">
                <a:latin typeface="华文新魏" panose="02010800040101010101" pitchFamily="2" charset="-122"/>
                <a:ea typeface="华文新魏" panose="02010800040101010101" pitchFamily="2" charset="-122"/>
              </a:rPr>
              <a:t>10 </a:t>
            </a:r>
            <a:r>
              <a:rPr lang="zh-CN" altLang="en-US" sz="2400" dirty="0">
                <a:latin typeface="华文新魏" panose="02010800040101010101" pitchFamily="2" charset="-122"/>
                <a:ea typeface="华文新魏" panose="02010800040101010101" pitchFamily="2" charset="-122"/>
              </a:rPr>
              <a:t>生物安全</a:t>
            </a:r>
          </a:p>
        </p:txBody>
      </p:sp>
      <p:sp>
        <p:nvSpPr>
          <p:cNvPr id="44034" name="TextBox 4"/>
          <p:cNvSpPr txBox="1"/>
          <p:nvPr/>
        </p:nvSpPr>
        <p:spPr>
          <a:xfrm>
            <a:off x="450850" y="708025"/>
            <a:ext cx="9982200" cy="522288"/>
          </a:xfrm>
          <a:prstGeom prst="rect">
            <a:avLst/>
          </a:prstGeom>
          <a:noFill/>
          <a:ln w="9525">
            <a:noFill/>
          </a:ln>
        </p:spPr>
        <p:txBody>
          <a:bodyPr wrap="square" anchor="t" anchorCtr="0">
            <a:spAutoFit/>
          </a:bodyPr>
          <a:lstStyle/>
          <a:p>
            <a:r>
              <a:rPr lang="zh-CN" altLang="en-US" sz="2800" b="1" dirty="0">
                <a:latin typeface="华文新魏" panose="02010800040101010101" pitchFamily="2" charset="-122"/>
                <a:ea typeface="华文新魏" panose="02010800040101010101" pitchFamily="2" charset="-122"/>
              </a:rPr>
              <a:t>（三）</a:t>
            </a:r>
            <a:r>
              <a:rPr lang="zh-CN" altLang="zh-CN" sz="2800" b="1" dirty="0">
                <a:latin typeface="华文新魏" panose="02010800040101010101" pitchFamily="2" charset="-122"/>
                <a:ea typeface="华文新魏" panose="02010800040101010101" pitchFamily="2" charset="-122"/>
              </a:rPr>
              <a:t>高等学校实验室</a:t>
            </a:r>
            <a:r>
              <a:rPr lang="zh-CN" altLang="en-US" sz="2800" b="1" dirty="0">
                <a:latin typeface="华文新魏" panose="02010800040101010101" pitchFamily="2" charset="-122"/>
                <a:ea typeface="华文新魏" panose="02010800040101010101" pitchFamily="2" charset="-122"/>
              </a:rPr>
              <a:t>安全检查项目表（重点检查项目及要点）</a:t>
            </a:r>
          </a:p>
        </p:txBody>
      </p:sp>
      <p:sp>
        <p:nvSpPr>
          <p:cNvPr id="44035" name="TextBox 5"/>
          <p:cNvSpPr txBox="1"/>
          <p:nvPr/>
        </p:nvSpPr>
        <p:spPr>
          <a:xfrm>
            <a:off x="665163" y="1692275"/>
            <a:ext cx="9336087" cy="373380"/>
          </a:xfrm>
          <a:prstGeom prst="rect">
            <a:avLst/>
          </a:prstGeom>
          <a:noFill/>
          <a:ln w="9525">
            <a:noFill/>
          </a:ln>
        </p:spPr>
        <p:txBody>
          <a:bodyPr anchor="t" anchorCtr="0">
            <a:spAutoFit/>
          </a:bodyPr>
          <a:lstStyle/>
          <a:p>
            <a:pPr marL="0" lvl="2" indent="0" algn="l" rtl="0" eaLnBrk="0" fontAlgn="base" hangingPunct="0">
              <a:lnSpc>
                <a:spcPts val="2200"/>
              </a:lnSpc>
              <a:spcBef>
                <a:spcPct val="20000"/>
              </a:spcBef>
              <a:spcAft>
                <a:spcPct val="0"/>
              </a:spcAft>
              <a:buNone/>
            </a:pPr>
            <a:r>
              <a:rPr lang="en-US" altLang="zh-CN" sz="1800" b="1" dirty="0">
                <a:solidFill>
                  <a:schemeClr val="tx1"/>
                </a:solidFill>
                <a:latin typeface="华文楷体" panose="02010600040101010101" pitchFamily="2" charset="-122"/>
                <a:ea typeface="华文楷体" panose="02010600040101010101" pitchFamily="2" charset="-122"/>
              </a:rPr>
              <a:t>10.1   </a:t>
            </a:r>
            <a:r>
              <a:rPr lang="zh-CN" altLang="en-US" sz="1800" b="1" dirty="0">
                <a:solidFill>
                  <a:schemeClr val="tx1"/>
                </a:solidFill>
                <a:latin typeface="华文楷体" panose="02010600040101010101" pitchFamily="2" charset="-122"/>
                <a:ea typeface="华文楷体" panose="02010600040101010101" pitchFamily="2" charset="-122"/>
              </a:rPr>
              <a:t>实验室生物安全等级</a:t>
            </a:r>
          </a:p>
        </p:txBody>
      </p:sp>
      <p:pic>
        <p:nvPicPr>
          <p:cNvPr id="44036" name="图片 109">
            <a:hlinkClick r:id="rId4" action="ppaction://hlinksldjump"/>
          </p:cNvPr>
          <p:cNvPicPr>
            <a:picLocks noChangeAspect="1"/>
          </p:cNvPicPr>
          <p:nvPr/>
        </p:nvPicPr>
        <p:blipFill>
          <a:blip r:embed="rId5" cstate="print"/>
          <a:srcRect l="67346" t="17532" r="2882" b="42969"/>
          <a:stretch>
            <a:fillRect/>
          </a:stretch>
        </p:blipFill>
        <p:spPr>
          <a:xfrm>
            <a:off x="9275763" y="6138863"/>
            <a:ext cx="798512" cy="755650"/>
          </a:xfrm>
          <a:prstGeom prst="rect">
            <a:avLst/>
          </a:prstGeom>
          <a:noFill/>
          <a:ln w="9525">
            <a:noFill/>
          </a:ln>
        </p:spPr>
      </p:pic>
      <p:pic>
        <p:nvPicPr>
          <p:cNvPr id="44037" name="图片 11">
            <a:hlinkClick r:id="rId6" action="ppaction://hlinksldjump"/>
          </p:cNvPr>
          <p:cNvPicPr>
            <a:picLocks noChangeAspect="1"/>
          </p:cNvPicPr>
          <p:nvPr/>
        </p:nvPicPr>
        <p:blipFill>
          <a:blip r:embed="rId7" cstate="print"/>
          <a:srcRect l="4480" t="58189" r="68494" b="5009"/>
          <a:stretch>
            <a:fillRect/>
          </a:stretch>
        </p:blipFill>
        <p:spPr>
          <a:xfrm>
            <a:off x="8418513" y="6138863"/>
            <a:ext cx="739775" cy="739775"/>
          </a:xfrm>
          <a:prstGeom prst="rect">
            <a:avLst/>
          </a:prstGeom>
          <a:noFill/>
          <a:ln w="9525">
            <a:noFill/>
          </a:ln>
        </p:spPr>
      </p:pic>
      <p:graphicFrame>
        <p:nvGraphicFramePr>
          <p:cNvPr id="10" name="表格 9"/>
          <p:cNvGraphicFramePr>
            <a:graphicFrameLocks noGrp="1"/>
          </p:cNvGraphicFramePr>
          <p:nvPr/>
        </p:nvGraphicFramePr>
        <p:xfrm>
          <a:off x="738188" y="1980248"/>
          <a:ext cx="9174480" cy="906780"/>
        </p:xfrm>
        <a:graphic>
          <a:graphicData uri="http://schemas.openxmlformats.org/drawingml/2006/table">
            <a:tbl>
              <a:tblPr>
                <a:tableStyleId>{5C22544A-7EE6-4342-B048-85BDC9FD1C3A}</a:tableStyleId>
              </a:tblPr>
              <a:tblGrid>
                <a:gridCol w="640715"/>
                <a:gridCol w="2833370"/>
                <a:gridCol w="5700395"/>
              </a:tblGrid>
              <a:tr h="906780">
                <a:tc>
                  <a:txBody>
                    <a:bodyPr/>
                    <a:lstStyle/>
                    <a:p>
                      <a:pPr indent="0" algn="just" fontAlgn="auto">
                        <a:lnSpc>
                          <a:spcPts val="2400"/>
                        </a:lnSpc>
                        <a:spcAft>
                          <a:spcPts val="0"/>
                        </a:spcAft>
                      </a:pPr>
                      <a:r>
                        <a:rPr lang="en-US" sz="1800" b="1" kern="1200" dirty="0">
                          <a:solidFill>
                            <a:schemeClr val="tx1"/>
                          </a:solidFill>
                          <a:latin typeface="华文楷体" panose="02010600040101010101" pitchFamily="2" charset="-122"/>
                          <a:ea typeface="华文楷体" panose="02010600040101010101" pitchFamily="2" charset="-122"/>
                          <a:cs typeface="+mn-cs"/>
                        </a:rPr>
                        <a:t>10.1.2</a:t>
                      </a:r>
                    </a:p>
                  </a:txBody>
                  <a:tcPr marL="28575" marR="28575" marT="0" marB="0" anchor="ctr">
                    <a:noFill/>
                  </a:tcPr>
                </a:tc>
                <a:tc>
                  <a:txBody>
                    <a:bodyPr/>
                    <a:lstStyle/>
                    <a:p>
                      <a:pPr indent="0" algn="just" fontAlgn="auto">
                        <a:lnSpc>
                          <a:spcPts val="2400"/>
                        </a:lnSpc>
                        <a:spcAft>
                          <a:spcPts val="0"/>
                        </a:spcAft>
                      </a:pPr>
                      <a:r>
                        <a:rPr lang="zh-CN" sz="1800" kern="1200">
                          <a:solidFill>
                            <a:schemeClr val="tx1"/>
                          </a:solidFill>
                          <a:latin typeface="华文楷体" panose="02010600040101010101" pitchFamily="2" charset="-122"/>
                          <a:ea typeface="华文楷体" panose="02010600040101010101" pitchFamily="2" charset="-122"/>
                          <a:cs typeface="+mn-cs"/>
                        </a:rPr>
                        <a:t>在相应等级的实验室开展涉及致病性生物因子的实验活动</a:t>
                      </a:r>
                    </a:p>
                  </a:txBody>
                  <a:tcPr marL="28575" marR="28575" marT="0" marB="0" anchor="ctr">
                    <a:noFill/>
                  </a:tcPr>
                </a:tc>
                <a:tc>
                  <a:txBody>
                    <a:bodyPr/>
                    <a:lstStyle/>
                    <a:p>
                      <a:pPr indent="0" algn="just" fontAlgn="auto">
                        <a:lnSpc>
                          <a:spcPts val="2400"/>
                        </a:lnSpc>
                        <a:spcAft>
                          <a:spcPts val="0"/>
                        </a:spcAft>
                      </a:pPr>
                      <a:r>
                        <a:rPr lang="zh-CN" sz="1800" b="1" kern="1200" dirty="0">
                          <a:solidFill>
                            <a:srgbClr val="FF0000"/>
                          </a:solidFill>
                          <a:latin typeface="华文楷体" panose="02010600040101010101" pitchFamily="2" charset="-122"/>
                          <a:ea typeface="华文楷体" panose="02010600040101010101" pitchFamily="2" charset="-122"/>
                          <a:cs typeface="+mn-cs"/>
                        </a:rPr>
                        <a:t>（</a:t>
                      </a:r>
                      <a:r>
                        <a:rPr lang="en-US" altLang="zh-CN" sz="1800" b="1" kern="1200" dirty="0">
                          <a:solidFill>
                            <a:srgbClr val="FF0000"/>
                          </a:solidFill>
                          <a:latin typeface="华文楷体" panose="02010600040101010101" pitchFamily="2" charset="-122"/>
                          <a:ea typeface="华文楷体" panose="02010600040101010101" pitchFamily="2" charset="-122"/>
                          <a:cs typeface="+mn-cs"/>
                        </a:rPr>
                        <a:t>184</a:t>
                      </a:r>
                      <a:r>
                        <a:rPr lang="zh-CN" sz="1800" b="1" kern="1200" dirty="0">
                          <a:solidFill>
                            <a:srgbClr val="FF0000"/>
                          </a:solidFill>
                          <a:latin typeface="华文楷体" panose="02010600040101010101" pitchFamily="2" charset="-122"/>
                          <a:ea typeface="华文楷体" panose="02010600040101010101" pitchFamily="2" charset="-122"/>
                          <a:cs typeface="+mn-cs"/>
                        </a:rPr>
                        <a:t>）按相关标准对致病性生物因子进行风险评估，</a:t>
                      </a:r>
                      <a:r>
                        <a:rPr sz="1800" b="1" kern="1200" dirty="0">
                          <a:solidFill>
                            <a:srgbClr val="FF0000"/>
                          </a:solidFill>
                          <a:latin typeface="华文楷体" panose="02010600040101010101" pitchFamily="2" charset="-122"/>
                          <a:ea typeface="华文楷体" panose="02010600040101010101" pitchFamily="2" charset="-122"/>
                          <a:cs typeface="+mn-cs"/>
                        </a:rPr>
                        <a:t>开展低致病性病原微生物（列入三类、四类），或经灭活的高致病性感染性材料的相关实验和研究，必须在BSL-1/ABSL-1、BSL-2/ABSL-2或以上等级实验室中进行。</a:t>
                      </a:r>
                    </a:p>
                  </a:txBody>
                  <a:tcPr marL="28575" marR="28575" marT="0" marB="0" anchor="ctr">
                    <a:noFill/>
                  </a:tcPr>
                </a:tc>
              </a:tr>
            </a:tbl>
          </a:graphicData>
        </a:graphic>
      </p:graphicFrame>
      <p:sp>
        <p:nvSpPr>
          <p:cNvPr id="44048" name="TextBox 5"/>
          <p:cNvSpPr txBox="1"/>
          <p:nvPr>
            <p:custDataLst>
              <p:tags r:id="rId1"/>
            </p:custDataLst>
          </p:nvPr>
        </p:nvSpPr>
        <p:spPr>
          <a:xfrm>
            <a:off x="665480" y="3132138"/>
            <a:ext cx="9174163" cy="373380"/>
          </a:xfrm>
          <a:prstGeom prst="rect">
            <a:avLst/>
          </a:prstGeom>
          <a:noFill/>
          <a:ln w="9525">
            <a:noFill/>
          </a:ln>
        </p:spPr>
        <p:txBody>
          <a:bodyPr wrap="square" anchor="t" anchorCtr="0">
            <a:spAutoFit/>
          </a:bodyPr>
          <a:lstStyle/>
          <a:p>
            <a:pPr marL="0" lvl="2" indent="0" algn="l" rtl="0" eaLnBrk="0" fontAlgn="base" hangingPunct="0">
              <a:lnSpc>
                <a:spcPts val="2200"/>
              </a:lnSpc>
              <a:spcBef>
                <a:spcPct val="20000"/>
              </a:spcBef>
              <a:spcAft>
                <a:spcPct val="0"/>
              </a:spcAft>
              <a:buNone/>
            </a:pPr>
            <a:r>
              <a:rPr lang="en-US" altLang="zh-CN" sz="1800" b="1" dirty="0">
                <a:solidFill>
                  <a:schemeClr val="tx1"/>
                </a:solidFill>
                <a:latin typeface="华文楷体" panose="02010600040101010101" pitchFamily="2" charset="-122"/>
                <a:ea typeface="华文楷体" panose="02010600040101010101" pitchFamily="2" charset="-122"/>
              </a:rPr>
              <a:t>10.4  </a:t>
            </a:r>
            <a:r>
              <a:rPr lang="zh-CN" altLang="en-US" sz="1800" b="1" dirty="0">
                <a:solidFill>
                  <a:schemeClr val="tx1"/>
                </a:solidFill>
                <a:latin typeface="华文楷体" panose="02010600040101010101" pitchFamily="2" charset="-122"/>
                <a:ea typeface="华文楷体" panose="02010600040101010101" pitchFamily="2" charset="-122"/>
              </a:rPr>
              <a:t>人员管理</a:t>
            </a:r>
          </a:p>
        </p:txBody>
      </p:sp>
      <p:graphicFrame>
        <p:nvGraphicFramePr>
          <p:cNvPr id="7" name="表格 6"/>
          <p:cNvGraphicFramePr>
            <a:graphicFrameLocks noGrp="1"/>
          </p:cNvGraphicFramePr>
          <p:nvPr/>
        </p:nvGraphicFramePr>
        <p:xfrm>
          <a:off x="738505" y="3420745"/>
          <a:ext cx="9251950" cy="762000"/>
        </p:xfrm>
        <a:graphic>
          <a:graphicData uri="http://schemas.openxmlformats.org/drawingml/2006/table">
            <a:tbl>
              <a:tblPr>
                <a:tableStyleId>{5C22544A-7EE6-4342-B048-85BDC9FD1C3A}</a:tableStyleId>
              </a:tblPr>
              <a:tblGrid>
                <a:gridCol w="640715"/>
                <a:gridCol w="2833370"/>
                <a:gridCol w="5777230"/>
              </a:tblGrid>
              <a:tr h="762000">
                <a:tc>
                  <a:txBody>
                    <a:bodyPr/>
                    <a:lstStyle/>
                    <a:p>
                      <a:pPr indent="0" algn="just" fontAlgn="auto">
                        <a:lnSpc>
                          <a:spcPts val="2400"/>
                        </a:lnSpc>
                        <a:spcAft>
                          <a:spcPts val="0"/>
                        </a:spcAft>
                      </a:pPr>
                      <a:r>
                        <a:rPr lang="en-US" sz="1800" b="1" kern="1200" dirty="0">
                          <a:solidFill>
                            <a:schemeClr val="tx1"/>
                          </a:solidFill>
                          <a:latin typeface="华文楷体" panose="02010600040101010101" pitchFamily="2" charset="-122"/>
                          <a:ea typeface="华文楷体" panose="02010600040101010101" pitchFamily="2" charset="-122"/>
                          <a:cs typeface="+mn-cs"/>
                        </a:rPr>
                        <a:t>10.4.1</a:t>
                      </a:r>
                    </a:p>
                  </a:txBody>
                  <a:tcPr marL="28575" marR="28575" marT="0" marB="0" anchor="ctr">
                    <a:noFill/>
                  </a:tcPr>
                </a:tc>
                <a:tc>
                  <a:txBody>
                    <a:bodyPr/>
                    <a:lstStyle/>
                    <a:p>
                      <a:pPr indent="0" algn="just" fontAlgn="auto">
                        <a:lnSpc>
                          <a:spcPts val="2400"/>
                        </a:lnSpc>
                        <a:spcAft>
                          <a:spcPts val="0"/>
                        </a:spcAft>
                      </a:pPr>
                      <a:r>
                        <a:rPr lang="zh-CN" sz="1800" b="0" kern="1200">
                          <a:solidFill>
                            <a:schemeClr val="tx1"/>
                          </a:solidFill>
                          <a:latin typeface="华文楷体" panose="02010600040101010101" pitchFamily="2" charset="-122"/>
                          <a:ea typeface="华文楷体" panose="02010600040101010101" pitchFamily="2" charset="-122"/>
                          <a:cs typeface="+mn-cs"/>
                        </a:rPr>
                        <a:t>开展病原微生物相关实验和研究的人员经过专业培训</a:t>
                      </a:r>
                    </a:p>
                  </a:txBody>
                  <a:tcPr marL="28575" marR="28575" marT="0" marB="0" anchor="ctr">
                    <a:noFill/>
                  </a:tcPr>
                </a:tc>
                <a:tc>
                  <a:txBody>
                    <a:bodyPr/>
                    <a:lstStyle/>
                    <a:p>
                      <a:pPr indent="0" algn="just" fontAlgn="auto">
                        <a:lnSpc>
                          <a:spcPts val="2400"/>
                        </a:lnSpc>
                        <a:spcAft>
                          <a:spcPts val="0"/>
                        </a:spcAft>
                      </a:pPr>
                      <a:r>
                        <a:rPr sz="1800" b="1" kern="1200" dirty="0">
                          <a:solidFill>
                            <a:srgbClr val="FF0000"/>
                          </a:solidFill>
                          <a:latin typeface="华文楷体" panose="02010600040101010101" pitchFamily="2" charset="-122"/>
                          <a:ea typeface="华文楷体" panose="02010600040101010101" pitchFamily="2" charset="-122"/>
                          <a:cs typeface="+mn-cs"/>
                        </a:rPr>
                        <a:t>（195）人员经考核合格，并取得证书。</a:t>
                      </a:r>
                    </a:p>
                  </a:txBody>
                  <a:tcPr marL="28575" marR="28575" marT="0" marB="0" anchor="ctr">
                    <a:noFill/>
                  </a:tcPr>
                </a:tc>
              </a:tr>
            </a:tbl>
          </a:graphicData>
        </a:graphic>
      </p:graphicFrame>
      <p:sp>
        <p:nvSpPr>
          <p:cNvPr id="44059" name="TextBox 5"/>
          <p:cNvSpPr txBox="1"/>
          <p:nvPr>
            <p:custDataLst>
              <p:tags r:id="rId2"/>
            </p:custDataLst>
          </p:nvPr>
        </p:nvSpPr>
        <p:spPr>
          <a:xfrm>
            <a:off x="666750" y="4241165"/>
            <a:ext cx="9174163" cy="373380"/>
          </a:xfrm>
          <a:prstGeom prst="rect">
            <a:avLst/>
          </a:prstGeom>
          <a:noFill/>
          <a:ln w="9525">
            <a:noFill/>
          </a:ln>
        </p:spPr>
        <p:txBody>
          <a:bodyPr wrap="square" anchor="t" anchorCtr="0">
            <a:spAutoFit/>
          </a:bodyPr>
          <a:lstStyle/>
          <a:p>
            <a:pPr marL="0" lvl="2" indent="0" algn="l" rtl="0" eaLnBrk="0" fontAlgn="base" hangingPunct="0">
              <a:lnSpc>
                <a:spcPts val="2200"/>
              </a:lnSpc>
              <a:spcBef>
                <a:spcPct val="20000"/>
              </a:spcBef>
              <a:spcAft>
                <a:spcPct val="0"/>
              </a:spcAft>
              <a:buNone/>
            </a:pPr>
            <a:r>
              <a:rPr lang="en-US" altLang="zh-CN" sz="1800" b="1" dirty="0">
                <a:solidFill>
                  <a:schemeClr val="tx1"/>
                </a:solidFill>
                <a:latin typeface="华文楷体" panose="02010600040101010101" pitchFamily="2" charset="-122"/>
                <a:ea typeface="华文楷体" panose="02010600040101010101" pitchFamily="2" charset="-122"/>
              </a:rPr>
              <a:t>10.5  </a:t>
            </a:r>
            <a:r>
              <a:rPr lang="zh-CN" altLang="en-US" sz="1800" b="1" dirty="0">
                <a:solidFill>
                  <a:schemeClr val="tx1"/>
                </a:solidFill>
                <a:latin typeface="华文楷体" panose="02010600040101010101" pitchFamily="2" charset="-122"/>
                <a:ea typeface="华文楷体" panose="02010600040101010101" pitchFamily="2" charset="-122"/>
              </a:rPr>
              <a:t>操作与管理</a:t>
            </a:r>
          </a:p>
        </p:txBody>
      </p:sp>
      <p:graphicFrame>
        <p:nvGraphicFramePr>
          <p:cNvPr id="4" name="表格 3"/>
          <p:cNvGraphicFramePr>
            <a:graphicFrameLocks noGrp="1"/>
          </p:cNvGraphicFramePr>
          <p:nvPr/>
        </p:nvGraphicFramePr>
        <p:xfrm>
          <a:off x="738188" y="4645025"/>
          <a:ext cx="9248775" cy="1210310"/>
        </p:xfrm>
        <a:graphic>
          <a:graphicData uri="http://schemas.openxmlformats.org/drawingml/2006/table">
            <a:tbl>
              <a:tblPr>
                <a:tableStyleId>{5C22544A-7EE6-4342-B048-85BDC9FD1C3A}</a:tableStyleId>
              </a:tblPr>
              <a:tblGrid>
                <a:gridCol w="628650"/>
                <a:gridCol w="2830195"/>
                <a:gridCol w="5789930"/>
              </a:tblGrid>
              <a:tr h="586105">
                <a:tc>
                  <a:txBody>
                    <a:bodyPr/>
                    <a:lstStyle/>
                    <a:p>
                      <a:pPr indent="0" algn="just" fontAlgn="auto">
                        <a:lnSpc>
                          <a:spcPts val="2400"/>
                        </a:lnSpc>
                        <a:spcAft>
                          <a:spcPts val="0"/>
                        </a:spcAft>
                      </a:pPr>
                      <a:r>
                        <a:rPr lang="en-US" sz="1800" b="1" kern="1200" dirty="0">
                          <a:solidFill>
                            <a:schemeClr val="tx1"/>
                          </a:solidFill>
                          <a:latin typeface="华文楷体" panose="02010600040101010101" pitchFamily="2" charset="-122"/>
                          <a:ea typeface="华文楷体" panose="02010600040101010101" pitchFamily="2" charset="-122"/>
                          <a:cs typeface="+mn-cs"/>
                        </a:rPr>
                        <a:t>10.5.1</a:t>
                      </a:r>
                    </a:p>
                  </a:txBody>
                  <a:tcPr marL="28575" marR="28575" marT="0" marB="0" anchor="ctr">
                    <a:noFill/>
                  </a:tcPr>
                </a:tc>
                <a:tc>
                  <a:txBody>
                    <a:bodyPr/>
                    <a:lstStyle/>
                    <a:p>
                      <a:pPr indent="0" algn="just" fontAlgn="auto">
                        <a:lnSpc>
                          <a:spcPts val="2400"/>
                        </a:lnSpc>
                        <a:spcAft>
                          <a:spcPts val="0"/>
                        </a:spcAft>
                      </a:pPr>
                      <a:r>
                        <a:rPr lang="zh-CN" sz="1800" kern="1200">
                          <a:solidFill>
                            <a:schemeClr val="tx1"/>
                          </a:solidFill>
                          <a:latin typeface="华文楷体" panose="02010600040101010101" pitchFamily="2" charset="-122"/>
                          <a:ea typeface="华文楷体" panose="02010600040101010101" pitchFamily="2" charset="-122"/>
                          <a:cs typeface="+mn-cs"/>
                        </a:rPr>
                        <a:t>制定并采用生物安全手册，有相关标准操作规范</a:t>
                      </a:r>
                    </a:p>
                  </a:txBody>
                  <a:tcPr marL="28575" marR="28575" marT="0" marB="0" anchor="ctr">
                    <a:noFill/>
                  </a:tcPr>
                </a:tc>
                <a:tc>
                  <a:txBody>
                    <a:bodyPr/>
                    <a:lstStyle/>
                    <a:p>
                      <a:pPr indent="0" algn="just" fontAlgn="auto">
                        <a:lnSpc>
                          <a:spcPts val="2400"/>
                        </a:lnSpc>
                        <a:spcAft>
                          <a:spcPts val="0"/>
                        </a:spcAft>
                      </a:pPr>
                      <a:r>
                        <a:rPr sz="1800" b="1" kern="1200" dirty="0">
                          <a:solidFill>
                            <a:srgbClr val="FF0000"/>
                          </a:solidFill>
                          <a:latin typeface="华文楷体" panose="02010600040101010101" pitchFamily="2" charset="-122"/>
                          <a:ea typeface="华文楷体" panose="02010600040101010101" pitchFamily="2" charset="-122"/>
                          <a:cs typeface="+mn-cs"/>
                        </a:rPr>
                        <a:t>（198）有从事病原微生物相关实验活动的标准操作规范。</a:t>
                      </a:r>
                    </a:p>
                  </a:txBody>
                  <a:tcPr marL="28575" marR="28575" marT="0" marB="0" anchor="ctr">
                    <a:noFill/>
                  </a:tcPr>
                </a:tc>
              </a:tr>
              <a:tr h="624205">
                <a:tc>
                  <a:txBody>
                    <a:bodyPr/>
                    <a:lstStyle/>
                    <a:p>
                      <a:pPr indent="0" algn="just" fontAlgn="auto">
                        <a:lnSpc>
                          <a:spcPts val="2400"/>
                        </a:lnSpc>
                        <a:spcAft>
                          <a:spcPts val="0"/>
                        </a:spcAft>
                      </a:pPr>
                      <a:r>
                        <a:rPr lang="en-US" sz="1800" b="1" kern="1200" dirty="0">
                          <a:solidFill>
                            <a:schemeClr val="tx1"/>
                          </a:solidFill>
                          <a:latin typeface="华文楷体" panose="02010600040101010101" pitchFamily="2" charset="-122"/>
                          <a:ea typeface="华文楷体" panose="02010600040101010101" pitchFamily="2" charset="-122"/>
                          <a:cs typeface="+mn-cs"/>
                        </a:rPr>
                        <a:t>10.5.2</a:t>
                      </a:r>
                    </a:p>
                  </a:txBody>
                  <a:tcPr marL="28575" marR="28575" marT="0" marB="0" anchor="ctr">
                    <a:noFill/>
                  </a:tcPr>
                </a:tc>
                <a:tc>
                  <a:txBody>
                    <a:bodyPr/>
                    <a:lstStyle/>
                    <a:p>
                      <a:pPr indent="0" algn="just" fontAlgn="auto">
                        <a:lnSpc>
                          <a:spcPts val="2400"/>
                        </a:lnSpc>
                        <a:spcAft>
                          <a:spcPts val="0"/>
                        </a:spcAft>
                      </a:pPr>
                      <a:r>
                        <a:rPr lang="zh-CN" sz="1800" kern="1200">
                          <a:solidFill>
                            <a:schemeClr val="tx1"/>
                          </a:solidFill>
                          <a:latin typeface="华文楷体" panose="02010600040101010101" pitchFamily="2" charset="-122"/>
                          <a:ea typeface="华文楷体" panose="02010600040101010101" pitchFamily="2" charset="-122"/>
                          <a:cs typeface="+mn-cs"/>
                        </a:rPr>
                        <a:t>开展相关实验活动的风险评估和制定相应的应急预案</a:t>
                      </a:r>
                    </a:p>
                  </a:txBody>
                  <a:tcPr marL="28575" marR="28575" marT="0" marB="0" anchor="ctr">
                    <a:noFill/>
                  </a:tcPr>
                </a:tc>
                <a:tc>
                  <a:txBody>
                    <a:bodyPr/>
                    <a:lstStyle/>
                    <a:p>
                      <a:pPr indent="0" algn="just" fontAlgn="auto">
                        <a:lnSpc>
                          <a:spcPts val="2400"/>
                        </a:lnSpc>
                        <a:spcAft>
                          <a:spcPts val="0"/>
                        </a:spcAft>
                      </a:pPr>
                      <a:r>
                        <a:rPr lang="zh-CN" sz="1800" b="0" kern="1200" dirty="0">
                          <a:solidFill>
                            <a:schemeClr val="tx1"/>
                          </a:solidFill>
                          <a:latin typeface="华文楷体" panose="02010600040101010101" pitchFamily="2" charset="-122"/>
                          <a:ea typeface="华文楷体" panose="02010600040101010101" pitchFamily="2" charset="-122"/>
                          <a:cs typeface="+mn-cs"/>
                        </a:rPr>
                        <a:t>（199）开展病原微生物的相关实验活动应有风险评估和应急预案，包括病原微生物及感染材料溢洒和意外事故的书面处置程序。</a:t>
                      </a:r>
                    </a:p>
                  </a:txBody>
                  <a:tcPr marL="28575" marR="28575" marT="0" marB="0" anchor="ctr">
                    <a:noFill/>
                  </a:tcPr>
                </a:tc>
              </a:tr>
            </a:tbl>
          </a:graphicData>
        </a:graphic>
      </p:graphicFrame>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TextBox 5"/>
          <p:cNvSpPr txBox="1"/>
          <p:nvPr/>
        </p:nvSpPr>
        <p:spPr>
          <a:xfrm>
            <a:off x="666750" y="1331913"/>
            <a:ext cx="8858250" cy="460375"/>
          </a:xfrm>
          <a:prstGeom prst="rect">
            <a:avLst/>
          </a:prstGeom>
          <a:noFill/>
          <a:ln w="9525">
            <a:noFill/>
          </a:ln>
        </p:spPr>
        <p:txBody>
          <a:bodyPr anchor="t" anchorCtr="0">
            <a:spAutoFit/>
          </a:bodyPr>
          <a:lstStyle/>
          <a:p>
            <a:pPr algn="ctr" eaLnBrk="0" hangingPunct="0">
              <a:spcBef>
                <a:spcPct val="20000"/>
              </a:spcBef>
            </a:pPr>
            <a:r>
              <a:rPr lang="en-US" altLang="zh-CN" sz="2400" dirty="0">
                <a:latin typeface="华文新魏" panose="02010800040101010101" pitchFamily="2" charset="-122"/>
                <a:ea typeface="华文新魏" panose="02010800040101010101" pitchFamily="2" charset="-122"/>
              </a:rPr>
              <a:t>10 </a:t>
            </a:r>
            <a:r>
              <a:rPr lang="zh-CN" altLang="en-US" sz="2400" dirty="0">
                <a:latin typeface="华文新魏" panose="02010800040101010101" pitchFamily="2" charset="-122"/>
                <a:ea typeface="华文新魏" panose="02010800040101010101" pitchFamily="2" charset="-122"/>
              </a:rPr>
              <a:t>生物安全</a:t>
            </a:r>
          </a:p>
        </p:txBody>
      </p:sp>
      <p:sp>
        <p:nvSpPr>
          <p:cNvPr id="45058" name="TextBox 4"/>
          <p:cNvSpPr txBox="1"/>
          <p:nvPr/>
        </p:nvSpPr>
        <p:spPr>
          <a:xfrm>
            <a:off x="450850" y="708025"/>
            <a:ext cx="9982200" cy="522288"/>
          </a:xfrm>
          <a:prstGeom prst="rect">
            <a:avLst/>
          </a:prstGeom>
          <a:noFill/>
          <a:ln w="9525">
            <a:noFill/>
          </a:ln>
        </p:spPr>
        <p:txBody>
          <a:bodyPr wrap="square" anchor="t" anchorCtr="0">
            <a:spAutoFit/>
          </a:bodyPr>
          <a:lstStyle/>
          <a:p>
            <a:r>
              <a:rPr lang="zh-CN" altLang="en-US" sz="2800" b="1" dirty="0">
                <a:latin typeface="华文新魏" panose="02010800040101010101" pitchFamily="2" charset="-122"/>
                <a:ea typeface="华文新魏" panose="02010800040101010101" pitchFamily="2" charset="-122"/>
              </a:rPr>
              <a:t>（三）</a:t>
            </a:r>
            <a:r>
              <a:rPr lang="zh-CN" altLang="zh-CN" sz="2800" b="1" dirty="0">
                <a:latin typeface="华文新魏" panose="02010800040101010101" pitchFamily="2" charset="-122"/>
                <a:ea typeface="华文新魏" panose="02010800040101010101" pitchFamily="2" charset="-122"/>
              </a:rPr>
              <a:t>高等学校实验室</a:t>
            </a:r>
            <a:r>
              <a:rPr lang="zh-CN" altLang="en-US" sz="2800" b="1" dirty="0">
                <a:latin typeface="华文新魏" panose="02010800040101010101" pitchFamily="2" charset="-122"/>
                <a:ea typeface="华文新魏" panose="02010800040101010101" pitchFamily="2" charset="-122"/>
              </a:rPr>
              <a:t>安全检查项目表（重点检查项目及要点）</a:t>
            </a:r>
          </a:p>
        </p:txBody>
      </p:sp>
      <p:sp>
        <p:nvSpPr>
          <p:cNvPr id="45059" name="TextBox 5"/>
          <p:cNvSpPr txBox="1"/>
          <p:nvPr/>
        </p:nvSpPr>
        <p:spPr>
          <a:xfrm>
            <a:off x="666433" y="1836103"/>
            <a:ext cx="9336087" cy="373380"/>
          </a:xfrm>
          <a:prstGeom prst="rect">
            <a:avLst/>
          </a:prstGeom>
          <a:noFill/>
          <a:ln w="9525">
            <a:noFill/>
          </a:ln>
        </p:spPr>
        <p:txBody>
          <a:bodyPr anchor="t" anchorCtr="0">
            <a:spAutoFit/>
          </a:bodyPr>
          <a:lstStyle/>
          <a:p>
            <a:pPr marL="0" lvl="2" indent="0" algn="l" rtl="0" eaLnBrk="0" fontAlgn="base" hangingPunct="0">
              <a:lnSpc>
                <a:spcPts val="2200"/>
              </a:lnSpc>
              <a:spcBef>
                <a:spcPct val="20000"/>
              </a:spcBef>
              <a:spcAft>
                <a:spcPct val="0"/>
              </a:spcAft>
              <a:buNone/>
            </a:pPr>
            <a:r>
              <a:rPr lang="en-US" altLang="zh-CN" sz="1800" b="1" dirty="0">
                <a:solidFill>
                  <a:schemeClr val="tx1"/>
                </a:solidFill>
                <a:latin typeface="华文楷体" panose="02010600040101010101" pitchFamily="2" charset="-122"/>
                <a:ea typeface="华文楷体" panose="02010600040101010101" pitchFamily="2" charset="-122"/>
              </a:rPr>
              <a:t>10.6   </a:t>
            </a:r>
            <a:r>
              <a:rPr lang="zh-CN" altLang="en-US" sz="1800" b="1" dirty="0">
                <a:solidFill>
                  <a:schemeClr val="tx1"/>
                </a:solidFill>
                <a:latin typeface="华文楷体" panose="02010600040101010101" pitchFamily="2" charset="-122"/>
                <a:ea typeface="华文楷体" panose="02010600040101010101" pitchFamily="2" charset="-122"/>
              </a:rPr>
              <a:t>实验室生物安全等级</a:t>
            </a:r>
          </a:p>
        </p:txBody>
      </p:sp>
      <p:pic>
        <p:nvPicPr>
          <p:cNvPr id="45060" name="图片 109">
            <a:hlinkClick r:id="rId3" action="ppaction://hlinksldjump"/>
          </p:cNvPr>
          <p:cNvPicPr>
            <a:picLocks noChangeAspect="1"/>
          </p:cNvPicPr>
          <p:nvPr/>
        </p:nvPicPr>
        <p:blipFill>
          <a:blip r:embed="rId4" cstate="print"/>
          <a:srcRect l="67346" t="17532" r="2882" b="42969"/>
          <a:stretch>
            <a:fillRect/>
          </a:stretch>
        </p:blipFill>
        <p:spPr>
          <a:xfrm>
            <a:off x="9275763" y="6138863"/>
            <a:ext cx="798512" cy="755650"/>
          </a:xfrm>
          <a:prstGeom prst="rect">
            <a:avLst/>
          </a:prstGeom>
          <a:noFill/>
          <a:ln w="9525">
            <a:noFill/>
          </a:ln>
        </p:spPr>
      </p:pic>
      <p:pic>
        <p:nvPicPr>
          <p:cNvPr id="45061" name="图片 11">
            <a:hlinkClick r:id="rId5" action="ppaction://hlinksldjump"/>
          </p:cNvPr>
          <p:cNvPicPr>
            <a:picLocks noChangeAspect="1"/>
          </p:cNvPicPr>
          <p:nvPr/>
        </p:nvPicPr>
        <p:blipFill>
          <a:blip r:embed="rId6" cstate="print"/>
          <a:srcRect l="4480" t="58189" r="68494" b="5009"/>
          <a:stretch>
            <a:fillRect/>
          </a:stretch>
        </p:blipFill>
        <p:spPr>
          <a:xfrm>
            <a:off x="8418513" y="6138863"/>
            <a:ext cx="739775" cy="739775"/>
          </a:xfrm>
          <a:prstGeom prst="rect">
            <a:avLst/>
          </a:prstGeom>
          <a:noFill/>
          <a:ln w="9525">
            <a:noFill/>
          </a:ln>
        </p:spPr>
      </p:pic>
      <p:graphicFrame>
        <p:nvGraphicFramePr>
          <p:cNvPr id="10" name="表格 9"/>
          <p:cNvGraphicFramePr>
            <a:graphicFrameLocks noGrp="1"/>
          </p:cNvGraphicFramePr>
          <p:nvPr/>
        </p:nvGraphicFramePr>
        <p:xfrm>
          <a:off x="767398" y="2484438"/>
          <a:ext cx="9174480" cy="1270000"/>
        </p:xfrm>
        <a:graphic>
          <a:graphicData uri="http://schemas.openxmlformats.org/drawingml/2006/table">
            <a:tbl>
              <a:tblPr>
                <a:tableStyleId>{5C22544A-7EE6-4342-B048-85BDC9FD1C3A}</a:tableStyleId>
              </a:tblPr>
              <a:tblGrid>
                <a:gridCol w="640715"/>
                <a:gridCol w="2833370"/>
                <a:gridCol w="5700395"/>
              </a:tblGrid>
              <a:tr h="906780">
                <a:tc>
                  <a:txBody>
                    <a:bodyPr/>
                    <a:lstStyle/>
                    <a:p>
                      <a:pPr indent="0" algn="just" fontAlgn="auto">
                        <a:lnSpc>
                          <a:spcPts val="2800"/>
                        </a:lnSpc>
                        <a:spcAft>
                          <a:spcPts val="0"/>
                        </a:spcAft>
                      </a:pPr>
                      <a:r>
                        <a:rPr lang="en-US" sz="1800" b="1" kern="1200" dirty="0">
                          <a:solidFill>
                            <a:schemeClr val="tx1"/>
                          </a:solidFill>
                          <a:latin typeface="华文楷体" panose="02010600040101010101" pitchFamily="2" charset="-122"/>
                          <a:ea typeface="华文楷体" panose="02010600040101010101" pitchFamily="2" charset="-122"/>
                          <a:cs typeface="+mn-cs"/>
                        </a:rPr>
                        <a:t>10.6.1</a:t>
                      </a:r>
                    </a:p>
                  </a:txBody>
                  <a:tcPr marL="28575" marR="28575" marT="0" marB="0" anchor="ctr">
                    <a:noFill/>
                  </a:tcPr>
                </a:tc>
                <a:tc>
                  <a:txBody>
                    <a:bodyPr/>
                    <a:lstStyle/>
                    <a:p>
                      <a:pPr indent="0" algn="just" fontAlgn="auto">
                        <a:lnSpc>
                          <a:spcPts val="2800"/>
                        </a:lnSpc>
                        <a:spcAft>
                          <a:spcPts val="0"/>
                        </a:spcAft>
                      </a:pPr>
                      <a:r>
                        <a:rPr lang="zh-CN" sz="1800" kern="1200">
                          <a:solidFill>
                            <a:schemeClr val="tx1"/>
                          </a:solidFill>
                          <a:latin typeface="华文楷体" panose="02010600040101010101" pitchFamily="2" charset="-122"/>
                          <a:ea typeface="华文楷体" panose="02010600040101010101" pitchFamily="2" charset="-122"/>
                          <a:cs typeface="+mn-cs"/>
                        </a:rPr>
                        <a:t>实验动物的购买、饲养、解剖等须符合相关规定</a:t>
                      </a:r>
                    </a:p>
                  </a:txBody>
                  <a:tcPr marL="28575" marR="28575" marT="0" marB="0" anchor="ctr">
                    <a:noFill/>
                  </a:tcPr>
                </a:tc>
                <a:tc>
                  <a:txBody>
                    <a:bodyPr/>
                    <a:lstStyle/>
                    <a:p>
                      <a:pPr indent="0" algn="just" fontAlgn="auto">
                        <a:lnSpc>
                          <a:spcPts val="2800"/>
                        </a:lnSpc>
                        <a:spcAft>
                          <a:spcPts val="0"/>
                        </a:spcAft>
                      </a:pPr>
                      <a:r>
                        <a:rPr sz="1800" b="0" kern="1200" dirty="0">
                          <a:solidFill>
                            <a:schemeClr val="tx1"/>
                          </a:solidFill>
                          <a:latin typeface="华文楷体" panose="02010600040101010101" pitchFamily="2" charset="-122"/>
                          <a:ea typeface="华文楷体" panose="02010600040101010101" pitchFamily="2" charset="-122"/>
                          <a:cs typeface="+mn-cs"/>
                        </a:rPr>
                        <a:t>（203）饲养实验动物的场所应有资质证书，实验动物须</a:t>
                      </a:r>
                      <a:r>
                        <a:rPr sz="1800" b="1" kern="1200" dirty="0">
                          <a:solidFill>
                            <a:srgbClr val="FF0000"/>
                          </a:solidFill>
                          <a:latin typeface="华文楷体" panose="02010600040101010101" pitchFamily="2" charset="-122"/>
                          <a:ea typeface="华文楷体" panose="02010600040101010101" pitchFamily="2" charset="-122"/>
                          <a:cs typeface="+mn-cs"/>
                        </a:rPr>
                        <a:t>从具有资质的单位购买，有合格证明，用于解剖的实验动物须经过检验检疫合格。</a:t>
                      </a:r>
                      <a:endParaRPr sz="1800" b="0" kern="1200" dirty="0">
                        <a:solidFill>
                          <a:schemeClr val="tx1"/>
                        </a:solidFill>
                        <a:latin typeface="华文楷体" panose="02010600040101010101" pitchFamily="2" charset="-122"/>
                        <a:ea typeface="华文楷体" panose="02010600040101010101" pitchFamily="2" charset="-122"/>
                        <a:cs typeface="+mn-cs"/>
                      </a:endParaRPr>
                    </a:p>
                    <a:p>
                      <a:pPr indent="0" algn="just" fontAlgn="auto">
                        <a:lnSpc>
                          <a:spcPts val="2800"/>
                        </a:lnSpc>
                        <a:spcAft>
                          <a:spcPts val="0"/>
                        </a:spcAft>
                      </a:pPr>
                      <a:r>
                        <a:rPr sz="1800" b="0" kern="1200" dirty="0">
                          <a:solidFill>
                            <a:schemeClr val="tx1"/>
                          </a:solidFill>
                          <a:latin typeface="华文楷体" panose="02010600040101010101" pitchFamily="2" charset="-122"/>
                          <a:ea typeface="华文楷体" panose="02010600040101010101" pitchFamily="2" charset="-122"/>
                          <a:cs typeface="+mn-cs"/>
                        </a:rPr>
                        <a:t>（204）解剖实验动物时，必须</a:t>
                      </a:r>
                      <a:r>
                        <a:rPr sz="1800" b="1" kern="1200" dirty="0">
                          <a:solidFill>
                            <a:srgbClr val="FF0000"/>
                          </a:solidFill>
                          <a:latin typeface="华文楷体" panose="02010600040101010101" pitchFamily="2" charset="-122"/>
                          <a:ea typeface="华文楷体" panose="02010600040101010101" pitchFamily="2" charset="-122"/>
                          <a:cs typeface="+mn-cs"/>
                        </a:rPr>
                        <a:t>做好个人安全防护。</a:t>
                      </a:r>
                      <a:endParaRPr sz="1800" b="0" kern="1200" dirty="0">
                        <a:solidFill>
                          <a:schemeClr val="tx1"/>
                        </a:solidFill>
                        <a:latin typeface="华文楷体" panose="02010600040101010101" pitchFamily="2" charset="-122"/>
                        <a:ea typeface="华文楷体" panose="02010600040101010101" pitchFamily="2" charset="-122"/>
                        <a:cs typeface="+mn-cs"/>
                      </a:endParaRPr>
                    </a:p>
                    <a:p>
                      <a:pPr indent="0" algn="just" fontAlgn="auto">
                        <a:lnSpc>
                          <a:spcPts val="2800"/>
                        </a:lnSpc>
                        <a:spcAft>
                          <a:spcPts val="0"/>
                        </a:spcAft>
                      </a:pPr>
                      <a:r>
                        <a:rPr sz="1800" b="0" kern="1200" dirty="0">
                          <a:solidFill>
                            <a:schemeClr val="tx1"/>
                          </a:solidFill>
                          <a:latin typeface="华文楷体" panose="02010600040101010101" pitchFamily="2" charset="-122"/>
                          <a:ea typeface="华文楷体" panose="02010600040101010101" pitchFamily="2" charset="-122"/>
                          <a:cs typeface="+mn-cs"/>
                        </a:rPr>
                        <a:t>（205）</a:t>
                      </a:r>
                      <a:r>
                        <a:rPr sz="1800" b="1" kern="1200" dirty="0">
                          <a:solidFill>
                            <a:srgbClr val="FF0000"/>
                          </a:solidFill>
                          <a:latin typeface="华文楷体" panose="02010600040101010101" pitchFamily="2" charset="-122"/>
                          <a:ea typeface="华文楷体" panose="02010600040101010101" pitchFamily="2" charset="-122"/>
                          <a:cs typeface="+mn-cs"/>
                        </a:rPr>
                        <a:t>定期组织健康检查。</a:t>
                      </a:r>
                    </a:p>
                  </a:txBody>
                  <a:tcPr marL="28575" marR="28575" marT="0" marB="0" anchor="ctr">
                    <a:noFill/>
                  </a:tcPr>
                </a:tc>
              </a:tr>
            </a:tbl>
          </a:graphicData>
        </a:graphic>
      </p:graphicFrame>
      <p:sp>
        <p:nvSpPr>
          <p:cNvPr id="45072" name="TextBox 5"/>
          <p:cNvSpPr txBox="1"/>
          <p:nvPr>
            <p:custDataLst>
              <p:tags r:id="rId1"/>
            </p:custDataLst>
          </p:nvPr>
        </p:nvSpPr>
        <p:spPr>
          <a:xfrm>
            <a:off x="738505" y="4356735"/>
            <a:ext cx="9174163" cy="373380"/>
          </a:xfrm>
          <a:prstGeom prst="rect">
            <a:avLst/>
          </a:prstGeom>
          <a:noFill/>
          <a:ln w="9525">
            <a:noFill/>
          </a:ln>
        </p:spPr>
        <p:txBody>
          <a:bodyPr wrap="square" anchor="t" anchorCtr="0">
            <a:spAutoFit/>
          </a:bodyPr>
          <a:lstStyle/>
          <a:p>
            <a:pPr marL="0" lvl="2" indent="0" algn="l" rtl="0" eaLnBrk="0" fontAlgn="base" hangingPunct="0">
              <a:lnSpc>
                <a:spcPts val="2200"/>
              </a:lnSpc>
              <a:spcBef>
                <a:spcPct val="20000"/>
              </a:spcBef>
              <a:spcAft>
                <a:spcPct val="0"/>
              </a:spcAft>
              <a:buNone/>
            </a:pPr>
            <a:r>
              <a:rPr lang="en-US" altLang="zh-CN" sz="1800" b="1" dirty="0">
                <a:solidFill>
                  <a:schemeClr val="tx1"/>
                </a:solidFill>
                <a:latin typeface="华文楷体" panose="02010600040101010101" pitchFamily="2" charset="-122"/>
                <a:ea typeface="华文楷体" panose="02010600040101010101" pitchFamily="2" charset="-122"/>
              </a:rPr>
              <a:t>10.7  </a:t>
            </a:r>
            <a:r>
              <a:rPr lang="zh-CN" altLang="en-US" sz="1800" b="1" dirty="0">
                <a:solidFill>
                  <a:schemeClr val="tx1"/>
                </a:solidFill>
                <a:latin typeface="华文楷体" panose="02010600040101010101" pitchFamily="2" charset="-122"/>
                <a:ea typeface="华文楷体" panose="02010600040101010101" pitchFamily="2" charset="-122"/>
              </a:rPr>
              <a:t>生物实验废物处置</a:t>
            </a:r>
          </a:p>
        </p:txBody>
      </p:sp>
      <p:graphicFrame>
        <p:nvGraphicFramePr>
          <p:cNvPr id="4" name="表格 3"/>
          <p:cNvGraphicFramePr>
            <a:graphicFrameLocks noGrp="1"/>
          </p:cNvGraphicFramePr>
          <p:nvPr/>
        </p:nvGraphicFramePr>
        <p:xfrm>
          <a:off x="828040" y="4907915"/>
          <a:ext cx="9188450" cy="586105"/>
        </p:xfrm>
        <a:graphic>
          <a:graphicData uri="http://schemas.openxmlformats.org/drawingml/2006/table">
            <a:tbl>
              <a:tblPr>
                <a:tableStyleId>{5C22544A-7EE6-4342-B048-85BDC9FD1C3A}</a:tableStyleId>
              </a:tblPr>
              <a:tblGrid>
                <a:gridCol w="624840"/>
                <a:gridCol w="2811145"/>
                <a:gridCol w="5752465"/>
              </a:tblGrid>
              <a:tr h="586105">
                <a:tc>
                  <a:txBody>
                    <a:bodyPr/>
                    <a:lstStyle/>
                    <a:p>
                      <a:pPr indent="0" algn="just" fontAlgn="auto">
                        <a:lnSpc>
                          <a:spcPts val="2800"/>
                        </a:lnSpc>
                        <a:spcAft>
                          <a:spcPts val="0"/>
                        </a:spcAft>
                      </a:pPr>
                      <a:r>
                        <a:rPr lang="en-US" sz="1800" b="1" kern="1200" dirty="0">
                          <a:solidFill>
                            <a:schemeClr val="tx1"/>
                          </a:solidFill>
                          <a:latin typeface="华文楷体" panose="02010600040101010101" pitchFamily="2" charset="-122"/>
                          <a:ea typeface="华文楷体" panose="02010600040101010101" pitchFamily="2" charset="-122"/>
                          <a:cs typeface="+mn-cs"/>
                        </a:rPr>
                        <a:t>10.7.2</a:t>
                      </a:r>
                    </a:p>
                  </a:txBody>
                  <a:tcPr marL="28575" marR="28575" marT="0" marB="0" anchor="ctr">
                    <a:noFill/>
                  </a:tcPr>
                </a:tc>
                <a:tc>
                  <a:txBody>
                    <a:bodyPr/>
                    <a:lstStyle/>
                    <a:p>
                      <a:pPr indent="0" algn="just" fontAlgn="auto">
                        <a:lnSpc>
                          <a:spcPts val="2800"/>
                        </a:lnSpc>
                        <a:spcAft>
                          <a:spcPts val="0"/>
                        </a:spcAft>
                      </a:pPr>
                      <a:r>
                        <a:rPr lang="zh-CN" sz="1800" kern="1200">
                          <a:solidFill>
                            <a:schemeClr val="tx1"/>
                          </a:solidFill>
                          <a:latin typeface="华文楷体" panose="02010600040101010101" pitchFamily="2" charset="-122"/>
                          <a:ea typeface="华文楷体" panose="02010600040101010101" pitchFamily="2" charset="-122"/>
                          <a:cs typeface="+mn-cs"/>
                        </a:rPr>
                        <a:t>生物废弃物与其他类别废物分开，并且做好防护和消杀</a:t>
                      </a:r>
                    </a:p>
                  </a:txBody>
                  <a:tcPr marL="28575" marR="28575" marT="0" marB="0" anchor="ctr">
                    <a:noFill/>
                  </a:tcPr>
                </a:tc>
                <a:tc>
                  <a:txBody>
                    <a:bodyPr/>
                    <a:lstStyle/>
                    <a:p>
                      <a:pPr indent="0" algn="just" fontAlgn="auto">
                        <a:lnSpc>
                          <a:spcPts val="2800"/>
                        </a:lnSpc>
                        <a:spcAft>
                          <a:spcPts val="0"/>
                        </a:spcAft>
                      </a:pPr>
                      <a:r>
                        <a:rPr sz="1800" b="0" kern="1200" dirty="0">
                          <a:solidFill>
                            <a:schemeClr val="tx1"/>
                          </a:solidFill>
                          <a:latin typeface="华文楷体" panose="02010600040101010101" pitchFamily="2" charset="-122"/>
                          <a:ea typeface="华文楷体" panose="02010600040101010101" pitchFamily="2" charset="-122"/>
                          <a:cs typeface="+mn-cs"/>
                        </a:rPr>
                        <a:t>（213）涉及病原微生物或其他细菌类的</a:t>
                      </a:r>
                      <a:r>
                        <a:rPr sz="1800" b="1" kern="1200" dirty="0">
                          <a:solidFill>
                            <a:srgbClr val="FF0000"/>
                          </a:solidFill>
                          <a:latin typeface="华文楷体" panose="02010600040101010101" pitchFamily="2" charset="-122"/>
                          <a:ea typeface="华文楷体" panose="02010600040101010101" pitchFamily="2" charset="-122"/>
                          <a:cs typeface="+mn-cs"/>
                        </a:rPr>
                        <a:t>生物废物必须进行高温高压灭菌或化学浸泡处理，然后由有资质的公司进行最终处置。</a:t>
                      </a:r>
                    </a:p>
                  </a:txBody>
                  <a:tcPr marL="28575" marR="28575" marT="0" marB="0" anchor="ctr">
                    <a:noFill/>
                  </a:tcPr>
                </a:tc>
              </a:tr>
            </a:tbl>
          </a:graphicData>
        </a:graphic>
      </p:graphicFrame>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extBox 4"/>
          <p:cNvSpPr txBox="1"/>
          <p:nvPr/>
        </p:nvSpPr>
        <p:spPr>
          <a:xfrm>
            <a:off x="450850" y="708025"/>
            <a:ext cx="9982200" cy="522288"/>
          </a:xfrm>
          <a:prstGeom prst="rect">
            <a:avLst/>
          </a:prstGeom>
          <a:noFill/>
          <a:ln w="9525">
            <a:noFill/>
          </a:ln>
        </p:spPr>
        <p:txBody>
          <a:bodyPr wrap="square" anchor="t" anchorCtr="0">
            <a:spAutoFit/>
          </a:bodyPr>
          <a:lstStyle/>
          <a:p>
            <a:r>
              <a:rPr lang="zh-CN" altLang="en-US" sz="2800" b="1" dirty="0">
                <a:latin typeface="华文新魏" panose="02010800040101010101" pitchFamily="2" charset="-122"/>
                <a:ea typeface="华文新魏" panose="02010800040101010101" pitchFamily="2" charset="-122"/>
              </a:rPr>
              <a:t>（三）</a:t>
            </a:r>
            <a:r>
              <a:rPr lang="zh-CN" altLang="zh-CN" sz="2800" b="1" dirty="0">
                <a:latin typeface="华文新魏" panose="02010800040101010101" pitchFamily="2" charset="-122"/>
                <a:ea typeface="华文新魏" panose="02010800040101010101" pitchFamily="2" charset="-122"/>
              </a:rPr>
              <a:t>高等学校实验室</a:t>
            </a:r>
            <a:r>
              <a:rPr lang="zh-CN" altLang="en-US" sz="2800" b="1" dirty="0">
                <a:latin typeface="华文新魏" panose="02010800040101010101" pitchFamily="2" charset="-122"/>
                <a:ea typeface="华文新魏" panose="02010800040101010101" pitchFamily="2" charset="-122"/>
              </a:rPr>
              <a:t>安全检查项目表（重点检查项目及要点）</a:t>
            </a:r>
          </a:p>
        </p:txBody>
      </p:sp>
      <p:pic>
        <p:nvPicPr>
          <p:cNvPr id="45060" name="图片 109">
            <a:hlinkClick r:id="rId5" action="ppaction://hlinksldjump"/>
          </p:cNvPr>
          <p:cNvPicPr>
            <a:picLocks noChangeAspect="1"/>
          </p:cNvPicPr>
          <p:nvPr/>
        </p:nvPicPr>
        <p:blipFill>
          <a:blip r:embed="rId6" cstate="print"/>
          <a:srcRect l="67346" t="17532" r="2882" b="42969"/>
          <a:stretch>
            <a:fillRect/>
          </a:stretch>
        </p:blipFill>
        <p:spPr>
          <a:xfrm>
            <a:off x="9275763" y="6138863"/>
            <a:ext cx="798512" cy="755650"/>
          </a:xfrm>
          <a:prstGeom prst="rect">
            <a:avLst/>
          </a:prstGeom>
          <a:noFill/>
          <a:ln w="9525">
            <a:noFill/>
          </a:ln>
        </p:spPr>
      </p:pic>
      <p:pic>
        <p:nvPicPr>
          <p:cNvPr id="45061" name="图片 11">
            <a:hlinkClick r:id="rId7" action="ppaction://hlinksldjump"/>
          </p:cNvPr>
          <p:cNvPicPr>
            <a:picLocks noChangeAspect="1"/>
          </p:cNvPicPr>
          <p:nvPr/>
        </p:nvPicPr>
        <p:blipFill>
          <a:blip r:embed="rId8" cstate="print"/>
          <a:srcRect l="4480" t="58189" r="68494" b="5009"/>
          <a:stretch>
            <a:fillRect/>
          </a:stretch>
        </p:blipFill>
        <p:spPr>
          <a:xfrm>
            <a:off x="8418513" y="6138863"/>
            <a:ext cx="739775" cy="739775"/>
          </a:xfrm>
          <a:prstGeom prst="rect">
            <a:avLst/>
          </a:prstGeom>
          <a:noFill/>
          <a:ln w="9525">
            <a:noFill/>
          </a:ln>
        </p:spPr>
      </p:pic>
      <p:sp>
        <p:nvSpPr>
          <p:cNvPr id="45083" name="TextBox 5"/>
          <p:cNvSpPr txBox="1"/>
          <p:nvPr>
            <p:custDataLst>
              <p:tags r:id="rId1"/>
            </p:custDataLst>
          </p:nvPr>
        </p:nvSpPr>
        <p:spPr>
          <a:xfrm>
            <a:off x="738188" y="1332548"/>
            <a:ext cx="8858250" cy="460375"/>
          </a:xfrm>
          <a:prstGeom prst="rect">
            <a:avLst/>
          </a:prstGeom>
          <a:noFill/>
          <a:ln w="9525">
            <a:noFill/>
          </a:ln>
        </p:spPr>
        <p:txBody>
          <a:bodyPr anchor="t" anchorCtr="0">
            <a:spAutoFit/>
          </a:bodyPr>
          <a:lstStyle/>
          <a:p>
            <a:pPr algn="ctr" eaLnBrk="0" hangingPunct="0">
              <a:spcBef>
                <a:spcPct val="20000"/>
              </a:spcBef>
            </a:pPr>
            <a:r>
              <a:rPr lang="en-US" altLang="zh-CN" sz="2400" dirty="0">
                <a:latin typeface="华文新魏" panose="02010800040101010101" pitchFamily="2" charset="-122"/>
                <a:ea typeface="华文新魏" panose="02010800040101010101" pitchFamily="2" charset="-122"/>
              </a:rPr>
              <a:t>13 </a:t>
            </a:r>
            <a:r>
              <a:rPr lang="zh-CN" altLang="en-US" sz="2400" dirty="0">
                <a:latin typeface="华文新魏" panose="02010800040101010101" pitchFamily="2" charset="-122"/>
                <a:ea typeface="华文新魏" panose="02010800040101010101" pitchFamily="2" charset="-122"/>
              </a:rPr>
              <a:t>特种设备与常规冷热设备</a:t>
            </a:r>
          </a:p>
        </p:txBody>
      </p:sp>
      <p:graphicFrame>
        <p:nvGraphicFramePr>
          <p:cNvPr id="5" name="表格 4"/>
          <p:cNvGraphicFramePr>
            <a:graphicFrameLocks noGrp="1"/>
          </p:cNvGraphicFramePr>
          <p:nvPr/>
        </p:nvGraphicFramePr>
        <p:xfrm>
          <a:off x="825500" y="2052638"/>
          <a:ext cx="9248775" cy="1778000"/>
        </p:xfrm>
        <a:graphic>
          <a:graphicData uri="http://schemas.openxmlformats.org/drawingml/2006/table">
            <a:tbl>
              <a:tblPr>
                <a:tableStyleId>{5C22544A-7EE6-4342-B048-85BDC9FD1C3A}</a:tableStyleId>
              </a:tblPr>
              <a:tblGrid>
                <a:gridCol w="628650"/>
                <a:gridCol w="2830195"/>
                <a:gridCol w="5789930"/>
              </a:tblGrid>
              <a:tr h="463550">
                <a:tc>
                  <a:txBody>
                    <a:bodyPr/>
                    <a:lstStyle/>
                    <a:p>
                      <a:pPr indent="0" algn="just" fontAlgn="auto">
                        <a:lnSpc>
                          <a:spcPts val="2200"/>
                        </a:lnSpc>
                        <a:spcAft>
                          <a:spcPts val="0"/>
                        </a:spcAft>
                      </a:pPr>
                      <a:r>
                        <a:rPr lang="en-US" sz="1800" b="1" kern="1200" dirty="0">
                          <a:solidFill>
                            <a:schemeClr val="tx1"/>
                          </a:solidFill>
                          <a:latin typeface="华文楷体" panose="02010600040101010101" pitchFamily="2" charset="-122"/>
                          <a:ea typeface="华文楷体" panose="02010600040101010101" pitchFamily="2" charset="-122"/>
                          <a:cs typeface="+mn-cs"/>
                        </a:rPr>
                        <a:t>13.2.1</a:t>
                      </a:r>
                    </a:p>
                  </a:txBody>
                  <a:tcPr marL="28575" marR="28575" marT="0" marB="0" anchor="ctr">
                    <a:noFill/>
                  </a:tcPr>
                </a:tc>
                <a:tc>
                  <a:txBody>
                    <a:bodyPr/>
                    <a:lstStyle/>
                    <a:p>
                      <a:pPr indent="0" algn="just" fontAlgn="auto">
                        <a:lnSpc>
                          <a:spcPts val="2200"/>
                        </a:lnSpc>
                        <a:spcAft>
                          <a:spcPts val="0"/>
                        </a:spcAft>
                      </a:pPr>
                      <a:r>
                        <a:rPr lang="zh-CN" sz="1800" kern="1200">
                          <a:solidFill>
                            <a:schemeClr val="tx1"/>
                          </a:solidFill>
                          <a:latin typeface="华文楷体" panose="02010600040101010101" pitchFamily="2" charset="-122"/>
                          <a:ea typeface="华文楷体" panose="02010600040101010101" pitchFamily="2" charset="-122"/>
                          <a:cs typeface="+mn-cs"/>
                        </a:rPr>
                        <a:t>压力容器使用登记、相关人员资格</a:t>
                      </a:r>
                    </a:p>
                  </a:txBody>
                  <a:tcPr marL="28575" marR="28575" marT="0" marB="0" anchor="ctr">
                    <a:noFill/>
                  </a:tcPr>
                </a:tc>
                <a:tc>
                  <a:txBody>
                    <a:bodyPr/>
                    <a:lstStyle/>
                    <a:p>
                      <a:pPr indent="0" algn="just" fontAlgn="auto">
                        <a:lnSpc>
                          <a:spcPts val="2200"/>
                        </a:lnSpc>
                        <a:spcAft>
                          <a:spcPts val="0"/>
                        </a:spcAft>
                      </a:pPr>
                      <a:r>
                        <a:rPr sz="1800" b="1" kern="1200" dirty="0">
                          <a:solidFill>
                            <a:srgbClr val="FF0000"/>
                          </a:solidFill>
                          <a:latin typeface="华文楷体" panose="02010600040101010101" pitchFamily="2" charset="-122"/>
                          <a:ea typeface="华文楷体" panose="02010600040101010101" pitchFamily="2" charset="-122"/>
                          <a:cs typeface="+mn-cs"/>
                        </a:rPr>
                        <a:t>（274）须取得《特种设备使用登记证》。</a:t>
                      </a:r>
                    </a:p>
                    <a:p>
                      <a:pPr indent="0" algn="just" fontAlgn="auto">
                        <a:lnSpc>
                          <a:spcPts val="2200"/>
                        </a:lnSpc>
                        <a:spcAft>
                          <a:spcPts val="0"/>
                        </a:spcAft>
                      </a:pPr>
                      <a:r>
                        <a:rPr lang="zh-CN" sz="1800" b="1" kern="1200" dirty="0">
                          <a:solidFill>
                            <a:srgbClr val="FF0000"/>
                          </a:solidFill>
                          <a:latin typeface="华文楷体" panose="02010600040101010101" pitchFamily="2" charset="-122"/>
                          <a:ea typeface="华文楷体" panose="02010600040101010101" pitchFamily="2" charset="-122"/>
                          <a:cs typeface="+mn-cs"/>
                        </a:rPr>
                        <a:t>（</a:t>
                      </a:r>
                      <a:r>
                        <a:rPr lang="en-US" altLang="zh-CN" sz="1800" b="1" kern="1200" dirty="0">
                          <a:solidFill>
                            <a:srgbClr val="FF0000"/>
                          </a:solidFill>
                          <a:latin typeface="华文楷体" panose="02010600040101010101" pitchFamily="2" charset="-122"/>
                          <a:ea typeface="华文楷体" panose="02010600040101010101" pitchFamily="2" charset="-122"/>
                          <a:cs typeface="+mn-cs"/>
                        </a:rPr>
                        <a:t>275</a:t>
                      </a:r>
                      <a:r>
                        <a:rPr lang="zh-CN" sz="1800" b="1" kern="1200" dirty="0">
                          <a:solidFill>
                            <a:srgbClr val="FF0000"/>
                          </a:solidFill>
                          <a:latin typeface="华文楷体" panose="02010600040101010101" pitchFamily="2" charset="-122"/>
                          <a:ea typeface="华文楷体" panose="02010600040101010101" pitchFamily="2" charset="-122"/>
                          <a:cs typeface="+mn-cs"/>
                        </a:rPr>
                        <a:t>）</a:t>
                      </a:r>
                      <a:r>
                        <a:rPr sz="1800" b="1" kern="1200" dirty="0">
                          <a:solidFill>
                            <a:srgbClr val="FF0000"/>
                          </a:solidFill>
                          <a:latin typeface="华文楷体" panose="02010600040101010101" pitchFamily="2" charset="-122"/>
                          <a:ea typeface="华文楷体" panose="02010600040101010101" pitchFamily="2" charset="-122"/>
                          <a:cs typeface="+mn-cs"/>
                        </a:rPr>
                        <a:t>应取得相应的《特种设备安全管理和作业人员证》，持证上岗，并每4年复审一次。</a:t>
                      </a:r>
                    </a:p>
                  </a:txBody>
                  <a:tcPr marL="28575" marR="28575" marT="0" marB="0" anchor="ctr">
                    <a:noFill/>
                  </a:tcPr>
                </a:tc>
              </a:tr>
              <a:tr h="624205">
                <a:tc>
                  <a:txBody>
                    <a:bodyPr/>
                    <a:lstStyle/>
                    <a:p>
                      <a:pPr indent="0" algn="just" fontAlgn="auto">
                        <a:lnSpc>
                          <a:spcPts val="2200"/>
                        </a:lnSpc>
                        <a:spcAft>
                          <a:spcPts val="0"/>
                        </a:spcAft>
                      </a:pPr>
                      <a:r>
                        <a:rPr lang="en-US" sz="1800" b="1" kern="1200" dirty="0">
                          <a:solidFill>
                            <a:schemeClr val="tx1"/>
                          </a:solidFill>
                          <a:latin typeface="华文楷体" panose="02010600040101010101" pitchFamily="2" charset="-122"/>
                          <a:ea typeface="华文楷体" panose="02010600040101010101" pitchFamily="2" charset="-122"/>
                          <a:cs typeface="+mn-cs"/>
                        </a:rPr>
                        <a:t>13.2.2</a:t>
                      </a:r>
                    </a:p>
                  </a:txBody>
                  <a:tcPr marL="28575" marR="28575" marT="0" marB="0" anchor="ctr">
                    <a:noFill/>
                  </a:tcPr>
                </a:tc>
                <a:tc>
                  <a:txBody>
                    <a:bodyPr/>
                    <a:lstStyle/>
                    <a:p>
                      <a:pPr indent="0" algn="just" fontAlgn="auto">
                        <a:lnSpc>
                          <a:spcPts val="2200"/>
                        </a:lnSpc>
                        <a:spcAft>
                          <a:spcPts val="0"/>
                        </a:spcAft>
                      </a:pPr>
                      <a:r>
                        <a:rPr lang="zh-CN" sz="1800" kern="1200">
                          <a:solidFill>
                            <a:schemeClr val="tx1"/>
                          </a:solidFill>
                          <a:latin typeface="华文楷体" panose="02010600040101010101" pitchFamily="2" charset="-122"/>
                          <a:ea typeface="华文楷体" panose="02010600040101010101" pitchFamily="2" charset="-122"/>
                          <a:cs typeface="+mn-cs"/>
                        </a:rPr>
                        <a:t>压力容器定期检验</a:t>
                      </a:r>
                    </a:p>
                  </a:txBody>
                  <a:tcPr marL="28575" marR="28575" marT="0" marB="0" anchor="ctr">
                    <a:noFill/>
                  </a:tcPr>
                </a:tc>
                <a:tc>
                  <a:txBody>
                    <a:bodyPr/>
                    <a:lstStyle/>
                    <a:p>
                      <a:pPr indent="0" algn="just" fontAlgn="auto">
                        <a:lnSpc>
                          <a:spcPts val="2200"/>
                        </a:lnSpc>
                        <a:spcAft>
                          <a:spcPts val="0"/>
                        </a:spcAft>
                      </a:pPr>
                      <a:r>
                        <a:rPr lang="zh-CN" sz="1800" b="1" kern="1200" dirty="0">
                          <a:solidFill>
                            <a:srgbClr val="FF0000"/>
                          </a:solidFill>
                          <a:latin typeface="华文楷体" panose="02010600040101010101" pitchFamily="2" charset="-122"/>
                          <a:ea typeface="华文楷体" panose="02010600040101010101" pitchFamily="2" charset="-122"/>
                          <a:cs typeface="+mn-cs"/>
                        </a:rPr>
                        <a:t>（276）委托有资质单位进行定期检验，并将定期检验合格证置于特种设备显著位置。每年至少进行一次年度检查。</a:t>
                      </a:r>
                    </a:p>
                    <a:p>
                      <a:pPr indent="0" algn="just" fontAlgn="auto">
                        <a:lnSpc>
                          <a:spcPts val="2200"/>
                        </a:lnSpc>
                        <a:spcAft>
                          <a:spcPts val="0"/>
                        </a:spcAft>
                      </a:pPr>
                      <a:r>
                        <a:rPr lang="zh-CN" sz="1800" b="1" kern="1200" dirty="0">
                          <a:solidFill>
                            <a:srgbClr val="FF0000"/>
                          </a:solidFill>
                          <a:latin typeface="华文楷体" panose="02010600040101010101" pitchFamily="2" charset="-122"/>
                          <a:ea typeface="华文楷体" panose="02010600040101010101" pitchFamily="2" charset="-122"/>
                          <a:cs typeface="+mn-cs"/>
                        </a:rPr>
                        <a:t>（277）安全阀或压力表等附件须委托有资质单位定期校验或检定。</a:t>
                      </a:r>
                    </a:p>
                  </a:txBody>
                  <a:tcPr marL="28575" marR="28575" marT="0" marB="0" anchor="ctr">
                    <a:noFill/>
                  </a:tcPr>
                </a:tc>
              </a:tr>
            </a:tbl>
          </a:graphicData>
        </a:graphic>
      </p:graphicFrame>
      <p:sp>
        <p:nvSpPr>
          <p:cNvPr id="46082" name="TextBox 5"/>
          <p:cNvSpPr txBox="1"/>
          <p:nvPr>
            <p:custDataLst>
              <p:tags r:id="rId2"/>
            </p:custDataLst>
          </p:nvPr>
        </p:nvSpPr>
        <p:spPr>
          <a:xfrm>
            <a:off x="738188" y="3996373"/>
            <a:ext cx="9336087" cy="373380"/>
          </a:xfrm>
          <a:prstGeom prst="rect">
            <a:avLst/>
          </a:prstGeom>
          <a:noFill/>
          <a:ln w="9525">
            <a:noFill/>
          </a:ln>
        </p:spPr>
        <p:txBody>
          <a:bodyPr anchor="t" anchorCtr="0">
            <a:spAutoFit/>
          </a:bodyPr>
          <a:lstStyle/>
          <a:p>
            <a:pPr marL="0" lvl="2" indent="0" algn="l" rtl="0" eaLnBrk="0" fontAlgn="base" hangingPunct="0">
              <a:lnSpc>
                <a:spcPts val="2200"/>
              </a:lnSpc>
              <a:spcBef>
                <a:spcPct val="20000"/>
              </a:spcBef>
              <a:spcAft>
                <a:spcPct val="0"/>
              </a:spcAft>
              <a:buNone/>
            </a:pPr>
            <a:r>
              <a:rPr lang="en-US" altLang="zh-CN" sz="1800" b="1" dirty="0">
                <a:solidFill>
                  <a:schemeClr val="tx1"/>
                </a:solidFill>
                <a:latin typeface="华文楷体" panose="02010600040101010101" pitchFamily="2" charset="-122"/>
                <a:ea typeface="华文楷体" panose="02010600040101010101" pitchFamily="2" charset="-122"/>
              </a:rPr>
              <a:t>13.4   </a:t>
            </a:r>
            <a:r>
              <a:rPr lang="zh-CN" altLang="en-US" sz="1800" b="1" dirty="0">
                <a:solidFill>
                  <a:schemeClr val="tx1"/>
                </a:solidFill>
                <a:latin typeface="华文楷体" panose="02010600040101010101" pitchFamily="2" charset="-122"/>
                <a:ea typeface="华文楷体" panose="02010600040101010101" pitchFamily="2" charset="-122"/>
              </a:rPr>
              <a:t>加热及制冷装置管理</a:t>
            </a:r>
          </a:p>
        </p:txBody>
      </p:sp>
      <p:graphicFrame>
        <p:nvGraphicFramePr>
          <p:cNvPr id="6" name="表格 5"/>
          <p:cNvGraphicFramePr>
            <a:graphicFrameLocks noGrp="1"/>
          </p:cNvGraphicFramePr>
          <p:nvPr/>
        </p:nvGraphicFramePr>
        <p:xfrm>
          <a:off x="825500" y="4337050"/>
          <a:ext cx="9174480" cy="2044065"/>
        </p:xfrm>
        <a:graphic>
          <a:graphicData uri="http://schemas.openxmlformats.org/drawingml/2006/table">
            <a:tbl>
              <a:tblPr>
                <a:tableStyleId>{5C22544A-7EE6-4342-B048-85BDC9FD1C3A}</a:tableStyleId>
              </a:tblPr>
              <a:tblGrid>
                <a:gridCol w="631190"/>
                <a:gridCol w="2842895"/>
                <a:gridCol w="5700395"/>
              </a:tblGrid>
              <a:tr h="647065">
                <a:tc>
                  <a:txBody>
                    <a:bodyPr/>
                    <a:lstStyle/>
                    <a:p>
                      <a:pPr indent="0" algn="just" fontAlgn="auto">
                        <a:lnSpc>
                          <a:spcPts val="2200"/>
                        </a:lnSpc>
                        <a:spcAft>
                          <a:spcPts val="0"/>
                        </a:spcAft>
                      </a:pPr>
                      <a:r>
                        <a:rPr lang="en-US" sz="1800" b="1" kern="1200" dirty="0">
                          <a:solidFill>
                            <a:schemeClr val="tx1"/>
                          </a:solidFill>
                          <a:latin typeface="华文楷体" panose="02010600040101010101" pitchFamily="2" charset="-122"/>
                          <a:ea typeface="华文楷体" panose="02010600040101010101" pitchFamily="2" charset="-122"/>
                          <a:cs typeface="+mn-cs"/>
                        </a:rPr>
                        <a:t>13.4.1</a:t>
                      </a:r>
                    </a:p>
                  </a:txBody>
                  <a:tcPr marL="28575" marR="28575" marT="0" marB="0" anchor="ctr">
                    <a:noFill/>
                  </a:tcPr>
                </a:tc>
                <a:tc>
                  <a:txBody>
                    <a:bodyPr/>
                    <a:lstStyle/>
                    <a:p>
                      <a:pPr indent="0" algn="just" fontAlgn="auto">
                        <a:lnSpc>
                          <a:spcPts val="2200"/>
                        </a:lnSpc>
                        <a:spcAft>
                          <a:spcPts val="0"/>
                        </a:spcAft>
                      </a:pPr>
                      <a:r>
                        <a:rPr lang="zh-CN" sz="1800" kern="1200">
                          <a:solidFill>
                            <a:schemeClr val="tx1"/>
                          </a:solidFill>
                          <a:latin typeface="华文楷体" panose="02010600040101010101" pitchFamily="2" charset="-122"/>
                          <a:ea typeface="华文楷体" panose="02010600040101010101" pitchFamily="2" charset="-122"/>
                          <a:cs typeface="+mn-cs"/>
                        </a:rPr>
                        <a:t>贮存危险化学品的冰箱满足防爆要求</a:t>
                      </a:r>
                    </a:p>
                  </a:txBody>
                  <a:tcPr marL="28575" marR="28575" marT="0" marB="0" anchor="ctr">
                    <a:noFill/>
                  </a:tcPr>
                </a:tc>
                <a:tc>
                  <a:txBody>
                    <a:bodyPr/>
                    <a:lstStyle/>
                    <a:p>
                      <a:pPr indent="0" algn="just" fontAlgn="auto">
                        <a:lnSpc>
                          <a:spcPts val="2200"/>
                        </a:lnSpc>
                        <a:spcAft>
                          <a:spcPts val="0"/>
                        </a:spcAft>
                      </a:pPr>
                      <a:r>
                        <a:rPr sz="1800" b="1" kern="1200" dirty="0">
                          <a:solidFill>
                            <a:srgbClr val="FF0000"/>
                          </a:solidFill>
                          <a:latin typeface="华文楷体" panose="02010600040101010101" pitchFamily="2" charset="-122"/>
                          <a:ea typeface="华文楷体" panose="02010600040101010101" pitchFamily="2" charset="-122"/>
                          <a:cs typeface="+mn-cs"/>
                        </a:rPr>
                        <a:t>（287）</a:t>
                      </a:r>
                      <a:r>
                        <a:rPr lang="zh-CN" sz="1800" b="1" kern="1200" dirty="0">
                          <a:solidFill>
                            <a:srgbClr val="FF0000"/>
                          </a:solidFill>
                          <a:latin typeface="华文楷体" panose="02010600040101010101" pitchFamily="2" charset="-122"/>
                          <a:ea typeface="华文楷体" panose="02010600040101010101" pitchFamily="2" charset="-122"/>
                          <a:cs typeface="+mn-cs"/>
                        </a:rPr>
                        <a:t>贮存危险化学品的冰箱应为防爆冰箱或经过防爆改造的冰箱，并</a:t>
                      </a:r>
                      <a:r>
                        <a:rPr sz="1800" b="1" kern="1200" dirty="0">
                          <a:solidFill>
                            <a:srgbClr val="FF0000"/>
                          </a:solidFill>
                          <a:latin typeface="华文楷体" panose="02010600040101010101" pitchFamily="2" charset="-122"/>
                          <a:ea typeface="华文楷体" panose="02010600040101010101" pitchFamily="2" charset="-122"/>
                          <a:cs typeface="+mn-cs"/>
                        </a:rPr>
                        <a:t>在冰箱门上注明是否防爆。</a:t>
                      </a:r>
                    </a:p>
                  </a:txBody>
                  <a:tcPr marL="28575" marR="28575" marT="0" marB="0" anchor="ctr">
                    <a:noFill/>
                  </a:tcPr>
                </a:tc>
              </a:tr>
              <a:tr h="1066800">
                <a:tc>
                  <a:txBody>
                    <a:bodyPr/>
                    <a:lstStyle/>
                    <a:p>
                      <a:pPr indent="0" algn="just" fontAlgn="auto">
                        <a:lnSpc>
                          <a:spcPts val="2200"/>
                        </a:lnSpc>
                        <a:spcAft>
                          <a:spcPts val="0"/>
                        </a:spcAft>
                        <a:buNone/>
                      </a:pPr>
                      <a:endParaRPr lang="en-US" sz="1800" b="1" dirty="0">
                        <a:solidFill>
                          <a:schemeClr val="tx1"/>
                        </a:solidFill>
                        <a:latin typeface="华文楷体" panose="02010600040101010101" pitchFamily="2" charset="-122"/>
                        <a:ea typeface="华文楷体" panose="02010600040101010101" pitchFamily="2" charset="-122"/>
                        <a:sym typeface="+mn-ea"/>
                      </a:endParaRPr>
                    </a:p>
                    <a:p>
                      <a:pPr indent="0" algn="just" fontAlgn="auto">
                        <a:lnSpc>
                          <a:spcPts val="2200"/>
                        </a:lnSpc>
                        <a:spcAft>
                          <a:spcPts val="0"/>
                        </a:spcAft>
                        <a:buNone/>
                      </a:pPr>
                      <a:r>
                        <a:rPr lang="en-US" sz="1800" b="1" dirty="0">
                          <a:solidFill>
                            <a:schemeClr val="tx1"/>
                          </a:solidFill>
                          <a:latin typeface="华文楷体" panose="02010600040101010101" pitchFamily="2" charset="-122"/>
                          <a:ea typeface="华文楷体" panose="02010600040101010101" pitchFamily="2" charset="-122"/>
                          <a:sym typeface="+mn-ea"/>
                        </a:rPr>
                        <a:t>13.4.2</a:t>
                      </a:r>
                      <a:endParaRPr lang="zh-CN" sz="1800" b="1" kern="1200" dirty="0">
                        <a:solidFill>
                          <a:schemeClr val="tx1"/>
                        </a:solidFill>
                        <a:latin typeface="华文楷体" panose="02010600040101010101" pitchFamily="2" charset="-122"/>
                        <a:ea typeface="华文楷体" panose="02010600040101010101" pitchFamily="2" charset="-122"/>
                        <a:cs typeface="+mn-cs"/>
                      </a:endParaRPr>
                    </a:p>
                    <a:p>
                      <a:pPr algn="just">
                        <a:lnSpc>
                          <a:spcPts val="1500"/>
                        </a:lnSpc>
                        <a:spcAft>
                          <a:spcPts val="0"/>
                        </a:spcAft>
                        <a:buNone/>
                      </a:pPr>
                      <a:endParaRPr lang="zh-CN" altLang="en-US" sz="1800" b="1" kern="1200" dirty="0">
                        <a:solidFill>
                          <a:schemeClr val="tx1"/>
                        </a:solidFill>
                        <a:latin typeface="华文楷体" panose="02010600040101010101" pitchFamily="2" charset="-122"/>
                        <a:ea typeface="华文楷体" panose="02010600040101010101" pitchFamily="2" charset="-122"/>
                        <a:cs typeface="+mn-cs"/>
                      </a:endParaRPr>
                    </a:p>
                  </a:txBody>
                  <a:tcPr marL="28575" marR="28575" marT="0" marB="0" anchor="ctr">
                    <a:noFill/>
                  </a:tcPr>
                </a:tc>
                <a:tc>
                  <a:txBody>
                    <a:bodyPr/>
                    <a:lstStyle/>
                    <a:p>
                      <a:pPr indent="0" algn="just" fontAlgn="auto">
                        <a:lnSpc>
                          <a:spcPts val="2200"/>
                        </a:lnSpc>
                        <a:spcAft>
                          <a:spcPts val="0"/>
                        </a:spcAft>
                        <a:buNone/>
                      </a:pPr>
                      <a:r>
                        <a:rPr lang="zh-CN" altLang="en-US" sz="1800" kern="1200">
                          <a:solidFill>
                            <a:schemeClr val="tx1"/>
                          </a:solidFill>
                          <a:latin typeface="华文楷体" panose="02010600040101010101" pitchFamily="2" charset="-122"/>
                          <a:ea typeface="华文楷体" panose="02010600040101010101" pitchFamily="2" charset="-122"/>
                          <a:cs typeface="+mn-cs"/>
                        </a:rPr>
                        <a:t>冰箱内存放的物品须标识明确，试剂必须可靠密封</a:t>
                      </a:r>
                    </a:p>
                  </a:txBody>
                  <a:tcPr marL="28575" marR="28575" marT="0" marB="0" anchor="ctr">
                    <a:noFill/>
                  </a:tcPr>
                </a:tc>
                <a:tc>
                  <a:txBody>
                    <a:bodyPr/>
                    <a:lstStyle/>
                    <a:p>
                      <a:pPr indent="0" algn="just" fontAlgn="auto">
                        <a:lnSpc>
                          <a:spcPts val="2200"/>
                        </a:lnSpc>
                        <a:spcAft>
                          <a:spcPts val="0"/>
                        </a:spcAft>
                        <a:buNone/>
                      </a:pPr>
                      <a:r>
                        <a:rPr lang="zh-CN" altLang="en-US" sz="1800" b="1" kern="1200" dirty="0">
                          <a:solidFill>
                            <a:srgbClr val="FF0000"/>
                          </a:solidFill>
                          <a:latin typeface="华文楷体" panose="02010600040101010101" pitchFamily="2" charset="-122"/>
                          <a:ea typeface="华文楷体" panose="02010600040101010101" pitchFamily="2" charset="-122"/>
                          <a:cs typeface="+mn-cs"/>
                        </a:rPr>
                        <a:t>（288）标识至少包括：名称、使用人、日期等，并经常清理。</a:t>
                      </a:r>
                    </a:p>
                    <a:p>
                      <a:pPr indent="0" algn="just" fontAlgn="auto">
                        <a:lnSpc>
                          <a:spcPts val="2200"/>
                        </a:lnSpc>
                        <a:spcAft>
                          <a:spcPts val="0"/>
                        </a:spcAft>
                        <a:buNone/>
                      </a:pPr>
                      <a:r>
                        <a:rPr lang="zh-CN" altLang="en-US" sz="1800" b="0" kern="1200" dirty="0">
                          <a:solidFill>
                            <a:schemeClr val="tx1"/>
                          </a:solidFill>
                          <a:latin typeface="华文楷体" panose="02010600040101010101" pitchFamily="2" charset="-122"/>
                          <a:ea typeface="华文楷体" panose="02010600040101010101" pitchFamily="2" charset="-122"/>
                          <a:cs typeface="+mn-cs"/>
                        </a:rPr>
                        <a:t>（289）实验室冰箱中试剂瓶螺口拧紧，无开口容器，</a:t>
                      </a:r>
                      <a:r>
                        <a:rPr lang="zh-CN" altLang="en-US" sz="1800" b="1" kern="1200" dirty="0">
                          <a:solidFill>
                            <a:srgbClr val="FF0000"/>
                          </a:solidFill>
                          <a:latin typeface="华文楷体" panose="02010600040101010101" pitchFamily="2" charset="-122"/>
                          <a:ea typeface="华文楷体" panose="02010600040101010101" pitchFamily="2" charset="-122"/>
                          <a:cs typeface="+mn-cs"/>
                        </a:rPr>
                        <a:t>不得放置非实验用食品、药品。超低温冰箱门上有储物分区标识</a:t>
                      </a:r>
                      <a:r>
                        <a:rPr lang="zh-CN" altLang="en-US" sz="1800" b="0" kern="1200" dirty="0">
                          <a:solidFill>
                            <a:schemeClr val="tx1"/>
                          </a:solidFill>
                          <a:latin typeface="华文楷体" panose="02010600040101010101" pitchFamily="2" charset="-122"/>
                          <a:ea typeface="华文楷体" panose="02010600040101010101" pitchFamily="2" charset="-122"/>
                          <a:cs typeface="+mn-cs"/>
                        </a:rPr>
                        <a:t>，置于走廊等区域的超低温冰箱须上锁。</a:t>
                      </a:r>
                    </a:p>
                  </a:txBody>
                  <a:tcPr marL="28575" marR="28575" marT="0" marB="0" anchor="ctr">
                    <a:noFill/>
                  </a:tcPr>
                </a:tc>
              </a:tr>
            </a:tbl>
          </a:graphicData>
        </a:graphic>
      </p:graphicFrame>
      <p:sp>
        <p:nvSpPr>
          <p:cNvPr id="2" name="TextBox 5"/>
          <p:cNvSpPr txBox="1"/>
          <p:nvPr>
            <p:custDataLst>
              <p:tags r:id="rId3"/>
            </p:custDataLst>
          </p:nvPr>
        </p:nvSpPr>
        <p:spPr>
          <a:xfrm>
            <a:off x="738188" y="1692593"/>
            <a:ext cx="9336087" cy="373380"/>
          </a:xfrm>
          <a:prstGeom prst="rect">
            <a:avLst/>
          </a:prstGeom>
          <a:noFill/>
          <a:ln w="9525">
            <a:noFill/>
          </a:ln>
        </p:spPr>
        <p:txBody>
          <a:bodyPr anchor="t" anchorCtr="0">
            <a:spAutoFit/>
          </a:bodyPr>
          <a:lstStyle/>
          <a:p>
            <a:pPr marL="0" lvl="2" indent="0" algn="l" rtl="0" eaLnBrk="0" fontAlgn="base" hangingPunct="0">
              <a:lnSpc>
                <a:spcPts val="2200"/>
              </a:lnSpc>
              <a:spcBef>
                <a:spcPct val="20000"/>
              </a:spcBef>
              <a:spcAft>
                <a:spcPct val="0"/>
              </a:spcAft>
              <a:buNone/>
            </a:pPr>
            <a:r>
              <a:rPr lang="en-US" altLang="zh-CN" sz="1800" b="1" dirty="0">
                <a:solidFill>
                  <a:schemeClr val="tx1"/>
                </a:solidFill>
                <a:latin typeface="华文楷体" panose="02010600040101010101" pitchFamily="2" charset="-122"/>
                <a:ea typeface="华文楷体" panose="02010600040101010101" pitchFamily="2" charset="-122"/>
              </a:rPr>
              <a:t>13.2   </a:t>
            </a:r>
            <a:r>
              <a:rPr lang="zh-CN" altLang="en-US" sz="1800" b="1" dirty="0">
                <a:solidFill>
                  <a:schemeClr val="tx1"/>
                </a:solidFill>
                <a:latin typeface="华文楷体" panose="02010600040101010101" pitchFamily="2" charset="-122"/>
                <a:ea typeface="华文楷体" panose="02010600040101010101" pitchFamily="2" charset="-122"/>
              </a:rPr>
              <a:t>压力容器</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TextBox 4"/>
          <p:cNvSpPr txBox="1"/>
          <p:nvPr/>
        </p:nvSpPr>
        <p:spPr>
          <a:xfrm>
            <a:off x="450850" y="708025"/>
            <a:ext cx="9982200" cy="522288"/>
          </a:xfrm>
          <a:prstGeom prst="rect">
            <a:avLst/>
          </a:prstGeom>
          <a:noFill/>
          <a:ln w="9525">
            <a:noFill/>
          </a:ln>
        </p:spPr>
        <p:txBody>
          <a:bodyPr wrap="square" anchor="t" anchorCtr="0">
            <a:spAutoFit/>
          </a:bodyPr>
          <a:lstStyle/>
          <a:p>
            <a:r>
              <a:rPr lang="zh-CN" altLang="en-US" sz="2800" b="1" dirty="0">
                <a:latin typeface="华文新魏" panose="02010800040101010101" pitchFamily="2" charset="-122"/>
                <a:ea typeface="华文新魏" panose="02010800040101010101" pitchFamily="2" charset="-122"/>
              </a:rPr>
              <a:t>（三）</a:t>
            </a:r>
            <a:r>
              <a:rPr lang="zh-CN" altLang="zh-CN" sz="2800" b="1" dirty="0">
                <a:latin typeface="华文新魏" panose="02010800040101010101" pitchFamily="2" charset="-122"/>
                <a:ea typeface="华文新魏" panose="02010800040101010101" pitchFamily="2" charset="-122"/>
              </a:rPr>
              <a:t>高等学校实验室</a:t>
            </a:r>
            <a:r>
              <a:rPr lang="zh-CN" altLang="en-US" sz="2800" b="1" dirty="0">
                <a:latin typeface="华文新魏" panose="02010800040101010101" pitchFamily="2" charset="-122"/>
                <a:ea typeface="华文新魏" panose="02010800040101010101" pitchFamily="2" charset="-122"/>
              </a:rPr>
              <a:t>安全检查项目表（重点检查项目及要点）</a:t>
            </a:r>
          </a:p>
        </p:txBody>
      </p:sp>
      <p:sp>
        <p:nvSpPr>
          <p:cNvPr id="46082" name="TextBox 5"/>
          <p:cNvSpPr txBox="1"/>
          <p:nvPr/>
        </p:nvSpPr>
        <p:spPr>
          <a:xfrm>
            <a:off x="665163" y="1808163"/>
            <a:ext cx="9336087" cy="373380"/>
          </a:xfrm>
          <a:prstGeom prst="rect">
            <a:avLst/>
          </a:prstGeom>
          <a:noFill/>
          <a:ln w="9525">
            <a:noFill/>
          </a:ln>
        </p:spPr>
        <p:txBody>
          <a:bodyPr anchor="t" anchorCtr="0">
            <a:spAutoFit/>
          </a:bodyPr>
          <a:lstStyle/>
          <a:p>
            <a:pPr marL="0" lvl="2" indent="0" algn="l" rtl="0" eaLnBrk="0" fontAlgn="base" hangingPunct="0">
              <a:lnSpc>
                <a:spcPts val="2200"/>
              </a:lnSpc>
              <a:spcBef>
                <a:spcPct val="20000"/>
              </a:spcBef>
              <a:spcAft>
                <a:spcPct val="0"/>
              </a:spcAft>
              <a:buNone/>
            </a:pPr>
            <a:r>
              <a:rPr lang="en-US" altLang="zh-CN" sz="1800" b="1" dirty="0">
                <a:solidFill>
                  <a:schemeClr val="tx1"/>
                </a:solidFill>
                <a:latin typeface="华文楷体" panose="02010600040101010101" pitchFamily="2" charset="-122"/>
                <a:ea typeface="华文楷体" panose="02010600040101010101" pitchFamily="2" charset="-122"/>
              </a:rPr>
              <a:t>13.4   </a:t>
            </a:r>
            <a:r>
              <a:rPr lang="zh-CN" altLang="en-US" sz="1800" b="1" dirty="0">
                <a:solidFill>
                  <a:schemeClr val="tx1"/>
                </a:solidFill>
                <a:latin typeface="华文楷体" panose="02010600040101010101" pitchFamily="2" charset="-122"/>
                <a:ea typeface="华文楷体" panose="02010600040101010101" pitchFamily="2" charset="-122"/>
              </a:rPr>
              <a:t>加热及制冷装置管理</a:t>
            </a:r>
          </a:p>
        </p:txBody>
      </p:sp>
      <p:pic>
        <p:nvPicPr>
          <p:cNvPr id="46083" name="图片 109">
            <a:hlinkClick r:id="rId3" action="ppaction://hlinksldjump"/>
          </p:cNvPr>
          <p:cNvPicPr>
            <a:picLocks noChangeAspect="1"/>
          </p:cNvPicPr>
          <p:nvPr/>
        </p:nvPicPr>
        <p:blipFill>
          <a:blip r:embed="rId4" cstate="print"/>
          <a:srcRect l="67346" t="17532" r="2882" b="42969"/>
          <a:stretch>
            <a:fillRect/>
          </a:stretch>
        </p:blipFill>
        <p:spPr>
          <a:xfrm>
            <a:off x="9275763" y="6138863"/>
            <a:ext cx="798512" cy="755650"/>
          </a:xfrm>
          <a:prstGeom prst="rect">
            <a:avLst/>
          </a:prstGeom>
          <a:noFill/>
          <a:ln w="9525">
            <a:noFill/>
          </a:ln>
        </p:spPr>
      </p:pic>
      <p:pic>
        <p:nvPicPr>
          <p:cNvPr id="46084" name="图片 11">
            <a:hlinkClick r:id="rId5" action="ppaction://hlinksldjump"/>
          </p:cNvPr>
          <p:cNvPicPr>
            <a:picLocks noChangeAspect="1"/>
          </p:cNvPicPr>
          <p:nvPr/>
        </p:nvPicPr>
        <p:blipFill>
          <a:blip r:embed="rId6" cstate="print"/>
          <a:srcRect l="4480" t="58189" r="68494" b="5009"/>
          <a:stretch>
            <a:fillRect/>
          </a:stretch>
        </p:blipFill>
        <p:spPr>
          <a:xfrm>
            <a:off x="8418513" y="6138863"/>
            <a:ext cx="739775" cy="739775"/>
          </a:xfrm>
          <a:prstGeom prst="rect">
            <a:avLst/>
          </a:prstGeom>
          <a:noFill/>
          <a:ln w="9525">
            <a:noFill/>
          </a:ln>
        </p:spPr>
      </p:pic>
      <p:sp>
        <p:nvSpPr>
          <p:cNvPr id="46085" name="TextBox 5"/>
          <p:cNvSpPr txBox="1"/>
          <p:nvPr>
            <p:custDataLst>
              <p:tags r:id="rId1"/>
            </p:custDataLst>
          </p:nvPr>
        </p:nvSpPr>
        <p:spPr>
          <a:xfrm>
            <a:off x="838835" y="1332865"/>
            <a:ext cx="8858250" cy="460375"/>
          </a:xfrm>
          <a:prstGeom prst="rect">
            <a:avLst/>
          </a:prstGeom>
          <a:noFill/>
          <a:ln w="9525">
            <a:noFill/>
          </a:ln>
        </p:spPr>
        <p:txBody>
          <a:bodyPr anchor="t" anchorCtr="0">
            <a:spAutoFit/>
          </a:bodyPr>
          <a:lstStyle/>
          <a:p>
            <a:pPr algn="ctr" eaLnBrk="0" hangingPunct="0">
              <a:spcBef>
                <a:spcPct val="20000"/>
              </a:spcBef>
            </a:pPr>
            <a:r>
              <a:rPr lang="en-US" altLang="zh-CN" sz="2400" dirty="0">
                <a:latin typeface="华文新魏" panose="02010800040101010101" pitchFamily="2" charset="-122"/>
                <a:ea typeface="华文新魏" panose="02010800040101010101" pitchFamily="2" charset="-122"/>
              </a:rPr>
              <a:t>13 </a:t>
            </a:r>
            <a:r>
              <a:rPr lang="zh-CN" altLang="en-US" sz="2400" dirty="0">
                <a:latin typeface="华文新魏" panose="02010800040101010101" pitchFamily="2" charset="-122"/>
                <a:ea typeface="华文新魏" panose="02010800040101010101" pitchFamily="2" charset="-122"/>
              </a:rPr>
              <a:t>特种设备与常规冷热设备</a:t>
            </a:r>
          </a:p>
        </p:txBody>
      </p:sp>
      <p:graphicFrame>
        <p:nvGraphicFramePr>
          <p:cNvPr id="6" name="表格 5"/>
          <p:cNvGraphicFramePr>
            <a:graphicFrameLocks noGrp="1"/>
          </p:cNvGraphicFramePr>
          <p:nvPr/>
        </p:nvGraphicFramePr>
        <p:xfrm>
          <a:off x="738505" y="2124710"/>
          <a:ext cx="9174480" cy="4359910"/>
        </p:xfrm>
        <a:graphic>
          <a:graphicData uri="http://schemas.openxmlformats.org/drawingml/2006/table">
            <a:tbl>
              <a:tblPr>
                <a:tableStyleId>{5C22544A-7EE6-4342-B048-85BDC9FD1C3A}</a:tableStyleId>
              </a:tblPr>
              <a:tblGrid>
                <a:gridCol w="631190"/>
                <a:gridCol w="2842895"/>
                <a:gridCol w="5700395"/>
              </a:tblGrid>
              <a:tr h="798830">
                <a:tc>
                  <a:txBody>
                    <a:bodyPr/>
                    <a:lstStyle/>
                    <a:p>
                      <a:pPr indent="0" algn="just" fontAlgn="auto">
                        <a:lnSpc>
                          <a:spcPts val="2600"/>
                        </a:lnSpc>
                        <a:spcAft>
                          <a:spcPts val="0"/>
                        </a:spcAft>
                        <a:buNone/>
                      </a:pPr>
                      <a:endParaRPr lang="en-US" sz="1800" b="1" dirty="0">
                        <a:solidFill>
                          <a:schemeClr val="tx1"/>
                        </a:solidFill>
                        <a:latin typeface="华文楷体" panose="02010600040101010101" pitchFamily="2" charset="-122"/>
                        <a:ea typeface="华文楷体" panose="02010600040101010101" pitchFamily="2" charset="-122"/>
                        <a:sym typeface="+mn-ea"/>
                      </a:endParaRPr>
                    </a:p>
                    <a:p>
                      <a:pPr indent="0" algn="just" fontAlgn="auto">
                        <a:lnSpc>
                          <a:spcPts val="2600"/>
                        </a:lnSpc>
                        <a:spcAft>
                          <a:spcPts val="0"/>
                        </a:spcAft>
                        <a:buNone/>
                      </a:pPr>
                      <a:r>
                        <a:rPr lang="en-US" sz="1800" b="1" dirty="0">
                          <a:solidFill>
                            <a:schemeClr val="tx1"/>
                          </a:solidFill>
                          <a:latin typeface="华文楷体" panose="02010600040101010101" pitchFamily="2" charset="-122"/>
                          <a:ea typeface="华文楷体" panose="02010600040101010101" pitchFamily="2" charset="-122"/>
                          <a:sym typeface="+mn-ea"/>
                        </a:rPr>
                        <a:t>13.4.3</a:t>
                      </a:r>
                      <a:endParaRPr lang="zh-CN" sz="1800" b="1" kern="1200" dirty="0">
                        <a:solidFill>
                          <a:schemeClr val="tx1"/>
                        </a:solidFill>
                        <a:latin typeface="华文楷体" panose="02010600040101010101" pitchFamily="2" charset="-122"/>
                        <a:ea typeface="华文楷体" panose="02010600040101010101" pitchFamily="2" charset="-122"/>
                        <a:cs typeface="+mn-cs"/>
                      </a:endParaRPr>
                    </a:p>
                    <a:p>
                      <a:pPr algn="just">
                        <a:lnSpc>
                          <a:spcPts val="1500"/>
                        </a:lnSpc>
                        <a:spcAft>
                          <a:spcPts val="0"/>
                        </a:spcAft>
                        <a:buNone/>
                      </a:pPr>
                      <a:endParaRPr lang="zh-CN" altLang="en-US" sz="1800" b="1" kern="1200" dirty="0">
                        <a:solidFill>
                          <a:schemeClr val="tx1"/>
                        </a:solidFill>
                        <a:latin typeface="华文楷体" panose="02010600040101010101" pitchFamily="2" charset="-122"/>
                        <a:ea typeface="华文楷体" panose="02010600040101010101" pitchFamily="2" charset="-122"/>
                        <a:cs typeface="+mn-cs"/>
                      </a:endParaRPr>
                    </a:p>
                  </a:txBody>
                  <a:tcPr marL="28575" marR="28575" marT="0" marB="0" anchor="ctr">
                    <a:noFill/>
                  </a:tcPr>
                </a:tc>
                <a:tc>
                  <a:txBody>
                    <a:bodyPr/>
                    <a:lstStyle/>
                    <a:p>
                      <a:pPr indent="0" algn="just" fontAlgn="auto">
                        <a:lnSpc>
                          <a:spcPts val="2600"/>
                        </a:lnSpc>
                        <a:spcAft>
                          <a:spcPts val="0"/>
                        </a:spcAft>
                        <a:buNone/>
                      </a:pPr>
                      <a:r>
                        <a:rPr lang="zh-CN" altLang="en-US" sz="1800" kern="1200">
                          <a:solidFill>
                            <a:schemeClr val="tx1"/>
                          </a:solidFill>
                          <a:latin typeface="华文楷体" panose="02010600040101010101" pitchFamily="2" charset="-122"/>
                          <a:ea typeface="华文楷体" panose="02010600040101010101" pitchFamily="2" charset="-122"/>
                          <a:cs typeface="+mn-cs"/>
                        </a:rPr>
                        <a:t>冰箱、烘箱、电阻炉的使用满足使用期间和空间等要求</a:t>
                      </a:r>
                    </a:p>
                  </a:txBody>
                  <a:tcPr marL="28575" marR="28575" marT="0" marB="0" anchor="ctr">
                    <a:noFill/>
                  </a:tcPr>
                </a:tc>
                <a:tc>
                  <a:txBody>
                    <a:bodyPr/>
                    <a:lstStyle/>
                    <a:p>
                      <a:pPr indent="0" algn="just" fontAlgn="auto">
                        <a:lnSpc>
                          <a:spcPts val="2600"/>
                        </a:lnSpc>
                        <a:spcAft>
                          <a:spcPts val="0"/>
                        </a:spcAft>
                        <a:buNone/>
                      </a:pPr>
                      <a:r>
                        <a:rPr lang="zh-CN" altLang="en-US" sz="1800" b="1" kern="1200" dirty="0">
                          <a:solidFill>
                            <a:srgbClr val="FF0000"/>
                          </a:solidFill>
                          <a:latin typeface="华文楷体" panose="02010600040101010101" pitchFamily="2" charset="-122"/>
                          <a:ea typeface="华文楷体" panose="02010600040101010101" pitchFamily="2" charset="-122"/>
                          <a:cs typeface="+mn-cs"/>
                        </a:rPr>
                        <a:t>（290）冰箱不超期使用（一般使用期限控制为10年）。</a:t>
                      </a:r>
                    </a:p>
                    <a:p>
                      <a:pPr indent="0" algn="just" fontAlgn="auto">
                        <a:lnSpc>
                          <a:spcPts val="2600"/>
                        </a:lnSpc>
                        <a:spcAft>
                          <a:spcPts val="0"/>
                        </a:spcAft>
                        <a:buNone/>
                      </a:pPr>
                      <a:r>
                        <a:rPr lang="zh-CN" altLang="en-US" sz="1800" b="1" kern="1200" dirty="0">
                          <a:solidFill>
                            <a:srgbClr val="FF0000"/>
                          </a:solidFill>
                          <a:latin typeface="华文楷体" panose="02010600040101010101" pitchFamily="2" charset="-122"/>
                          <a:ea typeface="华文楷体" panose="02010600040101010101" pitchFamily="2" charset="-122"/>
                          <a:cs typeface="+mn-cs"/>
                        </a:rPr>
                        <a:t>（291）冰箱周围留出足够空间，周围不堆放杂物，不影响散热。</a:t>
                      </a:r>
                    </a:p>
                    <a:p>
                      <a:pPr indent="0" algn="just" fontAlgn="auto">
                        <a:lnSpc>
                          <a:spcPts val="2600"/>
                        </a:lnSpc>
                        <a:spcAft>
                          <a:spcPts val="0"/>
                        </a:spcAft>
                        <a:buNone/>
                      </a:pPr>
                      <a:r>
                        <a:rPr lang="zh-CN" altLang="en-US" sz="1800" b="1" kern="1200" dirty="0">
                          <a:solidFill>
                            <a:srgbClr val="FF0000"/>
                          </a:solidFill>
                          <a:latin typeface="华文楷体" panose="02010600040101010101" pitchFamily="2" charset="-122"/>
                          <a:ea typeface="华文楷体" panose="02010600040101010101" pitchFamily="2" charset="-122"/>
                          <a:cs typeface="+mn-cs"/>
                        </a:rPr>
                        <a:t>（292）烘箱、电阻炉不超期使用（一般使用期限控制为12年）。</a:t>
                      </a:r>
                    </a:p>
                  </a:txBody>
                  <a:tcPr marL="28575" marR="28575" marT="0" marB="0" anchor="ctr">
                    <a:noFill/>
                  </a:tcPr>
                </a:tc>
              </a:tr>
              <a:tr h="1866900">
                <a:tc>
                  <a:txBody>
                    <a:bodyPr/>
                    <a:lstStyle/>
                    <a:p>
                      <a:pPr indent="0" algn="just" fontAlgn="auto">
                        <a:lnSpc>
                          <a:spcPts val="2600"/>
                        </a:lnSpc>
                        <a:spcAft>
                          <a:spcPts val="0"/>
                        </a:spcAft>
                      </a:pPr>
                      <a:r>
                        <a:rPr lang="en-US" sz="1800" b="1" kern="1200" dirty="0">
                          <a:solidFill>
                            <a:schemeClr val="tx1"/>
                          </a:solidFill>
                          <a:latin typeface="华文楷体" panose="02010600040101010101" pitchFamily="2" charset="-122"/>
                          <a:ea typeface="华文楷体" panose="02010600040101010101" pitchFamily="2" charset="-122"/>
                          <a:cs typeface="+mn-cs"/>
                        </a:rPr>
                        <a:t>13.4.4</a:t>
                      </a:r>
                    </a:p>
                  </a:txBody>
                  <a:tcPr marL="28575" marR="28575" marT="0" marB="0" anchor="ctr">
                    <a:noFill/>
                  </a:tcPr>
                </a:tc>
                <a:tc>
                  <a:txBody>
                    <a:bodyPr/>
                    <a:lstStyle/>
                    <a:p>
                      <a:pPr indent="0" algn="just" fontAlgn="auto">
                        <a:lnSpc>
                          <a:spcPts val="2600"/>
                        </a:lnSpc>
                        <a:spcAft>
                          <a:spcPts val="0"/>
                        </a:spcAft>
                      </a:pPr>
                      <a:r>
                        <a:rPr lang="zh-CN" sz="1800" kern="1200">
                          <a:solidFill>
                            <a:schemeClr val="tx1"/>
                          </a:solidFill>
                          <a:latin typeface="华文楷体" panose="02010600040101010101" pitchFamily="2" charset="-122"/>
                          <a:ea typeface="华文楷体" panose="02010600040101010101" pitchFamily="2" charset="-122"/>
                          <a:cs typeface="+mn-cs"/>
                        </a:rPr>
                        <a:t>烘箱、电阻炉等加热设备须制定安全操作规程</a:t>
                      </a:r>
                    </a:p>
                  </a:txBody>
                  <a:tcPr marL="28575" marR="28575" marT="0" marB="0" anchor="ctr">
                    <a:noFill/>
                  </a:tcPr>
                </a:tc>
                <a:tc>
                  <a:txBody>
                    <a:bodyPr/>
                    <a:lstStyle/>
                    <a:p>
                      <a:pPr indent="0" algn="just" fontAlgn="auto">
                        <a:lnSpc>
                          <a:spcPts val="2600"/>
                        </a:lnSpc>
                        <a:spcAft>
                          <a:spcPts val="0"/>
                        </a:spcAft>
                      </a:pPr>
                      <a:r>
                        <a:rPr sz="1800" kern="1200" dirty="0">
                          <a:latin typeface="华文楷体" panose="02010600040101010101" pitchFamily="2" charset="-122"/>
                          <a:ea typeface="华文楷体" panose="02010600040101010101" pitchFamily="2" charset="-122"/>
                          <a:cs typeface="+mn-cs"/>
                        </a:rPr>
                        <a:t>（294）加热设备周边醒目位置</a:t>
                      </a:r>
                      <a:r>
                        <a:rPr sz="1800" b="1" kern="1200" dirty="0">
                          <a:solidFill>
                            <a:srgbClr val="FF0000"/>
                          </a:solidFill>
                          <a:latin typeface="华文楷体" panose="02010600040101010101" pitchFamily="2" charset="-122"/>
                          <a:ea typeface="华文楷体" panose="02010600040101010101" pitchFamily="2" charset="-122"/>
                          <a:cs typeface="+mn-cs"/>
                        </a:rPr>
                        <a:t>张贴有高温警示标识</a:t>
                      </a:r>
                      <a:r>
                        <a:rPr sz="1800" kern="1200" dirty="0">
                          <a:latin typeface="华文楷体" panose="02010600040101010101" pitchFamily="2" charset="-122"/>
                          <a:ea typeface="华文楷体" panose="02010600040101010101" pitchFamily="2" charset="-122"/>
                          <a:cs typeface="+mn-cs"/>
                        </a:rPr>
                        <a:t>，</a:t>
                      </a:r>
                      <a:r>
                        <a:rPr sz="1800" b="1" kern="1200" dirty="0">
                          <a:solidFill>
                            <a:srgbClr val="FF0000"/>
                          </a:solidFill>
                          <a:latin typeface="华文楷体" panose="02010600040101010101" pitchFamily="2" charset="-122"/>
                          <a:ea typeface="华文楷体" panose="02010600040101010101" pitchFamily="2" charset="-122"/>
                          <a:cs typeface="+mn-cs"/>
                        </a:rPr>
                        <a:t>并有必要的防护措施，张贴有安全操作规程、警示标识。</a:t>
                      </a:r>
                      <a:endParaRPr sz="1800" kern="1200" dirty="0">
                        <a:latin typeface="华文楷体" panose="02010600040101010101" pitchFamily="2" charset="-122"/>
                        <a:ea typeface="华文楷体" panose="02010600040101010101" pitchFamily="2" charset="-122"/>
                        <a:cs typeface="+mn-cs"/>
                      </a:endParaRPr>
                    </a:p>
                    <a:p>
                      <a:pPr indent="0" algn="just" fontAlgn="auto">
                        <a:lnSpc>
                          <a:spcPts val="2600"/>
                        </a:lnSpc>
                        <a:spcAft>
                          <a:spcPts val="0"/>
                        </a:spcAft>
                      </a:pPr>
                      <a:r>
                        <a:rPr sz="1800" kern="1200" dirty="0">
                          <a:latin typeface="华文楷体" panose="02010600040101010101" pitchFamily="2" charset="-122"/>
                          <a:ea typeface="华文楷体" panose="02010600040101010101" pitchFamily="2" charset="-122"/>
                          <a:cs typeface="+mn-cs"/>
                        </a:rPr>
                        <a:t>（295）烘箱等加热设备内不准烘烤易燃易爆试剂及易燃物品。</a:t>
                      </a:r>
                    </a:p>
                    <a:p>
                      <a:pPr indent="0" algn="just" fontAlgn="auto">
                        <a:lnSpc>
                          <a:spcPts val="2600"/>
                        </a:lnSpc>
                        <a:spcAft>
                          <a:spcPts val="0"/>
                        </a:spcAft>
                      </a:pPr>
                      <a:r>
                        <a:rPr sz="1800" kern="1200" dirty="0">
                          <a:latin typeface="华文楷体" panose="02010600040101010101" pitchFamily="2" charset="-122"/>
                          <a:ea typeface="华文楷体" panose="02010600040101010101" pitchFamily="2" charset="-122"/>
                          <a:cs typeface="+mn-cs"/>
                        </a:rPr>
                        <a:t>（297）使用烘箱完毕，清理物品、切断电源，确认其冷却至安全温度后方能离开</a:t>
                      </a:r>
                      <a:r>
                        <a:rPr lang="zh-CN" sz="1800" kern="1200" dirty="0">
                          <a:latin typeface="华文楷体" panose="02010600040101010101" pitchFamily="2" charset="-122"/>
                          <a:ea typeface="华文楷体" panose="02010600040101010101" pitchFamily="2" charset="-122"/>
                          <a:cs typeface="+mn-cs"/>
                        </a:rPr>
                        <a:t>。</a:t>
                      </a:r>
                      <a:endParaRPr sz="1800" kern="1200" dirty="0">
                        <a:latin typeface="华文楷体" panose="02010600040101010101" pitchFamily="2" charset="-122"/>
                        <a:ea typeface="华文楷体" panose="02010600040101010101" pitchFamily="2" charset="-122"/>
                        <a:cs typeface="+mn-cs"/>
                      </a:endParaRPr>
                    </a:p>
                    <a:p>
                      <a:pPr indent="0" algn="just" fontAlgn="auto">
                        <a:lnSpc>
                          <a:spcPts val="2600"/>
                        </a:lnSpc>
                        <a:spcAft>
                          <a:spcPts val="0"/>
                        </a:spcAft>
                      </a:pPr>
                      <a:r>
                        <a:rPr sz="1800" kern="1200" dirty="0">
                          <a:latin typeface="华文楷体" panose="02010600040101010101" pitchFamily="2" charset="-122"/>
                          <a:ea typeface="华文楷体" panose="02010600040101010101" pitchFamily="2" charset="-122"/>
                          <a:cs typeface="+mn-cs"/>
                        </a:rPr>
                        <a:t>（299）使用加热设备时，温度较高的实验须有人值守或有实时监控措施。</a:t>
                      </a:r>
                    </a:p>
                  </a:txBody>
                  <a:tcPr marL="28575" marR="28575" marT="0" marB="0" anchor="ctr">
                    <a:noFill/>
                  </a:tcPr>
                </a:tc>
              </a:tr>
            </a:tbl>
          </a:graphicData>
        </a:graphic>
      </p:graphicFrame>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extBox 5"/>
          <p:cNvSpPr txBox="1"/>
          <p:nvPr/>
        </p:nvSpPr>
        <p:spPr>
          <a:xfrm>
            <a:off x="882015" y="1241108"/>
            <a:ext cx="8858250" cy="583565"/>
          </a:xfrm>
          <a:prstGeom prst="rect">
            <a:avLst/>
          </a:prstGeom>
          <a:noFill/>
          <a:ln w="9525">
            <a:noFill/>
          </a:ln>
        </p:spPr>
        <p:txBody>
          <a:bodyPr anchor="t" anchorCtr="0">
            <a:spAutoFit/>
          </a:bodyPr>
          <a:lstStyle/>
          <a:p>
            <a:pPr algn="ctr"/>
            <a:r>
              <a:rPr lang="zh-CN" altLang="en-US" sz="3200" b="1" dirty="0">
                <a:solidFill>
                  <a:srgbClr val="FF0000"/>
                </a:solidFill>
                <a:latin typeface="华文新魏" panose="02010800040101010101" pitchFamily="2" charset="-122"/>
                <a:ea typeface="华文新魏" panose="02010800040101010101" pitchFamily="2" charset="-122"/>
              </a:rPr>
              <a:t>总结</a:t>
            </a:r>
          </a:p>
        </p:txBody>
      </p:sp>
      <p:sp>
        <p:nvSpPr>
          <p:cNvPr id="19458" name="TextBox 4"/>
          <p:cNvSpPr txBox="1"/>
          <p:nvPr/>
        </p:nvSpPr>
        <p:spPr>
          <a:xfrm>
            <a:off x="566738" y="708025"/>
            <a:ext cx="9358312" cy="521970"/>
          </a:xfrm>
          <a:prstGeom prst="rect">
            <a:avLst/>
          </a:prstGeom>
          <a:noFill/>
          <a:ln w="9525">
            <a:noFill/>
          </a:ln>
        </p:spPr>
        <p:txBody>
          <a:bodyPr anchor="t" anchorCtr="0">
            <a:spAutoFit/>
          </a:bodyPr>
          <a:lstStyle/>
          <a:p>
            <a:r>
              <a:rPr lang="zh-CN" altLang="en-US" sz="2800" b="1" dirty="0">
                <a:latin typeface="华文新魏" panose="02010800040101010101" pitchFamily="2" charset="-122"/>
                <a:ea typeface="华文新魏" panose="02010800040101010101" pitchFamily="2" charset="-122"/>
              </a:rPr>
              <a:t>（三）</a:t>
            </a:r>
            <a:r>
              <a:rPr lang="zh-CN" altLang="zh-CN" sz="2600" b="1" dirty="0">
                <a:latin typeface="华文新魏" panose="02010800040101010101" pitchFamily="2" charset="-122"/>
                <a:ea typeface="华文新魏" panose="02010800040101010101" pitchFamily="2" charset="-122"/>
                <a:sym typeface="+mn-ea"/>
              </a:rPr>
              <a:t>高等学校实验室</a:t>
            </a:r>
            <a:r>
              <a:rPr lang="zh-CN" altLang="en-US" sz="2600" b="1" dirty="0">
                <a:latin typeface="华文新魏" panose="02010800040101010101" pitchFamily="2" charset="-122"/>
                <a:ea typeface="华文新魏" panose="02010800040101010101" pitchFamily="2" charset="-122"/>
                <a:sym typeface="+mn-ea"/>
              </a:rPr>
              <a:t>安全检查项目表（重点检查项目及要点）</a:t>
            </a:r>
            <a:endParaRPr lang="zh-CN" altLang="en-US" sz="2800" b="1" dirty="0">
              <a:latin typeface="华文新魏" panose="02010800040101010101" pitchFamily="2" charset="-122"/>
              <a:ea typeface="华文新魏" panose="02010800040101010101" pitchFamily="2" charset="-122"/>
            </a:endParaRPr>
          </a:p>
        </p:txBody>
      </p:sp>
      <p:sp>
        <p:nvSpPr>
          <p:cNvPr id="19459" name="TextBox 5"/>
          <p:cNvSpPr txBox="1"/>
          <p:nvPr/>
        </p:nvSpPr>
        <p:spPr>
          <a:xfrm>
            <a:off x="521970" y="1729105"/>
            <a:ext cx="9832975" cy="4399915"/>
          </a:xfrm>
          <a:prstGeom prst="rect">
            <a:avLst/>
          </a:prstGeom>
          <a:noFill/>
          <a:ln w="9525">
            <a:noFill/>
          </a:ln>
        </p:spPr>
        <p:txBody>
          <a:bodyPr wrap="square" anchor="t" anchorCtr="0">
            <a:spAutoFit/>
          </a:bodyPr>
          <a:lstStyle/>
          <a:p>
            <a:pPr marL="0" lvl="2" algn="l" rtl="0" eaLnBrk="0" hangingPunct="0">
              <a:lnSpc>
                <a:spcPts val="2800"/>
              </a:lnSpc>
              <a:spcBef>
                <a:spcPts val="0"/>
              </a:spcBef>
              <a:spcAft>
                <a:spcPct val="0"/>
              </a:spcAft>
              <a:buNone/>
            </a:pPr>
            <a:r>
              <a:rPr lang="en-US" altLang="zh-CN" sz="2400" b="1" dirty="0">
                <a:solidFill>
                  <a:srgbClr val="FF0000"/>
                </a:solidFill>
                <a:latin typeface="华文楷体" panose="02010600040101010101" pitchFamily="2" charset="-122"/>
                <a:ea typeface="华文楷体" panose="02010600040101010101" pitchFamily="2" charset="-122"/>
              </a:rPr>
              <a:t>      </a:t>
            </a:r>
            <a:r>
              <a:rPr lang="zh-CN" altLang="zh-CN" sz="2000" b="1" dirty="0">
                <a:solidFill>
                  <a:srgbClr val="FF0000"/>
                </a:solidFill>
                <a:latin typeface="华文楷体" panose="02010600040101010101" pitchFamily="2" charset="-122"/>
                <a:ea typeface="华文楷体" panose="02010600040101010101" pitchFamily="2" charset="-122"/>
                <a:sym typeface="+mn-ea"/>
              </a:rPr>
              <a:t>高等学校实验室安全检查项目表重点应落实以下几方面：</a:t>
            </a:r>
            <a:r>
              <a:rPr lang="zh-CN" altLang="zh-CN" sz="2000" b="1" dirty="0">
                <a:solidFill>
                  <a:srgbClr val="FF0000"/>
                </a:solidFill>
                <a:latin typeface="华文楷体" panose="02010600040101010101" pitchFamily="2" charset="-122"/>
                <a:ea typeface="华文楷体" panose="02010600040101010101" pitchFamily="2" charset="-122"/>
              </a:rPr>
              <a:t>     </a:t>
            </a:r>
            <a:r>
              <a:rPr lang="zh-CN" altLang="en-US" sz="2000" b="1" dirty="0">
                <a:solidFill>
                  <a:srgbClr val="FF0000"/>
                </a:solidFill>
                <a:latin typeface="华文楷体" panose="02010600040101010101" pitchFamily="2" charset="-122"/>
                <a:ea typeface="华文楷体" panose="02010600040101010101" pitchFamily="2" charset="-122"/>
              </a:rPr>
              <a:t> </a:t>
            </a:r>
            <a:r>
              <a:rPr lang="en-US" altLang="zh-CN" sz="2000" b="1" dirty="0">
                <a:solidFill>
                  <a:srgbClr val="FF0000"/>
                </a:solidFill>
                <a:latin typeface="华文楷体" panose="02010600040101010101" pitchFamily="2" charset="-122"/>
                <a:ea typeface="华文楷体" panose="02010600040101010101" pitchFamily="2" charset="-122"/>
              </a:rPr>
              <a:t>  </a:t>
            </a:r>
            <a:r>
              <a:rPr lang="en-US" altLang="zh-CN" sz="2000" b="1" dirty="0">
                <a:solidFill>
                  <a:srgbClr val="FF0000"/>
                </a:solidFill>
                <a:latin typeface="华文楷体" panose="02010600040101010101" pitchFamily="2" charset="-122"/>
                <a:ea typeface="华文楷体" panose="02010600040101010101" pitchFamily="2" charset="-122"/>
                <a:sym typeface="+mn-ea"/>
              </a:rPr>
              <a:t> </a:t>
            </a:r>
          </a:p>
          <a:p>
            <a:pPr marL="0" lvl="2" algn="l" rtl="0" eaLnBrk="0" hangingPunct="0">
              <a:lnSpc>
                <a:spcPts val="2800"/>
              </a:lnSpc>
              <a:spcBef>
                <a:spcPts val="0"/>
              </a:spcBef>
              <a:spcAft>
                <a:spcPct val="0"/>
              </a:spcAft>
              <a:buNone/>
            </a:pPr>
            <a:r>
              <a:rPr lang="en-US" altLang="zh-CN" sz="2000" b="1" dirty="0">
                <a:solidFill>
                  <a:srgbClr val="FF0000"/>
                </a:solidFill>
                <a:latin typeface="华文楷体" panose="02010600040101010101" pitchFamily="2" charset="-122"/>
                <a:ea typeface="华文楷体" panose="02010600040101010101" pitchFamily="2" charset="-122"/>
                <a:sym typeface="+mn-ea"/>
              </a:rPr>
              <a:t>        1.</a:t>
            </a:r>
            <a:r>
              <a:rPr lang="zh-CN" altLang="en-US" sz="2000" b="1" dirty="0">
                <a:solidFill>
                  <a:srgbClr val="FF0000"/>
                </a:solidFill>
                <a:latin typeface="华文楷体" panose="02010600040101010101" pitchFamily="2" charset="-122"/>
                <a:ea typeface="华文楷体" panose="02010600040101010101" pitchFamily="2" charset="-122"/>
                <a:sym typeface="+mn-ea"/>
              </a:rPr>
              <a:t>建立责任体系，</a:t>
            </a:r>
            <a:r>
              <a:rPr lang="zh-CN" sz="2000" b="1" dirty="0">
                <a:solidFill>
                  <a:srgbClr val="FF0000"/>
                </a:solidFill>
                <a:latin typeface="华文楷体" panose="02010600040101010101" pitchFamily="2" charset="-122"/>
                <a:ea typeface="华文楷体" panose="02010600040101010101" pitchFamily="2" charset="-122"/>
                <a:sym typeface="+mn-ea"/>
              </a:rPr>
              <a:t>院系和实验房间安全责任人、实验室负责人</a:t>
            </a:r>
            <a:r>
              <a:rPr lang="zh-CN" altLang="en-US" sz="2000" b="1" dirty="0">
                <a:solidFill>
                  <a:srgbClr val="FF0000"/>
                </a:solidFill>
                <a:latin typeface="华文楷体" panose="02010600040101010101" pitchFamily="2" charset="-122"/>
                <a:ea typeface="华文楷体" panose="02010600040101010101" pitchFamily="2" charset="-122"/>
                <a:sym typeface="+mn-ea"/>
              </a:rPr>
              <a:t>和</a:t>
            </a:r>
            <a:r>
              <a:rPr lang="zh-CN" sz="2000" b="1" dirty="0">
                <a:solidFill>
                  <a:srgbClr val="FF0000"/>
                </a:solidFill>
                <a:latin typeface="华文楷体" panose="02010600040101010101" pitchFamily="2" charset="-122"/>
                <a:ea typeface="华文楷体" panose="02010600040101010101" pitchFamily="2" charset="-122"/>
                <a:sym typeface="+mn-ea"/>
              </a:rPr>
              <a:t>实验人员签订实验室安全责任书，有经费投入，相关人员到岗一年内须接受实验室安全培训；</a:t>
            </a:r>
          </a:p>
          <a:p>
            <a:pPr marL="0" lvl="2" algn="l" rtl="0" eaLnBrk="0" hangingPunct="0">
              <a:lnSpc>
                <a:spcPts val="2800"/>
              </a:lnSpc>
              <a:spcBef>
                <a:spcPts val="0"/>
              </a:spcBef>
              <a:buClrTx/>
              <a:buSzTx/>
              <a:buFontTx/>
              <a:buNone/>
            </a:pPr>
            <a:r>
              <a:rPr lang="en-US" altLang="zh-CN" sz="2000" b="1" dirty="0">
                <a:solidFill>
                  <a:srgbClr val="FF0000"/>
                </a:solidFill>
                <a:latin typeface="华文楷体" panose="02010600040101010101" pitchFamily="2" charset="-122"/>
                <a:ea typeface="华文楷体" panose="02010600040101010101" pitchFamily="2" charset="-122"/>
                <a:sym typeface="+mn-ea"/>
              </a:rPr>
              <a:t>        2.</a:t>
            </a:r>
            <a:r>
              <a:rPr lang="zh-CN" sz="2000" b="1" dirty="0">
                <a:solidFill>
                  <a:srgbClr val="FF0000"/>
                </a:solidFill>
                <a:latin typeface="华文楷体" panose="02010600040101010101" pitchFamily="2" charset="-122"/>
                <a:ea typeface="华文楷体" panose="02010600040101010101" pitchFamily="2" charset="-122"/>
                <a:sym typeface="+mn-ea"/>
              </a:rPr>
              <a:t>有实验室安全管理制度，有分类分级、准入管理、安全检查，以及各类安全等二级管理办法，有相应的应急预案；</a:t>
            </a:r>
          </a:p>
          <a:p>
            <a:pPr marL="0" lvl="2" algn="l" rtl="0" eaLnBrk="0" hangingPunct="0">
              <a:lnSpc>
                <a:spcPts val="2800"/>
              </a:lnSpc>
              <a:spcBef>
                <a:spcPts val="0"/>
              </a:spcBef>
              <a:buClrTx/>
              <a:buSzTx/>
              <a:buFontTx/>
              <a:buNone/>
            </a:pPr>
            <a:r>
              <a:rPr lang="en-US" altLang="zh-CN" sz="2000" b="1" dirty="0">
                <a:solidFill>
                  <a:srgbClr val="FF0000"/>
                </a:solidFill>
                <a:latin typeface="华文楷体" panose="02010600040101010101" pitchFamily="2" charset="-122"/>
                <a:ea typeface="华文楷体" panose="02010600040101010101" pitchFamily="2" charset="-122"/>
                <a:sym typeface="+mn-ea"/>
              </a:rPr>
              <a:t>        3.</a:t>
            </a:r>
            <a:r>
              <a:rPr lang="zh-CN" sz="2000" b="1">
                <a:solidFill>
                  <a:srgbClr val="FF0000"/>
                </a:solidFill>
                <a:latin typeface="华文楷体" panose="02010600040101010101" pitchFamily="2" charset="-122"/>
                <a:ea typeface="华文楷体" panose="02010600040101010101" pitchFamily="2" charset="-122"/>
                <a:sym typeface="+mn-ea"/>
              </a:rPr>
              <a:t>开展安全教育培训、应急演练、安全知识考试，建设安全文化；</a:t>
            </a:r>
          </a:p>
          <a:p>
            <a:pPr marL="0" lvl="2" algn="l" rtl="0" eaLnBrk="0" hangingPunct="0">
              <a:lnSpc>
                <a:spcPts val="2800"/>
              </a:lnSpc>
              <a:spcBef>
                <a:spcPts val="0"/>
              </a:spcBef>
              <a:buClrTx/>
              <a:buSzTx/>
              <a:buFontTx/>
              <a:buNone/>
            </a:pPr>
            <a:r>
              <a:rPr lang="en-US" altLang="zh-CN" sz="2000" b="1" dirty="0">
                <a:solidFill>
                  <a:srgbClr val="FF0000"/>
                </a:solidFill>
                <a:latin typeface="华文楷体" panose="02010600040101010101" pitchFamily="2" charset="-122"/>
                <a:ea typeface="华文楷体" panose="02010600040101010101" pitchFamily="2" charset="-122"/>
                <a:sym typeface="+mn-ea"/>
              </a:rPr>
              <a:t>        4.</a:t>
            </a:r>
            <a:r>
              <a:rPr lang="zh-CN" sz="2000" b="1" dirty="0">
                <a:solidFill>
                  <a:srgbClr val="FF0000"/>
                </a:solidFill>
                <a:latin typeface="华文楷体" panose="02010600040101010101" pitchFamily="2" charset="-122"/>
                <a:ea typeface="华文楷体" panose="02010600040101010101" pitchFamily="2" charset="-122"/>
                <a:sym typeface="+mn-ea"/>
              </a:rPr>
              <a:t>对项目进行实验室安全风险评估，实行项目准入，对实验人员进行安全培训和考核，实行人员准入；</a:t>
            </a:r>
            <a:endParaRPr lang="zh-CN" sz="2000" b="1" kern="1200" dirty="0">
              <a:solidFill>
                <a:srgbClr val="FF0000"/>
              </a:solidFill>
              <a:latin typeface="华文楷体" panose="02010600040101010101" pitchFamily="2" charset="-122"/>
              <a:ea typeface="华文楷体" panose="02010600040101010101" pitchFamily="2" charset="-122"/>
              <a:cs typeface="+mn-cs"/>
            </a:endParaRPr>
          </a:p>
          <a:p>
            <a:pPr marL="0" lvl="2" algn="l" rtl="0" eaLnBrk="0" hangingPunct="0">
              <a:lnSpc>
                <a:spcPts val="2800"/>
              </a:lnSpc>
              <a:spcBef>
                <a:spcPts val="0"/>
              </a:spcBef>
              <a:buClrTx/>
              <a:buSzTx/>
              <a:buFontTx/>
              <a:buNone/>
            </a:pPr>
            <a:r>
              <a:rPr lang="en-US" altLang="zh-CN" sz="2000" b="1" kern="1200" dirty="0">
                <a:solidFill>
                  <a:srgbClr val="FF0000"/>
                </a:solidFill>
                <a:latin typeface="华文楷体" panose="02010600040101010101" pitchFamily="2" charset="-122"/>
                <a:ea typeface="华文楷体" panose="02010600040101010101" pitchFamily="2" charset="-122"/>
                <a:cs typeface="+mn-cs"/>
                <a:sym typeface="+mn-ea"/>
              </a:rPr>
              <a:t>        5.</a:t>
            </a:r>
            <a:r>
              <a:rPr lang="zh-CN" sz="2000" b="1">
                <a:solidFill>
                  <a:srgbClr val="FF0000"/>
                </a:solidFill>
                <a:latin typeface="华文楷体" panose="02010600040101010101" pitchFamily="2" charset="-122"/>
                <a:ea typeface="华文楷体" panose="02010600040101010101" pitchFamily="2" charset="-122"/>
                <a:sym typeface="+mn-ea"/>
              </a:rPr>
              <a:t>建立危险源分布清单，有明确的警示标识，建立应急预案，</a:t>
            </a:r>
            <a:r>
              <a:rPr sz="2000" b="1" dirty="0">
                <a:solidFill>
                  <a:srgbClr val="FF0000"/>
                </a:solidFill>
                <a:latin typeface="华文楷体" panose="02010600040101010101" pitchFamily="2" charset="-122"/>
                <a:ea typeface="华文楷体" panose="02010600040101010101" pitchFamily="2" charset="-122"/>
                <a:sym typeface="+mn-ea"/>
              </a:rPr>
              <a:t>学校层面检查每年不少于4次，院系层面每月不少于1次，实验室应经常检查</a:t>
            </a:r>
            <a:r>
              <a:rPr lang="zh-CN" sz="2000" b="1" dirty="0">
                <a:solidFill>
                  <a:srgbClr val="FF0000"/>
                </a:solidFill>
                <a:latin typeface="华文楷体" panose="02010600040101010101" pitchFamily="2" charset="-122"/>
                <a:ea typeface="华文楷体" panose="02010600040101010101" pitchFamily="2" charset="-122"/>
                <a:sym typeface="+mn-ea"/>
              </a:rPr>
              <a:t>，</a:t>
            </a:r>
            <a:r>
              <a:rPr lang="zh-CN" sz="2000" b="1">
                <a:solidFill>
                  <a:srgbClr val="FF0000"/>
                </a:solidFill>
                <a:latin typeface="华文楷体" panose="02010600040101010101" pitchFamily="2" charset="-122"/>
                <a:ea typeface="华文楷体" panose="02010600040101010101" pitchFamily="2" charset="-122"/>
                <a:sym typeface="+mn-ea"/>
              </a:rPr>
              <a:t>及时组织隐患整改；</a:t>
            </a:r>
          </a:p>
          <a:p>
            <a:pPr marL="0" lvl="2" algn="l" rtl="0" eaLnBrk="0" hangingPunct="0">
              <a:lnSpc>
                <a:spcPts val="2800"/>
              </a:lnSpc>
              <a:spcBef>
                <a:spcPts val="0"/>
              </a:spcBef>
              <a:buClrTx/>
              <a:buSzTx/>
              <a:buFontTx/>
              <a:buNone/>
            </a:pPr>
            <a:r>
              <a:rPr lang="en-US" altLang="zh-CN" sz="2000" b="1" kern="1200" dirty="0">
                <a:solidFill>
                  <a:srgbClr val="FF0000"/>
                </a:solidFill>
                <a:latin typeface="华文楷体" panose="02010600040101010101" pitchFamily="2" charset="-122"/>
                <a:ea typeface="华文楷体" panose="02010600040101010101" pitchFamily="2" charset="-122"/>
                <a:cs typeface="+mn-cs"/>
                <a:sym typeface="+mn-ea"/>
              </a:rPr>
              <a:t>        </a:t>
            </a:r>
            <a:r>
              <a:rPr lang="en-US" altLang="zh-CN" sz="2000" b="1" dirty="0">
                <a:solidFill>
                  <a:srgbClr val="FF0000"/>
                </a:solidFill>
                <a:latin typeface="华文楷体" panose="02010600040101010101" pitchFamily="2" charset="-122"/>
                <a:ea typeface="华文楷体" panose="02010600040101010101" pitchFamily="2" charset="-122"/>
                <a:sym typeface="+mn-ea"/>
              </a:rPr>
              <a:t> 6.</a:t>
            </a:r>
            <a:r>
              <a:rPr lang="zh-CN" sz="2000" b="1">
                <a:solidFill>
                  <a:srgbClr val="FF0000"/>
                </a:solidFill>
                <a:latin typeface="华文楷体" panose="02010600040101010101" pitchFamily="2" charset="-122"/>
                <a:ea typeface="华文楷体" panose="02010600040101010101" pitchFamily="2" charset="-122"/>
                <a:sym typeface="+mn-ea"/>
              </a:rPr>
              <a:t>实验室配有应急备用钥匙，</a:t>
            </a:r>
            <a:r>
              <a:rPr lang="zh-CN" sz="2000" b="1" dirty="0">
                <a:solidFill>
                  <a:srgbClr val="FF0000"/>
                </a:solidFill>
                <a:latin typeface="华文楷体" panose="02010600040101010101" pitchFamily="2" charset="-122"/>
                <a:ea typeface="华文楷体" panose="02010600040101010101" pitchFamily="2" charset="-122"/>
                <a:sym typeface="+mn-ea"/>
              </a:rPr>
              <a:t>有可燃气体的实验室不设吊顶，</a:t>
            </a:r>
            <a:r>
              <a:rPr lang="zh-CN" sz="2000" b="1">
                <a:solidFill>
                  <a:srgbClr val="FF0000"/>
                </a:solidFill>
                <a:latin typeface="华文楷体" panose="02010600040101010101" pitchFamily="2" charset="-122"/>
                <a:ea typeface="华文楷体" panose="02010600040101010101" pitchFamily="2" charset="-122"/>
                <a:sym typeface="+mn-ea"/>
              </a:rPr>
              <a:t>实验室环境应整洁卫生有序；</a:t>
            </a:r>
            <a:endParaRPr lang="en-US" altLang="zh-CN" sz="2000" b="1" kern="1200" dirty="0">
              <a:solidFill>
                <a:srgbClr val="FF0000"/>
              </a:solidFill>
              <a:latin typeface="华文楷体" panose="02010600040101010101" pitchFamily="2" charset="-122"/>
              <a:ea typeface="华文楷体" panose="02010600040101010101" pitchFamily="2" charset="-122"/>
              <a:cs typeface="+mn-cs"/>
              <a:sym typeface="+mn-ea"/>
            </a:endParaRPr>
          </a:p>
        </p:txBody>
      </p:sp>
      <p:pic>
        <p:nvPicPr>
          <p:cNvPr id="19460" name="图片 109">
            <a:hlinkClick r:id="rId2" action="ppaction://hlinksldjump"/>
          </p:cNvPr>
          <p:cNvPicPr>
            <a:picLocks noChangeAspect="1"/>
          </p:cNvPicPr>
          <p:nvPr/>
        </p:nvPicPr>
        <p:blipFill>
          <a:blip r:embed="rId3" cstate="print"/>
          <a:srcRect l="67346" t="17532" r="2882" b="42969"/>
          <a:stretch>
            <a:fillRect/>
          </a:stretch>
        </p:blipFill>
        <p:spPr>
          <a:xfrm>
            <a:off x="9275763" y="6138863"/>
            <a:ext cx="798512" cy="755650"/>
          </a:xfrm>
          <a:prstGeom prst="rect">
            <a:avLst/>
          </a:prstGeom>
          <a:noFill/>
          <a:ln w="9525">
            <a:noFill/>
          </a:ln>
        </p:spPr>
      </p:pic>
      <p:pic>
        <p:nvPicPr>
          <p:cNvPr id="19461" name="图片 11">
            <a:hlinkClick r:id="rId4" action="ppaction://hlinksldjump"/>
          </p:cNvPr>
          <p:cNvPicPr>
            <a:picLocks noChangeAspect="1"/>
          </p:cNvPicPr>
          <p:nvPr/>
        </p:nvPicPr>
        <p:blipFill>
          <a:blip r:embed="rId5" cstate="print"/>
          <a:srcRect l="4480" t="58189" r="68494" b="5009"/>
          <a:stretch>
            <a:fillRect/>
          </a:stretch>
        </p:blipFill>
        <p:spPr>
          <a:xfrm>
            <a:off x="8418513" y="6138863"/>
            <a:ext cx="739775" cy="739775"/>
          </a:xfrm>
          <a:prstGeom prst="rect">
            <a:avLst/>
          </a:prstGeom>
          <a:noFill/>
          <a:ln w="9525">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extBox 5"/>
          <p:cNvSpPr txBox="1"/>
          <p:nvPr/>
        </p:nvSpPr>
        <p:spPr>
          <a:xfrm>
            <a:off x="882015" y="1241108"/>
            <a:ext cx="8858250" cy="583565"/>
          </a:xfrm>
          <a:prstGeom prst="rect">
            <a:avLst/>
          </a:prstGeom>
          <a:noFill/>
          <a:ln w="9525">
            <a:noFill/>
          </a:ln>
        </p:spPr>
        <p:txBody>
          <a:bodyPr anchor="t" anchorCtr="0">
            <a:spAutoFit/>
          </a:bodyPr>
          <a:lstStyle/>
          <a:p>
            <a:pPr algn="ctr"/>
            <a:r>
              <a:rPr lang="zh-CN" altLang="en-US" sz="3200" b="1" dirty="0">
                <a:solidFill>
                  <a:srgbClr val="FF0000"/>
                </a:solidFill>
                <a:latin typeface="华文新魏" panose="02010800040101010101" pitchFamily="2" charset="-122"/>
                <a:ea typeface="华文新魏" panose="02010800040101010101" pitchFamily="2" charset="-122"/>
              </a:rPr>
              <a:t>总结</a:t>
            </a:r>
          </a:p>
        </p:txBody>
      </p:sp>
      <p:sp>
        <p:nvSpPr>
          <p:cNvPr id="19458" name="TextBox 4"/>
          <p:cNvSpPr txBox="1"/>
          <p:nvPr/>
        </p:nvSpPr>
        <p:spPr>
          <a:xfrm>
            <a:off x="566738" y="708025"/>
            <a:ext cx="9358312" cy="521970"/>
          </a:xfrm>
          <a:prstGeom prst="rect">
            <a:avLst/>
          </a:prstGeom>
          <a:noFill/>
          <a:ln w="9525">
            <a:noFill/>
          </a:ln>
        </p:spPr>
        <p:txBody>
          <a:bodyPr anchor="t" anchorCtr="0">
            <a:spAutoFit/>
          </a:bodyPr>
          <a:lstStyle/>
          <a:p>
            <a:r>
              <a:rPr lang="zh-CN" altLang="en-US" sz="2800" b="1" dirty="0">
                <a:latin typeface="华文新魏" panose="02010800040101010101" pitchFamily="2" charset="-122"/>
                <a:ea typeface="华文新魏" panose="02010800040101010101" pitchFamily="2" charset="-122"/>
              </a:rPr>
              <a:t>（三）</a:t>
            </a:r>
            <a:r>
              <a:rPr lang="zh-CN" altLang="zh-CN" sz="2600" b="1" dirty="0">
                <a:latin typeface="华文新魏" panose="02010800040101010101" pitchFamily="2" charset="-122"/>
                <a:ea typeface="华文新魏" panose="02010800040101010101" pitchFamily="2" charset="-122"/>
                <a:sym typeface="+mn-ea"/>
              </a:rPr>
              <a:t>高等学校实验室</a:t>
            </a:r>
            <a:r>
              <a:rPr lang="zh-CN" altLang="en-US" sz="2600" b="1" dirty="0">
                <a:latin typeface="华文新魏" panose="02010800040101010101" pitchFamily="2" charset="-122"/>
                <a:ea typeface="华文新魏" panose="02010800040101010101" pitchFamily="2" charset="-122"/>
                <a:sym typeface="+mn-ea"/>
              </a:rPr>
              <a:t>安全检查项目表（重点检查项目及要点）</a:t>
            </a:r>
            <a:endParaRPr lang="zh-CN" altLang="en-US" sz="2800" b="1" dirty="0">
              <a:latin typeface="华文新魏" panose="02010800040101010101" pitchFamily="2" charset="-122"/>
              <a:ea typeface="华文新魏" panose="02010800040101010101" pitchFamily="2" charset="-122"/>
            </a:endParaRPr>
          </a:p>
        </p:txBody>
      </p:sp>
      <p:sp>
        <p:nvSpPr>
          <p:cNvPr id="19459" name="TextBox 5"/>
          <p:cNvSpPr txBox="1"/>
          <p:nvPr/>
        </p:nvSpPr>
        <p:spPr>
          <a:xfrm>
            <a:off x="521970" y="1729105"/>
            <a:ext cx="9494520" cy="4102735"/>
          </a:xfrm>
          <a:prstGeom prst="rect">
            <a:avLst/>
          </a:prstGeom>
          <a:noFill/>
          <a:ln w="9525">
            <a:noFill/>
          </a:ln>
        </p:spPr>
        <p:txBody>
          <a:bodyPr wrap="square" anchor="t" anchorCtr="0">
            <a:spAutoFit/>
          </a:bodyPr>
          <a:lstStyle/>
          <a:p>
            <a:pPr marL="0" lvl="2" algn="l" rtl="0" eaLnBrk="0" fontAlgn="base" hangingPunct="0">
              <a:lnSpc>
                <a:spcPts val="2800"/>
              </a:lnSpc>
              <a:spcBef>
                <a:spcPct val="20000"/>
              </a:spcBef>
              <a:spcAft>
                <a:spcPct val="0"/>
              </a:spcAft>
              <a:buNone/>
            </a:pPr>
            <a:r>
              <a:rPr lang="zh-CN" altLang="zh-CN" sz="2400" b="1" dirty="0">
                <a:solidFill>
                  <a:srgbClr val="FF0000"/>
                </a:solidFill>
                <a:latin typeface="华文楷体" panose="02010600040101010101" pitchFamily="2" charset="-122"/>
                <a:ea typeface="华文楷体" panose="02010600040101010101" pitchFamily="2" charset="-122"/>
              </a:rPr>
              <a:t> </a:t>
            </a:r>
            <a:r>
              <a:rPr lang="en-US" altLang="zh-CN" sz="2400" b="1" dirty="0">
                <a:solidFill>
                  <a:srgbClr val="FF0000"/>
                </a:solidFill>
                <a:latin typeface="华文楷体" panose="02010600040101010101" pitchFamily="2" charset="-122"/>
                <a:ea typeface="华文楷体" panose="02010600040101010101" pitchFamily="2" charset="-122"/>
              </a:rPr>
              <a:t>     </a:t>
            </a:r>
            <a:r>
              <a:rPr lang="zh-CN" altLang="zh-CN" sz="2000" b="1" dirty="0">
                <a:solidFill>
                  <a:srgbClr val="FF0000"/>
                </a:solidFill>
                <a:latin typeface="华文楷体" panose="02010600040101010101" pitchFamily="2" charset="-122"/>
                <a:ea typeface="华文楷体" panose="02010600040101010101" pitchFamily="2" charset="-122"/>
                <a:sym typeface="+mn-ea"/>
              </a:rPr>
              <a:t>高等学校实验室安全检查项目表重点应落实以下几方面：</a:t>
            </a:r>
            <a:r>
              <a:rPr lang="zh-CN" altLang="zh-CN" sz="2000" b="1" dirty="0">
                <a:solidFill>
                  <a:srgbClr val="FF0000"/>
                </a:solidFill>
                <a:latin typeface="华文楷体" panose="02010600040101010101" pitchFamily="2" charset="-122"/>
                <a:ea typeface="华文楷体" panose="02010600040101010101" pitchFamily="2" charset="-122"/>
              </a:rPr>
              <a:t>     </a:t>
            </a:r>
            <a:r>
              <a:rPr lang="zh-CN" altLang="en-US" sz="2000" b="1" dirty="0">
                <a:solidFill>
                  <a:srgbClr val="FF0000"/>
                </a:solidFill>
                <a:latin typeface="华文楷体" panose="02010600040101010101" pitchFamily="2" charset="-122"/>
                <a:ea typeface="华文楷体" panose="02010600040101010101" pitchFamily="2" charset="-122"/>
              </a:rPr>
              <a:t> </a:t>
            </a:r>
            <a:r>
              <a:rPr lang="en-US" altLang="zh-CN" sz="2000" b="1" dirty="0">
                <a:solidFill>
                  <a:srgbClr val="FF0000"/>
                </a:solidFill>
                <a:latin typeface="华文楷体" panose="02010600040101010101" pitchFamily="2" charset="-122"/>
                <a:ea typeface="华文楷体" panose="02010600040101010101" pitchFamily="2" charset="-122"/>
              </a:rPr>
              <a:t>  </a:t>
            </a:r>
            <a:r>
              <a:rPr lang="en-US" altLang="zh-CN" sz="2000" b="1" dirty="0">
                <a:solidFill>
                  <a:srgbClr val="FF0000"/>
                </a:solidFill>
                <a:latin typeface="华文楷体" panose="02010600040101010101" pitchFamily="2" charset="-122"/>
                <a:ea typeface="华文楷体" panose="02010600040101010101" pitchFamily="2" charset="-122"/>
                <a:sym typeface="+mn-ea"/>
              </a:rPr>
              <a:t> </a:t>
            </a:r>
          </a:p>
          <a:p>
            <a:pPr marL="0" lvl="2" algn="l" rtl="0" eaLnBrk="0" fontAlgn="base" hangingPunct="0">
              <a:lnSpc>
                <a:spcPts val="2800"/>
              </a:lnSpc>
              <a:spcBef>
                <a:spcPct val="20000"/>
              </a:spcBef>
              <a:spcAft>
                <a:spcPct val="0"/>
              </a:spcAft>
              <a:buNone/>
            </a:pPr>
            <a:r>
              <a:rPr lang="en-US" altLang="zh-CN" sz="2000" b="1" dirty="0">
                <a:solidFill>
                  <a:srgbClr val="FF0000"/>
                </a:solidFill>
                <a:latin typeface="华文楷体" panose="02010600040101010101" pitchFamily="2" charset="-122"/>
                <a:ea typeface="华文楷体" panose="02010600040101010101" pitchFamily="2" charset="-122"/>
                <a:sym typeface="+mn-ea"/>
              </a:rPr>
              <a:t>        </a:t>
            </a:r>
            <a:r>
              <a:rPr lang="en-US" altLang="zh-CN" sz="2000" b="1">
                <a:solidFill>
                  <a:srgbClr val="FF0000"/>
                </a:solidFill>
                <a:latin typeface="华文楷体" panose="02010600040101010101" pitchFamily="2" charset="-122"/>
                <a:ea typeface="华文楷体" panose="02010600040101010101" pitchFamily="2" charset="-122"/>
                <a:sym typeface="+mn-ea"/>
              </a:rPr>
              <a:t>7.</a:t>
            </a:r>
            <a:r>
              <a:rPr sz="2000" b="1" dirty="0">
                <a:solidFill>
                  <a:srgbClr val="FF0000"/>
                </a:solidFill>
                <a:latin typeface="华文楷体" panose="02010600040101010101" pitchFamily="2" charset="-122"/>
                <a:ea typeface="华文楷体" panose="02010600040101010101" pitchFamily="2" charset="-122"/>
                <a:sym typeface="+mn-ea"/>
              </a:rPr>
              <a:t>经常对应急喷淋与洗眼装置进行维护，通风柜配置合理、使用正常、操作合规</a:t>
            </a:r>
            <a:r>
              <a:rPr lang="zh-CN" sz="2000" b="1" dirty="0">
                <a:solidFill>
                  <a:srgbClr val="FF0000"/>
                </a:solidFill>
                <a:latin typeface="华文楷体" panose="02010600040101010101" pitchFamily="2" charset="-122"/>
                <a:ea typeface="华文楷体" panose="02010600040101010101" pitchFamily="2" charset="-122"/>
                <a:sym typeface="+mn-ea"/>
              </a:rPr>
              <a:t>；</a:t>
            </a:r>
            <a:endParaRPr lang="zh-CN" sz="2000" b="1" kern="1200">
              <a:solidFill>
                <a:srgbClr val="FF0000"/>
              </a:solidFill>
              <a:latin typeface="华文楷体" panose="02010600040101010101" pitchFamily="2" charset="-122"/>
              <a:ea typeface="华文楷体" panose="02010600040101010101" pitchFamily="2" charset="-122"/>
              <a:cs typeface="+mn-cs"/>
            </a:endParaRPr>
          </a:p>
          <a:p>
            <a:pPr marL="0" algn="just" fontAlgn="auto">
              <a:lnSpc>
                <a:spcPts val="2800"/>
              </a:lnSpc>
              <a:spcAft>
                <a:spcPts val="0"/>
              </a:spcAft>
            </a:pPr>
            <a:r>
              <a:rPr lang="en-US" altLang="zh-CN" sz="2000" b="1" kern="1200" dirty="0">
                <a:solidFill>
                  <a:srgbClr val="FF0000"/>
                </a:solidFill>
                <a:latin typeface="华文楷体" panose="02010600040101010101" pitchFamily="2" charset="-122"/>
                <a:ea typeface="华文楷体" panose="02010600040101010101" pitchFamily="2" charset="-122"/>
                <a:cs typeface="+mn-cs"/>
                <a:sym typeface="+mn-ea"/>
              </a:rPr>
              <a:t>        8.</a:t>
            </a:r>
            <a:r>
              <a:rPr sz="2000" b="1" dirty="0">
                <a:solidFill>
                  <a:srgbClr val="FF0000"/>
                </a:solidFill>
                <a:latin typeface="华文楷体" panose="02010600040101010101" pitchFamily="2" charset="-122"/>
                <a:ea typeface="华文楷体" panose="02010600040101010101" pitchFamily="2" charset="-122"/>
                <a:sym typeface="+mn-ea"/>
              </a:rPr>
              <a:t>电源插座须有效固定</a:t>
            </a:r>
            <a:r>
              <a:rPr lang="en-US" sz="2000" b="1" dirty="0">
                <a:solidFill>
                  <a:srgbClr val="FF0000"/>
                </a:solidFill>
                <a:latin typeface="华文楷体" panose="02010600040101010101" pitchFamily="2" charset="-122"/>
                <a:ea typeface="华文楷体" panose="02010600040101010101" pitchFamily="2" charset="-122"/>
                <a:sym typeface="+mn-ea"/>
              </a:rPr>
              <a:t>,</a:t>
            </a:r>
            <a:r>
              <a:rPr sz="2000" b="1" dirty="0">
                <a:solidFill>
                  <a:srgbClr val="FF0000"/>
                </a:solidFill>
                <a:latin typeface="华文楷体" panose="02010600040101010101" pitchFamily="2" charset="-122"/>
                <a:ea typeface="华文楷体" panose="02010600040101010101" pitchFamily="2" charset="-122"/>
                <a:sym typeface="+mn-ea"/>
              </a:rPr>
              <a:t>不私自乱拉乱接电线电缆，禁止多个接线板串接供电，不使用老国标接线板</a:t>
            </a:r>
            <a:r>
              <a:rPr lang="en-US" sz="2000" b="1" dirty="0">
                <a:solidFill>
                  <a:srgbClr val="FF0000"/>
                </a:solidFill>
                <a:latin typeface="华文楷体" panose="02010600040101010101" pitchFamily="2" charset="-122"/>
                <a:ea typeface="华文楷体" panose="02010600040101010101" pitchFamily="2" charset="-122"/>
                <a:sym typeface="+mn-ea"/>
              </a:rPr>
              <a:t>,</a:t>
            </a:r>
            <a:r>
              <a:rPr sz="2000" b="1" dirty="0">
                <a:solidFill>
                  <a:srgbClr val="FF0000"/>
                </a:solidFill>
                <a:latin typeface="华文楷体" panose="02010600040101010101" pitchFamily="2" charset="-122"/>
                <a:ea typeface="华文楷体" panose="02010600040101010101" pitchFamily="2" charset="-122"/>
                <a:sym typeface="+mn-ea"/>
              </a:rPr>
              <a:t>电器长期不用时，应切断电源</a:t>
            </a:r>
            <a:r>
              <a:rPr lang="en-US" sz="2000" b="1" dirty="0">
                <a:solidFill>
                  <a:srgbClr val="FF0000"/>
                </a:solidFill>
                <a:latin typeface="华文楷体" panose="02010600040101010101" pitchFamily="2" charset="-122"/>
                <a:ea typeface="华文楷体" panose="02010600040101010101" pitchFamily="2" charset="-122"/>
                <a:sym typeface="+mn-ea"/>
              </a:rPr>
              <a:t>,</a:t>
            </a:r>
            <a:r>
              <a:rPr sz="2000" b="1" dirty="0">
                <a:solidFill>
                  <a:srgbClr val="FF0000"/>
                </a:solidFill>
                <a:latin typeface="华文楷体" panose="02010600040101010101" pitchFamily="2" charset="-122"/>
                <a:ea typeface="华文楷体" panose="02010600040101010101" pitchFamily="2" charset="-122"/>
                <a:sym typeface="+mn-ea"/>
              </a:rPr>
              <a:t>穿着实验服</a:t>
            </a:r>
            <a:r>
              <a:rPr lang="en-US" sz="2000" b="1" dirty="0">
                <a:solidFill>
                  <a:srgbClr val="FF0000"/>
                </a:solidFill>
                <a:latin typeface="华文楷体" panose="02010600040101010101" pitchFamily="2" charset="-122"/>
                <a:ea typeface="华文楷体" panose="02010600040101010101" pitchFamily="2" charset="-122"/>
                <a:sym typeface="+mn-ea"/>
              </a:rPr>
              <a:t>,</a:t>
            </a:r>
            <a:r>
              <a:rPr lang="zh-CN" altLang="en-US" sz="2000" b="1" dirty="0">
                <a:solidFill>
                  <a:srgbClr val="FF0000"/>
                </a:solidFill>
                <a:latin typeface="华文楷体" panose="02010600040101010101" pitchFamily="2" charset="-122"/>
                <a:ea typeface="华文楷体" panose="02010600040101010101" pitchFamily="2" charset="-122"/>
                <a:sym typeface="+mn-ea"/>
              </a:rPr>
              <a:t>戴手套等个人防护用品</a:t>
            </a:r>
            <a:r>
              <a:rPr lang="zh-CN" sz="2000" b="1" dirty="0">
                <a:solidFill>
                  <a:srgbClr val="FF0000"/>
                </a:solidFill>
                <a:latin typeface="华文楷体" panose="02010600040101010101" pitchFamily="2" charset="-122"/>
                <a:ea typeface="华文楷体" panose="02010600040101010101" pitchFamily="2" charset="-122"/>
                <a:sym typeface="+mn-ea"/>
              </a:rPr>
              <a:t>；</a:t>
            </a:r>
          </a:p>
          <a:p>
            <a:pPr marL="0" algn="just" fontAlgn="auto">
              <a:lnSpc>
                <a:spcPts val="2800"/>
              </a:lnSpc>
              <a:spcAft>
                <a:spcPts val="0"/>
              </a:spcAft>
            </a:pPr>
            <a:r>
              <a:rPr lang="zh-CN" sz="2000" b="1" dirty="0">
                <a:solidFill>
                  <a:srgbClr val="FF0000"/>
                </a:solidFill>
                <a:latin typeface="华文楷体" panose="02010600040101010101" pitchFamily="2" charset="-122"/>
                <a:ea typeface="华文楷体" panose="02010600040101010101" pitchFamily="2" charset="-122"/>
                <a:sym typeface="+mn-ea"/>
              </a:rPr>
              <a:t> </a:t>
            </a:r>
            <a:r>
              <a:rPr lang="en-US" altLang="zh-CN" sz="2000" b="1" dirty="0">
                <a:solidFill>
                  <a:srgbClr val="FF0000"/>
                </a:solidFill>
                <a:latin typeface="华文楷体" panose="02010600040101010101" pitchFamily="2" charset="-122"/>
                <a:ea typeface="华文楷体" panose="02010600040101010101" pitchFamily="2" charset="-122"/>
                <a:sym typeface="+mn-ea"/>
              </a:rPr>
              <a:t>       9.</a:t>
            </a:r>
            <a:r>
              <a:rPr lang="zh-CN" altLang="en-US" sz="2000" b="1" dirty="0">
                <a:solidFill>
                  <a:srgbClr val="FF0000"/>
                </a:solidFill>
                <a:latin typeface="华文楷体" panose="02010600040101010101" pitchFamily="2" charset="-122"/>
                <a:ea typeface="华文楷体" panose="02010600040101010101" pitchFamily="2" charset="-122"/>
                <a:sym typeface="+mn-ea"/>
              </a:rPr>
              <a:t>化学品购置、存放、使用、处置合法合规；</a:t>
            </a:r>
          </a:p>
          <a:p>
            <a:pPr marL="0" algn="just" fontAlgn="auto">
              <a:lnSpc>
                <a:spcPts val="2800"/>
              </a:lnSpc>
              <a:spcAft>
                <a:spcPts val="0"/>
              </a:spcAft>
            </a:pPr>
            <a:r>
              <a:rPr lang="zh-CN" altLang="en-US" sz="2000" b="1" dirty="0">
                <a:solidFill>
                  <a:srgbClr val="FF0000"/>
                </a:solidFill>
                <a:latin typeface="华文楷体" panose="02010600040101010101" pitchFamily="2" charset="-122"/>
                <a:ea typeface="华文楷体" panose="02010600040101010101" pitchFamily="2" charset="-122"/>
                <a:sym typeface="+mn-ea"/>
              </a:rPr>
              <a:t> </a:t>
            </a:r>
            <a:r>
              <a:rPr lang="en-US" altLang="zh-CN" sz="2000" b="1" dirty="0">
                <a:solidFill>
                  <a:srgbClr val="FF0000"/>
                </a:solidFill>
                <a:latin typeface="华文楷体" panose="02010600040101010101" pitchFamily="2" charset="-122"/>
                <a:ea typeface="华文楷体" panose="02010600040101010101" pitchFamily="2" charset="-122"/>
                <a:sym typeface="+mn-ea"/>
              </a:rPr>
              <a:t>       10.</a:t>
            </a:r>
            <a:r>
              <a:rPr lang="zh-CN" sz="2000" b="1">
                <a:solidFill>
                  <a:srgbClr val="FF0000"/>
                </a:solidFill>
                <a:latin typeface="华文楷体" panose="02010600040101010101" pitchFamily="2" charset="-122"/>
                <a:ea typeface="华文楷体" panose="02010600040101010101" pitchFamily="2" charset="-122"/>
                <a:sym typeface="+mn-ea"/>
              </a:rPr>
              <a:t>在相应等级的实验室开展涉及致病性生物因子的实验，</a:t>
            </a:r>
            <a:r>
              <a:rPr sz="2000" b="1" dirty="0">
                <a:solidFill>
                  <a:srgbClr val="FF0000"/>
                </a:solidFill>
                <a:latin typeface="华文楷体" panose="02010600040101010101" pitchFamily="2" charset="-122"/>
                <a:ea typeface="华文楷体" panose="02010600040101010101" pitchFamily="2" charset="-122"/>
                <a:sym typeface="+mn-ea"/>
              </a:rPr>
              <a:t>人员经考核合格，并取得证书</a:t>
            </a:r>
            <a:r>
              <a:rPr lang="zh-CN" sz="2000" b="1" dirty="0">
                <a:solidFill>
                  <a:srgbClr val="FF0000"/>
                </a:solidFill>
                <a:latin typeface="华文楷体" panose="02010600040101010101" pitchFamily="2" charset="-122"/>
                <a:ea typeface="华文楷体" panose="02010600040101010101" pitchFamily="2" charset="-122"/>
                <a:sym typeface="+mn-ea"/>
              </a:rPr>
              <a:t>，操作规范，</a:t>
            </a:r>
            <a:r>
              <a:rPr sz="2000" b="1" dirty="0">
                <a:solidFill>
                  <a:srgbClr val="FF0000"/>
                </a:solidFill>
                <a:latin typeface="华文楷体" panose="02010600040101010101" pitchFamily="2" charset="-122"/>
                <a:ea typeface="华文楷体" panose="02010600040101010101" pitchFamily="2" charset="-122"/>
                <a:sym typeface="+mn-ea"/>
              </a:rPr>
              <a:t>从具有资质的单位购买，有合格证明，用于解剖的实验动物须经过检验检疫合格</a:t>
            </a:r>
            <a:r>
              <a:rPr lang="zh-CN" sz="2000" b="1" dirty="0">
                <a:solidFill>
                  <a:srgbClr val="FF0000"/>
                </a:solidFill>
                <a:latin typeface="华文楷体" panose="02010600040101010101" pitchFamily="2" charset="-122"/>
                <a:ea typeface="华文楷体" panose="02010600040101010101" pitchFamily="2" charset="-122"/>
                <a:sym typeface="+mn-ea"/>
              </a:rPr>
              <a:t>，</a:t>
            </a:r>
            <a:r>
              <a:rPr sz="2000" b="1" dirty="0">
                <a:solidFill>
                  <a:srgbClr val="FF0000"/>
                </a:solidFill>
                <a:latin typeface="华文楷体" panose="02010600040101010101" pitchFamily="2" charset="-122"/>
                <a:ea typeface="华文楷体" panose="02010600040101010101" pitchFamily="2" charset="-122"/>
                <a:sym typeface="+mn-ea"/>
              </a:rPr>
              <a:t>定期组织健康检查</a:t>
            </a:r>
            <a:r>
              <a:rPr lang="zh-CN" sz="2000" b="1" dirty="0">
                <a:solidFill>
                  <a:srgbClr val="FF0000"/>
                </a:solidFill>
                <a:latin typeface="华文楷体" panose="02010600040101010101" pitchFamily="2" charset="-122"/>
                <a:ea typeface="华文楷体" panose="02010600040101010101" pitchFamily="2" charset="-122"/>
                <a:sym typeface="+mn-ea"/>
              </a:rPr>
              <a:t>；</a:t>
            </a:r>
          </a:p>
          <a:p>
            <a:pPr marL="0" algn="just" fontAlgn="auto">
              <a:lnSpc>
                <a:spcPts val="2800"/>
              </a:lnSpc>
              <a:spcAft>
                <a:spcPts val="0"/>
              </a:spcAft>
            </a:pPr>
            <a:r>
              <a:rPr lang="en-US" sz="2000" b="1" kern="1200" dirty="0">
                <a:solidFill>
                  <a:srgbClr val="FF0000"/>
                </a:solidFill>
                <a:latin typeface="华文楷体" panose="02010600040101010101" pitchFamily="2" charset="-122"/>
                <a:ea typeface="华文楷体" panose="02010600040101010101" pitchFamily="2" charset="-122"/>
                <a:cs typeface="+mn-cs"/>
                <a:sym typeface="+mn-ea"/>
              </a:rPr>
              <a:t>        11.</a:t>
            </a:r>
            <a:r>
              <a:rPr lang="zh-CN" altLang="en-US" sz="2000" b="1" kern="1200" dirty="0">
                <a:solidFill>
                  <a:srgbClr val="FF0000"/>
                </a:solidFill>
                <a:latin typeface="华文楷体" panose="02010600040101010101" pitchFamily="2" charset="-122"/>
                <a:ea typeface="华文楷体" panose="02010600040101010101" pitchFamily="2" charset="-122"/>
                <a:cs typeface="+mn-cs"/>
                <a:sym typeface="+mn-ea"/>
              </a:rPr>
              <a:t>压力容器和冷热设备合规使用。</a:t>
            </a:r>
          </a:p>
        </p:txBody>
      </p:sp>
      <p:pic>
        <p:nvPicPr>
          <p:cNvPr id="19460" name="图片 109">
            <a:hlinkClick r:id="rId2" action="ppaction://hlinksldjump"/>
          </p:cNvPr>
          <p:cNvPicPr>
            <a:picLocks noChangeAspect="1"/>
          </p:cNvPicPr>
          <p:nvPr/>
        </p:nvPicPr>
        <p:blipFill>
          <a:blip r:embed="rId3" cstate="print"/>
          <a:srcRect l="67346" t="17532" r="2882" b="42969"/>
          <a:stretch>
            <a:fillRect/>
          </a:stretch>
        </p:blipFill>
        <p:spPr>
          <a:xfrm>
            <a:off x="9275763" y="6138863"/>
            <a:ext cx="798512" cy="755650"/>
          </a:xfrm>
          <a:prstGeom prst="rect">
            <a:avLst/>
          </a:prstGeom>
          <a:noFill/>
          <a:ln w="9525">
            <a:noFill/>
          </a:ln>
        </p:spPr>
      </p:pic>
      <p:pic>
        <p:nvPicPr>
          <p:cNvPr id="19461" name="图片 11">
            <a:hlinkClick r:id="rId4" action="ppaction://hlinksldjump"/>
          </p:cNvPr>
          <p:cNvPicPr>
            <a:picLocks noChangeAspect="1"/>
          </p:cNvPicPr>
          <p:nvPr/>
        </p:nvPicPr>
        <p:blipFill>
          <a:blip r:embed="rId5" cstate="print"/>
          <a:srcRect l="4480" t="58189" r="68494" b="5009"/>
          <a:stretch>
            <a:fillRect/>
          </a:stretch>
        </p:blipFill>
        <p:spPr>
          <a:xfrm>
            <a:off x="8418513" y="6138863"/>
            <a:ext cx="739775" cy="739775"/>
          </a:xfrm>
          <a:prstGeom prst="rect">
            <a:avLst/>
          </a:prstGeom>
          <a:noFill/>
          <a:ln w="9525">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TextBox 4"/>
          <p:cNvSpPr txBox="1"/>
          <p:nvPr/>
        </p:nvSpPr>
        <p:spPr>
          <a:xfrm>
            <a:off x="450850" y="708025"/>
            <a:ext cx="9982200" cy="522288"/>
          </a:xfrm>
          <a:prstGeom prst="rect">
            <a:avLst/>
          </a:prstGeom>
          <a:noFill/>
          <a:ln w="9525">
            <a:noFill/>
          </a:ln>
        </p:spPr>
        <p:txBody>
          <a:bodyPr wrap="square" anchor="t" anchorCtr="0">
            <a:spAutoFit/>
          </a:bodyPr>
          <a:lstStyle/>
          <a:p>
            <a:r>
              <a:rPr lang="zh-CN" altLang="en-US" sz="2800" b="1" dirty="0">
                <a:latin typeface="华文新魏" panose="02010800040101010101" pitchFamily="2" charset="-122"/>
                <a:ea typeface="华文新魏" panose="02010800040101010101" pitchFamily="2" charset="-122"/>
              </a:rPr>
              <a:t>（四）</a:t>
            </a:r>
            <a:r>
              <a:rPr lang="zh-CN" altLang="zh-CN" sz="2800" b="1" dirty="0">
                <a:latin typeface="华文新魏" panose="02010800040101010101" pitchFamily="2" charset="-122"/>
                <a:ea typeface="华文新魏" panose="02010800040101010101" pitchFamily="2" charset="-122"/>
              </a:rPr>
              <a:t>天津师范大学实验室安全管理办法（试行）</a:t>
            </a:r>
            <a:r>
              <a:rPr lang="zh-CN" altLang="en-US" sz="2800" b="1" dirty="0">
                <a:latin typeface="华文新魏" panose="02010800040101010101" pitchFamily="2" charset="-122"/>
                <a:ea typeface="华文新魏" panose="02010800040101010101" pitchFamily="2" charset="-122"/>
              </a:rPr>
              <a:t>（重点内容）</a:t>
            </a:r>
          </a:p>
        </p:txBody>
      </p:sp>
      <p:pic>
        <p:nvPicPr>
          <p:cNvPr id="47106" name="图片 109">
            <a:hlinkClick r:id="rId4" action="ppaction://hlinksldjump"/>
          </p:cNvPr>
          <p:cNvPicPr>
            <a:picLocks noChangeAspect="1"/>
          </p:cNvPicPr>
          <p:nvPr/>
        </p:nvPicPr>
        <p:blipFill>
          <a:blip r:embed="rId5" cstate="print"/>
          <a:srcRect l="67346" t="17532" r="2882" b="42969"/>
          <a:stretch>
            <a:fillRect/>
          </a:stretch>
        </p:blipFill>
        <p:spPr>
          <a:xfrm>
            <a:off x="9275763" y="6138863"/>
            <a:ext cx="798512" cy="755650"/>
          </a:xfrm>
          <a:prstGeom prst="rect">
            <a:avLst/>
          </a:prstGeom>
          <a:noFill/>
          <a:ln w="9525">
            <a:noFill/>
          </a:ln>
        </p:spPr>
      </p:pic>
      <p:pic>
        <p:nvPicPr>
          <p:cNvPr id="47107" name="图片 11">
            <a:hlinkClick r:id="rId6" action="ppaction://hlinksldjump"/>
          </p:cNvPr>
          <p:cNvPicPr>
            <a:picLocks noChangeAspect="1"/>
          </p:cNvPicPr>
          <p:nvPr/>
        </p:nvPicPr>
        <p:blipFill>
          <a:blip r:embed="rId7" cstate="print"/>
          <a:srcRect l="4480" t="58189" r="68494" b="5009"/>
          <a:stretch>
            <a:fillRect/>
          </a:stretch>
        </p:blipFill>
        <p:spPr>
          <a:xfrm>
            <a:off x="8418513" y="6138863"/>
            <a:ext cx="739775" cy="739775"/>
          </a:xfrm>
          <a:prstGeom prst="rect">
            <a:avLst/>
          </a:prstGeom>
          <a:noFill/>
          <a:ln w="9525">
            <a:noFill/>
          </a:ln>
        </p:spPr>
      </p:pic>
      <p:sp>
        <p:nvSpPr>
          <p:cNvPr id="47108" name="TextBox 5"/>
          <p:cNvSpPr txBox="1"/>
          <p:nvPr>
            <p:custDataLst>
              <p:tags r:id="rId1"/>
            </p:custDataLst>
          </p:nvPr>
        </p:nvSpPr>
        <p:spPr>
          <a:xfrm>
            <a:off x="809625" y="1333500"/>
            <a:ext cx="8858250" cy="460375"/>
          </a:xfrm>
          <a:prstGeom prst="rect">
            <a:avLst/>
          </a:prstGeom>
          <a:noFill/>
          <a:ln w="9525">
            <a:noFill/>
          </a:ln>
        </p:spPr>
        <p:txBody>
          <a:bodyPr anchor="t" anchorCtr="0">
            <a:spAutoFit/>
          </a:bodyPr>
          <a:lstStyle/>
          <a:p>
            <a:pPr algn="ctr" eaLnBrk="0" hangingPunct="0">
              <a:spcBef>
                <a:spcPct val="20000"/>
              </a:spcBef>
            </a:pPr>
            <a:r>
              <a:rPr lang="zh-CN" altLang="en-US" sz="2400" dirty="0">
                <a:latin typeface="华文新魏" panose="02010800040101010101" pitchFamily="2" charset="-122"/>
                <a:ea typeface="华文新魏" panose="02010800040101010101" pitchFamily="2" charset="-122"/>
              </a:rPr>
              <a:t>第一章  总则</a:t>
            </a:r>
          </a:p>
        </p:txBody>
      </p:sp>
      <p:sp>
        <p:nvSpPr>
          <p:cNvPr id="47109" name="TextBox 5"/>
          <p:cNvSpPr txBox="1"/>
          <p:nvPr>
            <p:custDataLst>
              <p:tags r:id="rId2"/>
            </p:custDataLst>
          </p:nvPr>
        </p:nvSpPr>
        <p:spPr>
          <a:xfrm>
            <a:off x="800100" y="1793875"/>
            <a:ext cx="9274175" cy="3876675"/>
          </a:xfrm>
          <a:prstGeom prst="rect">
            <a:avLst/>
          </a:prstGeom>
          <a:noFill/>
          <a:ln w="9525">
            <a:noFill/>
          </a:ln>
        </p:spPr>
        <p:txBody>
          <a:bodyPr anchor="t" anchorCtr="0">
            <a:spAutoFit/>
          </a:bodyPr>
          <a:lstStyle/>
          <a:p>
            <a:pPr eaLnBrk="0" hangingPunct="0">
              <a:lnSpc>
                <a:spcPts val="2800"/>
              </a:lnSpc>
            </a:pPr>
            <a:r>
              <a:rPr lang="en-US" altLang="zh-CN" sz="1800" dirty="0">
                <a:latin typeface="华文楷体" panose="02010600040101010101" pitchFamily="2" charset="-122"/>
                <a:ea typeface="华文楷体" panose="02010600040101010101" pitchFamily="2" charset="-122"/>
              </a:rPr>
              <a:t>        </a:t>
            </a:r>
            <a:r>
              <a:rPr lang="zh-CN" altLang="zh-CN" sz="1800" b="1" dirty="0">
                <a:latin typeface="华文楷体" panose="02010600040101010101" pitchFamily="2" charset="-122"/>
                <a:ea typeface="华文楷体" panose="02010600040101010101" pitchFamily="2" charset="-122"/>
              </a:rPr>
              <a:t>第三条</a:t>
            </a:r>
            <a:r>
              <a:rPr lang="zh-CN" altLang="zh-CN" sz="1800" dirty="0">
                <a:latin typeface="华文楷体" panose="02010600040101010101" pitchFamily="2" charset="-122"/>
                <a:ea typeface="华文楷体" panose="02010600040101010101" pitchFamily="2" charset="-122"/>
              </a:rPr>
              <a:t> </a:t>
            </a: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党政主要负责同志是学校实验室安全工作的第一责任人，对实验室安全工作负总责。</a:t>
            </a:r>
            <a:r>
              <a:rPr lang="zh-CN" altLang="zh-CN" sz="1800" b="1" dirty="0">
                <a:solidFill>
                  <a:srgbClr val="FF0000"/>
                </a:solidFill>
                <a:latin typeface="华文楷体" panose="02010600040101010101" pitchFamily="2" charset="-122"/>
                <a:ea typeface="华文楷体" panose="02010600040101010101" pitchFamily="2" charset="-122"/>
              </a:rPr>
              <a:t>学校贯彻“以人为本、安全第一、预防为主、综合治理”的方针，坚持“谁主管、谁负责”，“谁使用、谁负责”的原则</a:t>
            </a:r>
            <a:r>
              <a:rPr lang="zh-CN" altLang="zh-CN" sz="1800" dirty="0">
                <a:latin typeface="华文楷体" panose="02010600040101010101" pitchFamily="2" charset="-122"/>
                <a:ea typeface="华文楷体" panose="02010600040101010101" pitchFamily="2" charset="-122"/>
              </a:rPr>
              <a:t>，</a:t>
            </a:r>
            <a:r>
              <a:rPr lang="zh-CN" altLang="zh-CN" sz="1800" b="1" dirty="0">
                <a:solidFill>
                  <a:srgbClr val="FF0000"/>
                </a:solidFill>
                <a:latin typeface="华文楷体" panose="02010600040101010101" pitchFamily="2" charset="-122"/>
                <a:ea typeface="华文楷体" panose="02010600040101010101" pitchFamily="2" charset="-122"/>
              </a:rPr>
              <a:t>实行学校统一领导下的分级、分工负责制，建立校、院、实验室三级管理体系。</a:t>
            </a:r>
            <a:endParaRPr lang="zh-CN" altLang="zh-CN" sz="1800" dirty="0">
              <a:latin typeface="华文楷体" panose="02010600040101010101" pitchFamily="2" charset="-122"/>
              <a:ea typeface="华文楷体" panose="02010600040101010101" pitchFamily="2" charset="-122"/>
            </a:endParaRPr>
          </a:p>
          <a:p>
            <a:pPr eaLnBrk="0" hangingPunct="0">
              <a:lnSpc>
                <a:spcPts val="2800"/>
              </a:lnSpc>
              <a:spcBef>
                <a:spcPct val="20000"/>
              </a:spcBef>
            </a:pPr>
            <a:r>
              <a:rPr lang="en-US" altLang="zh-CN" sz="1800" dirty="0">
                <a:latin typeface="华文楷体" panose="02010600040101010101" pitchFamily="2" charset="-122"/>
                <a:ea typeface="华文楷体" panose="02010600040101010101" pitchFamily="2" charset="-122"/>
              </a:rPr>
              <a:t>        </a:t>
            </a:r>
            <a:r>
              <a:rPr lang="zh-CN" altLang="zh-CN" sz="1800" b="1" dirty="0">
                <a:latin typeface="华文楷体" panose="02010600040101010101" pitchFamily="2" charset="-122"/>
                <a:ea typeface="华文楷体" panose="02010600040101010101" pitchFamily="2" charset="-122"/>
              </a:rPr>
              <a:t>第五条</a:t>
            </a:r>
            <a:r>
              <a:rPr lang="zh-CN" altLang="zh-CN" sz="1800" dirty="0">
                <a:latin typeface="华文楷体" panose="02010600040101010101" pitchFamily="2" charset="-122"/>
                <a:ea typeface="华文楷体" panose="02010600040101010101" pitchFamily="2" charset="-122"/>
              </a:rPr>
              <a:t> </a:t>
            </a: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实验室安全工作与教师、实验技术人员和管理人员岗位评聘、晋职晋级、年度考核、评奖评优挂钩，与学生评奖评优挂钩，</a:t>
            </a:r>
            <a:r>
              <a:rPr lang="zh-CN" altLang="zh-CN" sz="1800" b="1" dirty="0">
                <a:solidFill>
                  <a:srgbClr val="FF0000"/>
                </a:solidFill>
                <a:latin typeface="华文楷体" panose="02010600040101010101" pitchFamily="2" charset="-122"/>
                <a:ea typeface="华文楷体" panose="02010600040101010101" pitchFamily="2" charset="-122"/>
              </a:rPr>
              <a:t>实行“一票否决制”</a:t>
            </a:r>
            <a:r>
              <a:rPr lang="zh-CN" altLang="zh-CN" sz="1800" dirty="0">
                <a:latin typeface="华文楷体" panose="02010600040101010101" pitchFamily="2" charset="-122"/>
                <a:ea typeface="华文楷体" panose="02010600040101010101" pitchFamily="2" charset="-122"/>
              </a:rPr>
              <a:t>。</a:t>
            </a:r>
          </a:p>
          <a:p>
            <a:pPr algn="ctr" eaLnBrk="0" hangingPunct="0">
              <a:spcBef>
                <a:spcPct val="20000"/>
              </a:spcBef>
            </a:pPr>
            <a:r>
              <a:rPr lang="zh-CN" altLang="en-US" sz="2400" dirty="0">
                <a:latin typeface="华文新魏" panose="02010800040101010101" pitchFamily="2" charset="-122"/>
                <a:ea typeface="华文新魏" panose="02010800040101010101" pitchFamily="2" charset="-122"/>
              </a:rPr>
              <a:t>第二章  实验室安全工作管理体系和职责</a:t>
            </a:r>
          </a:p>
          <a:p>
            <a:pPr eaLnBrk="0" hangingPunct="0">
              <a:lnSpc>
                <a:spcPts val="2800"/>
              </a:lnSpc>
              <a:spcBef>
                <a:spcPct val="20000"/>
              </a:spcBef>
            </a:pPr>
            <a:r>
              <a:rPr lang="en-US" altLang="zh-CN" sz="1800" dirty="0">
                <a:latin typeface="华文楷体" panose="02010600040101010101" pitchFamily="2" charset="-122"/>
                <a:ea typeface="华文楷体" panose="02010600040101010101" pitchFamily="2" charset="-122"/>
              </a:rPr>
              <a:t>        </a:t>
            </a:r>
            <a:r>
              <a:rPr lang="zh-CN" altLang="zh-CN" sz="1800" b="1" dirty="0">
                <a:latin typeface="华文楷体" panose="02010600040101010101" pitchFamily="2" charset="-122"/>
                <a:ea typeface="华文楷体" panose="02010600040101010101" pitchFamily="2" charset="-122"/>
              </a:rPr>
              <a:t>第七条</a:t>
            </a:r>
            <a:r>
              <a:rPr lang="zh-CN" altLang="zh-CN" sz="1800" dirty="0">
                <a:latin typeface="华文楷体" panose="02010600040101010101" pitchFamily="2" charset="-122"/>
                <a:ea typeface="华文楷体" panose="02010600040101010101" pitchFamily="2" charset="-122"/>
              </a:rPr>
              <a:t> </a:t>
            </a:r>
            <a:r>
              <a:rPr lang="en-US" altLang="zh-CN" sz="1800" dirty="0">
                <a:latin typeface="华文楷体" panose="02010600040101010101" pitchFamily="2" charset="-122"/>
                <a:ea typeface="华文楷体" panose="02010600040101010101" pitchFamily="2" charset="-122"/>
              </a:rPr>
              <a:t> </a:t>
            </a:r>
            <a:r>
              <a:rPr lang="zh-CN" altLang="zh-CN" sz="1800" b="1" dirty="0">
                <a:solidFill>
                  <a:srgbClr val="FF0000"/>
                </a:solidFill>
                <a:latin typeface="华文楷体" panose="02010600040101010101" pitchFamily="2" charset="-122"/>
                <a:ea typeface="华文楷体" panose="02010600040101010101" pitchFamily="2" charset="-122"/>
              </a:rPr>
              <a:t>学校成立实验室安全工作委员会</a:t>
            </a:r>
            <a:r>
              <a:rPr lang="zh-CN" altLang="zh-CN" sz="1800" dirty="0">
                <a:latin typeface="华文楷体" panose="02010600040101010101" pitchFamily="2" charset="-122"/>
                <a:ea typeface="华文楷体" panose="02010600040101010101" pitchFamily="2" charset="-122"/>
              </a:rPr>
              <a:t>，由校长担任主任，分管安全、实验室、教学和科研工作的副校长任副主任，成员由保卫处、国有资产管理处、教务处、研究生院、科技处、后勤管理处主要负责人和有关专家组成。</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TextBox 4"/>
          <p:cNvSpPr txBox="1"/>
          <p:nvPr/>
        </p:nvSpPr>
        <p:spPr>
          <a:xfrm>
            <a:off x="450850" y="708025"/>
            <a:ext cx="9982200" cy="522288"/>
          </a:xfrm>
          <a:prstGeom prst="rect">
            <a:avLst/>
          </a:prstGeom>
          <a:noFill/>
          <a:ln w="9525">
            <a:noFill/>
          </a:ln>
        </p:spPr>
        <p:txBody>
          <a:bodyPr wrap="square" anchor="t" anchorCtr="0">
            <a:spAutoFit/>
          </a:bodyPr>
          <a:lstStyle/>
          <a:p>
            <a:r>
              <a:rPr lang="zh-CN" altLang="en-US" sz="2800" b="1" dirty="0">
                <a:latin typeface="华文新魏" panose="02010800040101010101" pitchFamily="2" charset="-122"/>
                <a:ea typeface="华文新魏" panose="02010800040101010101" pitchFamily="2" charset="-122"/>
              </a:rPr>
              <a:t>（四）</a:t>
            </a:r>
            <a:r>
              <a:rPr lang="zh-CN" altLang="zh-CN" sz="2800" b="1" dirty="0">
                <a:latin typeface="华文新魏" panose="02010800040101010101" pitchFamily="2" charset="-122"/>
                <a:ea typeface="华文新魏" panose="02010800040101010101" pitchFamily="2" charset="-122"/>
              </a:rPr>
              <a:t>天津师范大学实验室安全管理办法（试行）</a:t>
            </a:r>
            <a:r>
              <a:rPr lang="zh-CN" altLang="en-US" sz="2800" b="1" dirty="0">
                <a:latin typeface="华文新魏" panose="02010800040101010101" pitchFamily="2" charset="-122"/>
                <a:ea typeface="华文新魏" panose="02010800040101010101" pitchFamily="2" charset="-122"/>
              </a:rPr>
              <a:t>（重点内容）</a:t>
            </a:r>
          </a:p>
        </p:txBody>
      </p:sp>
      <p:pic>
        <p:nvPicPr>
          <p:cNvPr id="48130" name="图片 109">
            <a:hlinkClick r:id="rId4" action="ppaction://hlinksldjump"/>
          </p:cNvPr>
          <p:cNvPicPr>
            <a:picLocks noChangeAspect="1"/>
          </p:cNvPicPr>
          <p:nvPr/>
        </p:nvPicPr>
        <p:blipFill>
          <a:blip r:embed="rId5" cstate="print"/>
          <a:srcRect l="67346" t="17532" r="2882" b="42969"/>
          <a:stretch>
            <a:fillRect/>
          </a:stretch>
        </p:blipFill>
        <p:spPr>
          <a:xfrm>
            <a:off x="9275763" y="6138863"/>
            <a:ext cx="798512" cy="755650"/>
          </a:xfrm>
          <a:prstGeom prst="rect">
            <a:avLst/>
          </a:prstGeom>
          <a:noFill/>
          <a:ln w="9525">
            <a:noFill/>
          </a:ln>
        </p:spPr>
      </p:pic>
      <p:pic>
        <p:nvPicPr>
          <p:cNvPr id="48131" name="图片 11">
            <a:hlinkClick r:id="rId6" action="ppaction://hlinksldjump"/>
          </p:cNvPr>
          <p:cNvPicPr>
            <a:picLocks noChangeAspect="1"/>
          </p:cNvPicPr>
          <p:nvPr/>
        </p:nvPicPr>
        <p:blipFill>
          <a:blip r:embed="rId7" cstate="print"/>
          <a:srcRect l="4480" t="58189" r="68494" b="5009"/>
          <a:stretch>
            <a:fillRect/>
          </a:stretch>
        </p:blipFill>
        <p:spPr>
          <a:xfrm>
            <a:off x="8418513" y="6138863"/>
            <a:ext cx="739775" cy="739775"/>
          </a:xfrm>
          <a:prstGeom prst="rect">
            <a:avLst/>
          </a:prstGeom>
          <a:noFill/>
          <a:ln w="9525">
            <a:noFill/>
          </a:ln>
        </p:spPr>
      </p:pic>
      <p:sp>
        <p:nvSpPr>
          <p:cNvPr id="48132" name="TextBox 5"/>
          <p:cNvSpPr txBox="1"/>
          <p:nvPr>
            <p:custDataLst>
              <p:tags r:id="rId1"/>
            </p:custDataLst>
          </p:nvPr>
        </p:nvSpPr>
        <p:spPr>
          <a:xfrm>
            <a:off x="800100" y="1793875"/>
            <a:ext cx="9274175" cy="4605338"/>
          </a:xfrm>
          <a:prstGeom prst="rect">
            <a:avLst/>
          </a:prstGeom>
          <a:noFill/>
          <a:ln w="9525">
            <a:noFill/>
          </a:ln>
        </p:spPr>
        <p:txBody>
          <a:bodyPr anchor="t" anchorCtr="0">
            <a:spAutoFit/>
          </a:bodyPr>
          <a:lstStyle/>
          <a:p>
            <a:pPr eaLnBrk="0" hangingPunct="0">
              <a:lnSpc>
                <a:spcPts val="2200"/>
              </a:lnSpc>
            </a:pPr>
            <a:r>
              <a:rPr lang="en-US" altLang="zh-CN" sz="1800" b="1" dirty="0">
                <a:latin typeface="华文楷体" panose="02010600040101010101" pitchFamily="2" charset="-122"/>
                <a:ea typeface="华文楷体" panose="02010600040101010101" pitchFamily="2" charset="-122"/>
              </a:rPr>
              <a:t>       </a:t>
            </a:r>
            <a:r>
              <a:rPr lang="zh-CN" altLang="zh-CN" sz="1800" b="1" dirty="0">
                <a:latin typeface="华文楷体" panose="02010600040101010101" pitchFamily="2" charset="-122"/>
                <a:ea typeface="华文楷体" panose="02010600040101010101" pitchFamily="2" charset="-122"/>
              </a:rPr>
              <a:t>第八条</a:t>
            </a:r>
            <a:r>
              <a:rPr lang="zh-CN" altLang="zh-CN" sz="1800" dirty="0">
                <a:latin typeface="华文楷体" panose="02010600040101010101" pitchFamily="2" charset="-122"/>
                <a:ea typeface="华文楷体" panose="02010600040101010101" pitchFamily="2" charset="-122"/>
              </a:rPr>
              <a:t> </a:t>
            </a: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各职能部门在实验室安全工作委员会的领导下履行安全管理职责：</a:t>
            </a:r>
          </a:p>
          <a:p>
            <a:pPr eaLnBrk="0" hangingPunct="0">
              <a:lnSpc>
                <a:spcPts val="2200"/>
              </a:lnSpc>
            </a:pP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1.</a:t>
            </a: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保卫处负责建立、健全学校实验室安全责任制，组织开展并检查落实好全校实验室安全管理日常工作，督促安全隐患的整改；负责实验室消防、监控等安全工作，指导、监管、检查各单位消防、监控等安全基础设施、措施的建设和改造工作；负责剧毒品、易制毒品和易燃易爆品采购的登记，督导各单位执行公安等相关部门的要求。</a:t>
            </a:r>
          </a:p>
          <a:p>
            <a:pPr eaLnBrk="0" hangingPunct="0">
              <a:lnSpc>
                <a:spcPts val="2200"/>
              </a:lnSpc>
            </a:pP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2.</a:t>
            </a: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国有资产管理处（以下简称“国资处”）作为实验室归口管理部门，负责实验室技术安全工作。负责制定、完善全校性实验室安全规章制度，督促各单位制定实验室安全制度并检查落实情况；指导、督查、协调各相关单位做好实验室安全教育培训，积极推进实验室安全准入制度；负责化学品台账管理和采购登记，推进化学品管理的信息化建设，加强实验室废弃物的处置管理；组织或参与实验室安全检查，并将发现的问题及时通知相关单位，或通报有关职能部门，督促安全隐患的整改。</a:t>
            </a:r>
          </a:p>
          <a:p>
            <a:pPr eaLnBrk="0" hangingPunct="0">
              <a:lnSpc>
                <a:spcPts val="2200"/>
              </a:lnSpc>
            </a:pP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3.</a:t>
            </a: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教学主管部门要加强师生实验室安全教育，协助实验室主管部门完成师生的实验室安全考核工作。</a:t>
            </a:r>
          </a:p>
          <a:p>
            <a:pPr eaLnBrk="0" hangingPunct="0">
              <a:lnSpc>
                <a:spcPts val="2200"/>
              </a:lnSpc>
            </a:pP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4.</a:t>
            </a: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科研主管部门负责对科研实验项目的安全性评估和申报工作的指导，协助实验室主管部门完成师生的实验室安全培训工作。</a:t>
            </a:r>
          </a:p>
          <a:p>
            <a:pPr eaLnBrk="0" hangingPunct="0">
              <a:lnSpc>
                <a:spcPts val="2200"/>
              </a:lnSpc>
            </a:pP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5.</a:t>
            </a: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后勤管理处负责实验室水、电安全管理和监督工作。</a:t>
            </a:r>
          </a:p>
        </p:txBody>
      </p:sp>
      <p:sp>
        <p:nvSpPr>
          <p:cNvPr id="48133" name="TextBox 5"/>
          <p:cNvSpPr txBox="1"/>
          <p:nvPr>
            <p:custDataLst>
              <p:tags r:id="rId2"/>
            </p:custDataLst>
          </p:nvPr>
        </p:nvSpPr>
        <p:spPr>
          <a:xfrm>
            <a:off x="809625" y="1333500"/>
            <a:ext cx="8858250" cy="460375"/>
          </a:xfrm>
          <a:prstGeom prst="rect">
            <a:avLst/>
          </a:prstGeom>
          <a:noFill/>
          <a:ln w="9525">
            <a:noFill/>
          </a:ln>
        </p:spPr>
        <p:txBody>
          <a:bodyPr anchor="t" anchorCtr="0">
            <a:spAutoFit/>
          </a:bodyPr>
          <a:lstStyle/>
          <a:p>
            <a:pPr algn="ctr" eaLnBrk="0" hangingPunct="0">
              <a:spcBef>
                <a:spcPct val="20000"/>
              </a:spcBef>
            </a:pPr>
            <a:r>
              <a:rPr lang="zh-CN" altLang="en-US" sz="2400" dirty="0">
                <a:latin typeface="华文新魏" panose="02010800040101010101" pitchFamily="2" charset="-122"/>
                <a:ea typeface="华文新魏" panose="02010800040101010101" pitchFamily="2" charset="-122"/>
              </a:rPr>
              <a:t>第二章  实验室安全工作管理体系和职责</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TextBox 4"/>
          <p:cNvSpPr txBox="1"/>
          <p:nvPr/>
        </p:nvSpPr>
        <p:spPr>
          <a:xfrm>
            <a:off x="450850" y="708025"/>
            <a:ext cx="9982200" cy="522288"/>
          </a:xfrm>
          <a:prstGeom prst="rect">
            <a:avLst/>
          </a:prstGeom>
          <a:noFill/>
          <a:ln w="9525">
            <a:noFill/>
          </a:ln>
        </p:spPr>
        <p:txBody>
          <a:bodyPr wrap="square" anchor="t" anchorCtr="0">
            <a:spAutoFit/>
          </a:bodyPr>
          <a:lstStyle/>
          <a:p>
            <a:r>
              <a:rPr lang="zh-CN" altLang="en-US" sz="2800" b="1" dirty="0">
                <a:latin typeface="华文新魏" panose="02010800040101010101" pitchFamily="2" charset="-122"/>
                <a:ea typeface="华文新魏" panose="02010800040101010101" pitchFamily="2" charset="-122"/>
              </a:rPr>
              <a:t>（四）</a:t>
            </a:r>
            <a:r>
              <a:rPr lang="zh-CN" altLang="zh-CN" sz="2800" b="1" dirty="0">
                <a:latin typeface="华文新魏" panose="02010800040101010101" pitchFamily="2" charset="-122"/>
                <a:ea typeface="华文新魏" panose="02010800040101010101" pitchFamily="2" charset="-122"/>
              </a:rPr>
              <a:t>天津师范大学实验室安全管理办法（试行）</a:t>
            </a:r>
            <a:r>
              <a:rPr lang="zh-CN" altLang="en-US" sz="2800" b="1" dirty="0">
                <a:latin typeface="华文新魏" panose="02010800040101010101" pitchFamily="2" charset="-122"/>
                <a:ea typeface="华文新魏" panose="02010800040101010101" pitchFamily="2" charset="-122"/>
              </a:rPr>
              <a:t>（重点内容）</a:t>
            </a:r>
          </a:p>
        </p:txBody>
      </p:sp>
      <p:pic>
        <p:nvPicPr>
          <p:cNvPr id="49154" name="图片 109">
            <a:hlinkClick r:id="rId4" action="ppaction://hlinksldjump"/>
          </p:cNvPr>
          <p:cNvPicPr>
            <a:picLocks noChangeAspect="1"/>
          </p:cNvPicPr>
          <p:nvPr/>
        </p:nvPicPr>
        <p:blipFill>
          <a:blip r:embed="rId5" cstate="print"/>
          <a:srcRect l="67346" t="17532" r="2882" b="42969"/>
          <a:stretch>
            <a:fillRect/>
          </a:stretch>
        </p:blipFill>
        <p:spPr>
          <a:xfrm>
            <a:off x="9275763" y="6138863"/>
            <a:ext cx="798512" cy="755650"/>
          </a:xfrm>
          <a:prstGeom prst="rect">
            <a:avLst/>
          </a:prstGeom>
          <a:noFill/>
          <a:ln w="9525">
            <a:noFill/>
          </a:ln>
        </p:spPr>
      </p:pic>
      <p:pic>
        <p:nvPicPr>
          <p:cNvPr id="49155" name="图片 11">
            <a:hlinkClick r:id="rId6" action="ppaction://hlinksldjump"/>
          </p:cNvPr>
          <p:cNvPicPr>
            <a:picLocks noChangeAspect="1"/>
          </p:cNvPicPr>
          <p:nvPr/>
        </p:nvPicPr>
        <p:blipFill>
          <a:blip r:embed="rId7" cstate="print"/>
          <a:srcRect l="4480" t="58189" r="68494" b="5009"/>
          <a:stretch>
            <a:fillRect/>
          </a:stretch>
        </p:blipFill>
        <p:spPr>
          <a:xfrm>
            <a:off x="8418513" y="6138863"/>
            <a:ext cx="739775" cy="739775"/>
          </a:xfrm>
          <a:prstGeom prst="rect">
            <a:avLst/>
          </a:prstGeom>
          <a:noFill/>
          <a:ln w="9525">
            <a:noFill/>
          </a:ln>
        </p:spPr>
      </p:pic>
      <p:sp>
        <p:nvSpPr>
          <p:cNvPr id="49156" name="TextBox 5"/>
          <p:cNvSpPr txBox="1"/>
          <p:nvPr>
            <p:custDataLst>
              <p:tags r:id="rId1"/>
            </p:custDataLst>
          </p:nvPr>
        </p:nvSpPr>
        <p:spPr>
          <a:xfrm>
            <a:off x="800100" y="1548765"/>
            <a:ext cx="9274175" cy="4887595"/>
          </a:xfrm>
          <a:prstGeom prst="rect">
            <a:avLst/>
          </a:prstGeom>
          <a:noFill/>
          <a:ln w="9525">
            <a:noFill/>
          </a:ln>
        </p:spPr>
        <p:txBody>
          <a:bodyPr anchor="t" anchorCtr="0">
            <a:spAutoFit/>
          </a:bodyPr>
          <a:lstStyle/>
          <a:p>
            <a:pPr eaLnBrk="0" hangingPunct="0">
              <a:lnSpc>
                <a:spcPts val="2200"/>
              </a:lnSpc>
            </a:pPr>
            <a:r>
              <a:rPr lang="en-US" altLang="zh-CN" sz="1800" b="1" dirty="0">
                <a:latin typeface="华文楷体" panose="02010600040101010101" pitchFamily="2" charset="-122"/>
                <a:ea typeface="华文楷体" panose="02010600040101010101" pitchFamily="2" charset="-122"/>
              </a:rPr>
              <a:t>      </a:t>
            </a:r>
            <a:r>
              <a:rPr lang="zh-CN" altLang="zh-CN" sz="1800" b="1" dirty="0">
                <a:latin typeface="华文楷体" panose="02010600040101010101" pitchFamily="2" charset="-122"/>
                <a:ea typeface="华文楷体" panose="02010600040101010101" pitchFamily="2" charset="-122"/>
              </a:rPr>
              <a:t>第九条</a:t>
            </a:r>
            <a:r>
              <a:rPr lang="zh-CN" altLang="zh-CN" sz="1800" dirty="0">
                <a:latin typeface="华文楷体" panose="02010600040101010101" pitchFamily="2" charset="-122"/>
                <a:ea typeface="华文楷体" panose="02010600040101010101" pitchFamily="2" charset="-122"/>
              </a:rPr>
              <a:t> </a:t>
            </a: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各院级单位党政主要负责人是本单位实验室安全工作的第一责任人，代表学院与学校签订“实验室安全管理责任书”，履行以下职责：</a:t>
            </a:r>
          </a:p>
          <a:p>
            <a:pPr eaLnBrk="0" hangingPunct="0">
              <a:lnSpc>
                <a:spcPts val="2200"/>
              </a:lnSpc>
            </a:pP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1.</a:t>
            </a: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组织成立院级实验室安全工作领导小组，落实学院实验室安全分管领导、实验室主任与安全管理员等人员，建立实验室安全责任体系。</a:t>
            </a:r>
          </a:p>
          <a:p>
            <a:pPr eaLnBrk="0" hangingPunct="0">
              <a:lnSpc>
                <a:spcPts val="2200"/>
              </a:lnSpc>
            </a:pP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2.</a:t>
            </a: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制定本单位的实验室安全工作计划并组织实施。</a:t>
            </a:r>
          </a:p>
          <a:p>
            <a:pPr eaLnBrk="0" hangingPunct="0">
              <a:lnSpc>
                <a:spcPts val="2200"/>
              </a:lnSpc>
            </a:pP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3.</a:t>
            </a: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加大对实验室安全设施建设与改造工作的投入。</a:t>
            </a:r>
          </a:p>
          <a:p>
            <a:pPr eaLnBrk="0" hangingPunct="0">
              <a:lnSpc>
                <a:spcPts val="2200"/>
              </a:lnSpc>
            </a:pP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学院实验室安全分管领导与学院行政主要负责人签订“实验室安全管理责任书”，在日常工作中代表学院履行以下管理职责：</a:t>
            </a:r>
          </a:p>
          <a:p>
            <a:pPr eaLnBrk="0" hangingPunct="0">
              <a:lnSpc>
                <a:spcPts val="2200"/>
              </a:lnSpc>
            </a:pP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1.</a:t>
            </a: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建立、健全实验室安全责任体系和规章制度。</a:t>
            </a:r>
          </a:p>
          <a:p>
            <a:pPr eaLnBrk="0" hangingPunct="0">
              <a:lnSpc>
                <a:spcPts val="2200"/>
              </a:lnSpc>
            </a:pP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2.</a:t>
            </a: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组织、协调、督促各下属单位做好实验室安全工作。</a:t>
            </a:r>
          </a:p>
          <a:p>
            <a:pPr eaLnBrk="0" hangingPunct="0">
              <a:lnSpc>
                <a:spcPts val="2200"/>
              </a:lnSpc>
            </a:pP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3.</a:t>
            </a: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定期、不定期组织实验室安全检查，并组织落实隐患整改工作。</a:t>
            </a:r>
          </a:p>
          <a:p>
            <a:pPr eaLnBrk="0" hangingPunct="0">
              <a:lnSpc>
                <a:spcPts val="2200"/>
              </a:lnSpc>
            </a:pP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4.</a:t>
            </a: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组织本单位实验室安全教育培训，配合学校职能部门落实本单位实验室安全教育培训与考试，严格执行实验室安全准入制度。</a:t>
            </a:r>
          </a:p>
          <a:p>
            <a:pPr eaLnBrk="0" hangingPunct="0">
              <a:lnSpc>
                <a:spcPts val="2200"/>
              </a:lnSpc>
            </a:pP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5.</a:t>
            </a: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组织、落实对本单位科研和实验项目安全状况评价、审核工作，及时发布、报送实验室安全环保工作相关通知、信息、工作进展等。</a:t>
            </a:r>
          </a:p>
          <a:p>
            <a:pPr eaLnBrk="0" hangingPunct="0">
              <a:lnSpc>
                <a:spcPts val="2200"/>
              </a:lnSpc>
            </a:pP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6.</a:t>
            </a: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其他实验室安全相关工作。</a:t>
            </a:r>
          </a:p>
          <a:p>
            <a:pPr eaLnBrk="0" hangingPunct="0">
              <a:lnSpc>
                <a:spcPts val="2200"/>
              </a:lnSpc>
            </a:pP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学院实验室主任与安全管理员协助分管领导做好本单位实验室安全的具体工作。</a:t>
            </a:r>
          </a:p>
        </p:txBody>
      </p:sp>
      <p:sp>
        <p:nvSpPr>
          <p:cNvPr id="49157" name="TextBox 5"/>
          <p:cNvSpPr txBox="1"/>
          <p:nvPr>
            <p:custDataLst>
              <p:tags r:id="rId2"/>
            </p:custDataLst>
          </p:nvPr>
        </p:nvSpPr>
        <p:spPr>
          <a:xfrm>
            <a:off x="810260" y="1232535"/>
            <a:ext cx="8858250" cy="460375"/>
          </a:xfrm>
          <a:prstGeom prst="rect">
            <a:avLst/>
          </a:prstGeom>
          <a:noFill/>
          <a:ln w="9525">
            <a:noFill/>
          </a:ln>
        </p:spPr>
        <p:txBody>
          <a:bodyPr anchor="t" anchorCtr="0">
            <a:spAutoFit/>
          </a:bodyPr>
          <a:lstStyle/>
          <a:p>
            <a:pPr algn="ctr" eaLnBrk="0" hangingPunct="0">
              <a:spcBef>
                <a:spcPct val="20000"/>
              </a:spcBef>
            </a:pPr>
            <a:r>
              <a:rPr lang="zh-CN" altLang="en-US" sz="2400" dirty="0">
                <a:latin typeface="华文新魏" panose="02010800040101010101" pitchFamily="2" charset="-122"/>
                <a:ea typeface="华文新魏" panose="02010800040101010101" pitchFamily="2" charset="-122"/>
                <a:sym typeface="宋体" panose="02010600030101010101" pitchFamily="2" charset="-122"/>
              </a:rPr>
              <a:t>第二章  实验室安全工作管理体系和职责</a:t>
            </a:r>
            <a:endParaRPr lang="zh-CN" altLang="en-US" sz="2400" dirty="0">
              <a:latin typeface="华文新魏" panose="02010800040101010101" pitchFamily="2" charset="-122"/>
              <a:ea typeface="华文新魏" panose="02010800040101010101" pitchFamily="2" charset="-122"/>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TextBox 4"/>
          <p:cNvSpPr txBox="1"/>
          <p:nvPr/>
        </p:nvSpPr>
        <p:spPr>
          <a:xfrm>
            <a:off x="450850" y="708025"/>
            <a:ext cx="9982200" cy="522288"/>
          </a:xfrm>
          <a:prstGeom prst="rect">
            <a:avLst/>
          </a:prstGeom>
          <a:noFill/>
          <a:ln w="9525">
            <a:noFill/>
          </a:ln>
        </p:spPr>
        <p:txBody>
          <a:bodyPr wrap="square" anchor="t" anchorCtr="0">
            <a:spAutoFit/>
          </a:bodyPr>
          <a:lstStyle/>
          <a:p>
            <a:r>
              <a:rPr lang="zh-CN" altLang="en-US" sz="2800" b="1" dirty="0">
                <a:latin typeface="华文新魏" panose="02010800040101010101" pitchFamily="2" charset="-122"/>
                <a:ea typeface="华文新魏" panose="02010800040101010101" pitchFamily="2" charset="-122"/>
              </a:rPr>
              <a:t>（四）</a:t>
            </a:r>
            <a:r>
              <a:rPr lang="zh-CN" altLang="zh-CN" sz="2800" b="1" dirty="0">
                <a:latin typeface="华文新魏" panose="02010800040101010101" pitchFamily="2" charset="-122"/>
                <a:ea typeface="华文新魏" panose="02010800040101010101" pitchFamily="2" charset="-122"/>
              </a:rPr>
              <a:t>天津师范大学实验室安全管理办法（试行）</a:t>
            </a:r>
            <a:r>
              <a:rPr lang="zh-CN" altLang="en-US" sz="2800" b="1" dirty="0">
                <a:latin typeface="华文新魏" panose="02010800040101010101" pitchFamily="2" charset="-122"/>
                <a:ea typeface="华文新魏" panose="02010800040101010101" pitchFamily="2" charset="-122"/>
              </a:rPr>
              <a:t>（重点内容）</a:t>
            </a:r>
          </a:p>
        </p:txBody>
      </p:sp>
      <p:pic>
        <p:nvPicPr>
          <p:cNvPr id="50178" name="图片 109">
            <a:hlinkClick r:id="rId4" action="ppaction://hlinksldjump"/>
          </p:cNvPr>
          <p:cNvPicPr>
            <a:picLocks noChangeAspect="1"/>
          </p:cNvPicPr>
          <p:nvPr/>
        </p:nvPicPr>
        <p:blipFill>
          <a:blip r:embed="rId5" cstate="print"/>
          <a:srcRect l="67346" t="17532" r="2882" b="42969"/>
          <a:stretch>
            <a:fillRect/>
          </a:stretch>
        </p:blipFill>
        <p:spPr>
          <a:xfrm>
            <a:off x="9275763" y="6138863"/>
            <a:ext cx="798512" cy="755650"/>
          </a:xfrm>
          <a:prstGeom prst="rect">
            <a:avLst/>
          </a:prstGeom>
          <a:noFill/>
          <a:ln w="9525">
            <a:noFill/>
          </a:ln>
        </p:spPr>
      </p:pic>
      <p:pic>
        <p:nvPicPr>
          <p:cNvPr id="50179" name="图片 11">
            <a:hlinkClick r:id="rId6" action="ppaction://hlinksldjump"/>
          </p:cNvPr>
          <p:cNvPicPr>
            <a:picLocks noChangeAspect="1"/>
          </p:cNvPicPr>
          <p:nvPr/>
        </p:nvPicPr>
        <p:blipFill>
          <a:blip r:embed="rId7" cstate="print"/>
          <a:srcRect l="4480" t="58189" r="68494" b="5009"/>
          <a:stretch>
            <a:fillRect/>
          </a:stretch>
        </p:blipFill>
        <p:spPr>
          <a:xfrm>
            <a:off x="8418513" y="6138863"/>
            <a:ext cx="739775" cy="739775"/>
          </a:xfrm>
          <a:prstGeom prst="rect">
            <a:avLst/>
          </a:prstGeom>
          <a:noFill/>
          <a:ln w="9525">
            <a:noFill/>
          </a:ln>
        </p:spPr>
      </p:pic>
      <p:sp>
        <p:nvSpPr>
          <p:cNvPr id="50180" name="TextBox 5"/>
          <p:cNvSpPr txBox="1"/>
          <p:nvPr>
            <p:custDataLst>
              <p:tags r:id="rId1"/>
            </p:custDataLst>
          </p:nvPr>
        </p:nvSpPr>
        <p:spPr>
          <a:xfrm>
            <a:off x="809625" y="1620520"/>
            <a:ext cx="9342120" cy="4887595"/>
          </a:xfrm>
          <a:prstGeom prst="rect">
            <a:avLst/>
          </a:prstGeom>
          <a:noFill/>
          <a:ln w="9525">
            <a:noFill/>
          </a:ln>
        </p:spPr>
        <p:txBody>
          <a:bodyPr wrap="square" anchor="t" anchorCtr="0">
            <a:spAutoFit/>
          </a:bodyPr>
          <a:lstStyle/>
          <a:p>
            <a:pPr eaLnBrk="0" hangingPunct="0">
              <a:lnSpc>
                <a:spcPts val="2200"/>
              </a:lnSpc>
            </a:pPr>
            <a:r>
              <a:rPr lang="en-US" altLang="zh-CN" sz="1800" b="1" dirty="0">
                <a:latin typeface="华文楷体" panose="02010600040101010101" pitchFamily="2" charset="-122"/>
                <a:ea typeface="华文楷体" panose="02010600040101010101" pitchFamily="2" charset="-122"/>
              </a:rPr>
              <a:t>       </a:t>
            </a:r>
            <a:r>
              <a:rPr lang="zh-CN" altLang="zh-CN" sz="1800" b="1" dirty="0">
                <a:latin typeface="华文楷体" panose="02010600040101010101" pitchFamily="2" charset="-122"/>
                <a:ea typeface="华文楷体" panose="02010600040101010101" pitchFamily="2" charset="-122"/>
              </a:rPr>
              <a:t>第十条</a:t>
            </a:r>
            <a:r>
              <a:rPr lang="zh-CN" altLang="zh-CN" sz="1800" dirty="0">
                <a:latin typeface="华文楷体" panose="02010600040101010101" pitchFamily="2" charset="-122"/>
                <a:ea typeface="华文楷体" panose="02010600040101010101" pitchFamily="2" charset="-122"/>
              </a:rPr>
              <a:t> </a:t>
            </a: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各实验室主任或实验室负责人是本实验室安全的第一责任人，代表本实验室与学院主管实验室工作的相关院领导签订“实验室安全管理责任书”。在日常工作中履行以下管理职责：</a:t>
            </a:r>
          </a:p>
          <a:p>
            <a:pPr eaLnBrk="0" hangingPunct="0">
              <a:lnSpc>
                <a:spcPts val="2200"/>
              </a:lnSpc>
            </a:pP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1.</a:t>
            </a: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分解实验室安全管理责任，做到责任落实到人，并督促执行。</a:t>
            </a:r>
          </a:p>
          <a:p>
            <a:pPr eaLnBrk="0" hangingPunct="0">
              <a:lnSpc>
                <a:spcPts val="2200"/>
              </a:lnSpc>
            </a:pP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2.</a:t>
            </a: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根据实验室的特点制定本实验室相关规章制度，并张贴在实验室显著位置。</a:t>
            </a:r>
          </a:p>
          <a:p>
            <a:pPr eaLnBrk="0" hangingPunct="0">
              <a:lnSpc>
                <a:spcPts val="2200"/>
              </a:lnSpc>
            </a:pP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3.</a:t>
            </a: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落实实验室日常安全检查工作，及时整改安全隐患。</a:t>
            </a:r>
          </a:p>
          <a:p>
            <a:pPr eaLnBrk="0" hangingPunct="0">
              <a:lnSpc>
                <a:spcPts val="2200"/>
              </a:lnSpc>
            </a:pP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4.</a:t>
            </a: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结合实验项目的安全与环保要求，做好本室安全设施的建设和管理，并建立本室内危险性物品台帐和化学品安全技术说明书（MSDS）。</a:t>
            </a:r>
          </a:p>
          <a:p>
            <a:pPr eaLnBrk="0" hangingPunct="0">
              <a:lnSpc>
                <a:spcPts val="2200"/>
              </a:lnSpc>
            </a:pP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5.</a:t>
            </a: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加强实验人员管理，对所有进入实验室工作学习的人员进行安全基本常识、仪器设备操作、实验流程及防护、意外事故处理等方面的安全教育培训，指导危险性实验的开展。</a:t>
            </a:r>
          </a:p>
          <a:p>
            <a:pPr eaLnBrk="0" hangingPunct="0">
              <a:lnSpc>
                <a:spcPts val="2200"/>
              </a:lnSpc>
            </a:pP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6.</a:t>
            </a: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根据上级管理部门的有关通知，做好安全信息的汇总、上报等工作。</a:t>
            </a:r>
          </a:p>
          <a:p>
            <a:pPr eaLnBrk="0" hangingPunct="0">
              <a:lnSpc>
                <a:spcPts val="2200"/>
              </a:lnSpc>
            </a:pP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7.</a:t>
            </a: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做好实验室消防安全工作。</a:t>
            </a:r>
          </a:p>
          <a:p>
            <a:pPr eaLnBrk="0" hangingPunct="0">
              <a:lnSpc>
                <a:spcPts val="2200"/>
              </a:lnSpc>
            </a:pP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8.</a:t>
            </a: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其他实验室安全相关工作。</a:t>
            </a:r>
          </a:p>
          <a:p>
            <a:pPr eaLnBrk="0" hangingPunct="0">
              <a:lnSpc>
                <a:spcPts val="2200"/>
              </a:lnSpc>
            </a:pP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各实验室安全员协助实验室负责人做好相关安全工作。</a:t>
            </a:r>
          </a:p>
          <a:p>
            <a:pPr eaLnBrk="0" hangingPunct="0">
              <a:lnSpc>
                <a:spcPts val="2200"/>
              </a:lnSpc>
            </a:pPr>
            <a:r>
              <a:rPr lang="en-US" altLang="zh-CN" sz="1800" dirty="0">
                <a:latin typeface="华文楷体" panose="02010600040101010101" pitchFamily="2" charset="-122"/>
                <a:ea typeface="华文楷体" panose="02010600040101010101" pitchFamily="2" charset="-122"/>
              </a:rPr>
              <a:t>        </a:t>
            </a:r>
            <a:r>
              <a:rPr lang="zh-CN" altLang="zh-CN" sz="1800" b="1" dirty="0">
                <a:latin typeface="华文楷体" panose="02010600040101010101" pitchFamily="2" charset="-122"/>
                <a:ea typeface="华文楷体" panose="02010600040101010101" pitchFamily="2" charset="-122"/>
              </a:rPr>
              <a:t>第十一条</a:t>
            </a:r>
            <a:r>
              <a:rPr lang="zh-CN" altLang="zh-CN" sz="1800" dirty="0">
                <a:latin typeface="华文楷体" panose="02010600040101010101" pitchFamily="2" charset="-122"/>
                <a:ea typeface="华文楷体" panose="02010600040101010101" pitchFamily="2" charset="-122"/>
              </a:rPr>
              <a:t> </a:t>
            </a: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所有在实验室工作、学习的人员，均对实验室及自身安全负有责任。要牢固树立“安全第一，以人为本”的观念，遵守实验室各项安全管理制度，严格按照实验安全操作规程或实验指导书开展实验。</a:t>
            </a:r>
          </a:p>
        </p:txBody>
      </p:sp>
      <p:sp>
        <p:nvSpPr>
          <p:cNvPr id="50181" name="TextBox 5"/>
          <p:cNvSpPr txBox="1"/>
          <p:nvPr>
            <p:custDataLst>
              <p:tags r:id="rId2"/>
            </p:custDataLst>
          </p:nvPr>
        </p:nvSpPr>
        <p:spPr>
          <a:xfrm>
            <a:off x="810260" y="1268095"/>
            <a:ext cx="8858250" cy="460375"/>
          </a:xfrm>
          <a:prstGeom prst="rect">
            <a:avLst/>
          </a:prstGeom>
          <a:noFill/>
          <a:ln w="9525">
            <a:noFill/>
          </a:ln>
        </p:spPr>
        <p:txBody>
          <a:bodyPr anchor="t" anchorCtr="0">
            <a:spAutoFit/>
          </a:bodyPr>
          <a:lstStyle/>
          <a:p>
            <a:pPr algn="ctr" eaLnBrk="0" hangingPunct="0">
              <a:spcBef>
                <a:spcPct val="20000"/>
              </a:spcBef>
            </a:pPr>
            <a:r>
              <a:rPr lang="zh-CN" altLang="en-US" sz="2400" dirty="0">
                <a:latin typeface="华文新魏" panose="02010800040101010101" pitchFamily="2" charset="-122"/>
                <a:ea typeface="华文新魏" panose="02010800040101010101" pitchFamily="2" charset="-122"/>
                <a:sym typeface="宋体" panose="02010600030101010101" pitchFamily="2" charset="-122"/>
              </a:rPr>
              <a:t>第二章  实验室安全工作管理体系和职责</a:t>
            </a:r>
            <a:endParaRPr lang="zh-CN" altLang="en-US" sz="2400" dirty="0">
              <a:latin typeface="华文新魏" panose="02010800040101010101" pitchFamily="2" charset="-122"/>
              <a:ea typeface="华文新魏" panose="02010800040101010101" pitchFamily="2" charset="-122"/>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TextBox 4"/>
          <p:cNvSpPr txBox="1"/>
          <p:nvPr/>
        </p:nvSpPr>
        <p:spPr>
          <a:xfrm>
            <a:off x="450850" y="708025"/>
            <a:ext cx="9982200" cy="522288"/>
          </a:xfrm>
          <a:prstGeom prst="rect">
            <a:avLst/>
          </a:prstGeom>
          <a:noFill/>
          <a:ln w="9525">
            <a:noFill/>
          </a:ln>
        </p:spPr>
        <p:txBody>
          <a:bodyPr wrap="square" anchor="t" anchorCtr="0">
            <a:spAutoFit/>
          </a:bodyPr>
          <a:lstStyle/>
          <a:p>
            <a:r>
              <a:rPr lang="zh-CN" altLang="en-US" sz="2800" b="1" dirty="0">
                <a:latin typeface="华文新魏" panose="02010800040101010101" pitchFamily="2" charset="-122"/>
                <a:ea typeface="华文新魏" panose="02010800040101010101" pitchFamily="2" charset="-122"/>
              </a:rPr>
              <a:t>（四）</a:t>
            </a:r>
            <a:r>
              <a:rPr lang="zh-CN" altLang="zh-CN" sz="2800" b="1" dirty="0">
                <a:latin typeface="华文新魏" panose="02010800040101010101" pitchFamily="2" charset="-122"/>
                <a:ea typeface="华文新魏" panose="02010800040101010101" pitchFamily="2" charset="-122"/>
              </a:rPr>
              <a:t>天津师范大学实验室安全管理办法（试行）</a:t>
            </a:r>
            <a:r>
              <a:rPr lang="zh-CN" altLang="en-US" sz="2800" b="1" dirty="0">
                <a:latin typeface="华文新魏" panose="02010800040101010101" pitchFamily="2" charset="-122"/>
                <a:ea typeface="华文新魏" panose="02010800040101010101" pitchFamily="2" charset="-122"/>
              </a:rPr>
              <a:t>（重点内容）</a:t>
            </a:r>
          </a:p>
        </p:txBody>
      </p:sp>
      <p:pic>
        <p:nvPicPr>
          <p:cNvPr id="51202" name="图片 109">
            <a:hlinkClick r:id="rId4" action="ppaction://hlinksldjump"/>
          </p:cNvPr>
          <p:cNvPicPr>
            <a:picLocks noChangeAspect="1"/>
          </p:cNvPicPr>
          <p:nvPr/>
        </p:nvPicPr>
        <p:blipFill>
          <a:blip r:embed="rId5" cstate="print"/>
          <a:srcRect l="67346" t="17532" r="2882" b="42969"/>
          <a:stretch>
            <a:fillRect/>
          </a:stretch>
        </p:blipFill>
        <p:spPr>
          <a:xfrm>
            <a:off x="9275763" y="6138863"/>
            <a:ext cx="798512" cy="755650"/>
          </a:xfrm>
          <a:prstGeom prst="rect">
            <a:avLst/>
          </a:prstGeom>
          <a:noFill/>
          <a:ln w="9525">
            <a:noFill/>
          </a:ln>
        </p:spPr>
      </p:pic>
      <p:pic>
        <p:nvPicPr>
          <p:cNvPr id="51203" name="图片 11">
            <a:hlinkClick r:id="rId6" action="ppaction://hlinksldjump"/>
          </p:cNvPr>
          <p:cNvPicPr>
            <a:picLocks noChangeAspect="1"/>
          </p:cNvPicPr>
          <p:nvPr/>
        </p:nvPicPr>
        <p:blipFill>
          <a:blip r:embed="rId7" cstate="print"/>
          <a:srcRect l="4480" t="58189" r="68494" b="5009"/>
          <a:stretch>
            <a:fillRect/>
          </a:stretch>
        </p:blipFill>
        <p:spPr>
          <a:xfrm>
            <a:off x="8418513" y="6138863"/>
            <a:ext cx="739775" cy="739775"/>
          </a:xfrm>
          <a:prstGeom prst="rect">
            <a:avLst/>
          </a:prstGeom>
          <a:noFill/>
          <a:ln w="9525">
            <a:noFill/>
          </a:ln>
        </p:spPr>
      </p:pic>
      <p:sp>
        <p:nvSpPr>
          <p:cNvPr id="51204" name="TextBox 5"/>
          <p:cNvSpPr txBox="1"/>
          <p:nvPr>
            <p:custDataLst>
              <p:tags r:id="rId1"/>
            </p:custDataLst>
          </p:nvPr>
        </p:nvSpPr>
        <p:spPr>
          <a:xfrm>
            <a:off x="800100" y="1692275"/>
            <a:ext cx="9274175" cy="4759325"/>
          </a:xfrm>
          <a:prstGeom prst="rect">
            <a:avLst/>
          </a:prstGeom>
          <a:noFill/>
          <a:ln w="9525">
            <a:noFill/>
          </a:ln>
        </p:spPr>
        <p:txBody>
          <a:bodyPr anchor="t" anchorCtr="0">
            <a:spAutoFit/>
          </a:bodyPr>
          <a:lstStyle/>
          <a:p>
            <a:pPr eaLnBrk="0" hangingPunct="0">
              <a:lnSpc>
                <a:spcPts val="2800"/>
              </a:lnSpc>
            </a:pPr>
            <a:r>
              <a:rPr lang="en-US" altLang="zh-CN" sz="1800" dirty="0">
                <a:latin typeface="华文楷体" panose="02010600040101010101" pitchFamily="2" charset="-122"/>
                <a:ea typeface="华文楷体" panose="02010600040101010101" pitchFamily="2" charset="-122"/>
              </a:rPr>
              <a:t>        </a:t>
            </a:r>
            <a:r>
              <a:rPr lang="zh-CN" altLang="zh-CN" sz="1800" b="1" dirty="0">
                <a:latin typeface="华文楷体" panose="02010600040101010101" pitchFamily="2" charset="-122"/>
                <a:ea typeface="华文楷体" panose="02010600040101010101" pitchFamily="2" charset="-122"/>
              </a:rPr>
              <a:t>第十二条</a:t>
            </a:r>
            <a:r>
              <a:rPr lang="zh-CN" altLang="zh-CN" sz="1800" dirty="0">
                <a:latin typeface="华文楷体" panose="02010600040101010101" pitchFamily="2" charset="-122"/>
                <a:ea typeface="华文楷体" panose="02010600040101010101" pitchFamily="2" charset="-122"/>
              </a:rPr>
              <a:t>  实验室危险化学品的安全管理</a:t>
            </a:r>
          </a:p>
          <a:p>
            <a:pPr eaLnBrk="0" hangingPunct="0">
              <a:lnSpc>
                <a:spcPts val="2800"/>
              </a:lnSpc>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第十三条</a:t>
            </a:r>
            <a:r>
              <a:rPr lang="en-US" altLang="zh-CN" sz="1800" dirty="0">
                <a:latin typeface="华文楷体" panose="02010600040101010101" pitchFamily="2" charset="-122"/>
                <a:ea typeface="华文楷体" panose="02010600040101010101" pitchFamily="2" charset="-122"/>
              </a:rPr>
              <a:t>  实验室生物安全管理</a:t>
            </a:r>
          </a:p>
          <a:p>
            <a:pPr eaLnBrk="0" hangingPunct="0">
              <a:lnSpc>
                <a:spcPts val="2800"/>
              </a:lnSpc>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第十四条</a:t>
            </a:r>
            <a:r>
              <a:rPr lang="en-US" altLang="zh-CN" sz="1800" dirty="0">
                <a:latin typeface="华文楷体" panose="02010600040101010101" pitchFamily="2" charset="-122"/>
                <a:ea typeface="华文楷体" panose="02010600040101010101" pitchFamily="2" charset="-122"/>
              </a:rPr>
              <a:t>  实验室辐射安全管理</a:t>
            </a:r>
          </a:p>
          <a:p>
            <a:pPr eaLnBrk="0" hangingPunct="0">
              <a:lnSpc>
                <a:spcPts val="2800"/>
              </a:lnSpc>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第十五条</a:t>
            </a:r>
            <a:r>
              <a:rPr lang="en-US" altLang="zh-CN" sz="1800" dirty="0">
                <a:latin typeface="华文楷体" panose="02010600040101010101" pitchFamily="2" charset="-122"/>
                <a:ea typeface="华文楷体" panose="02010600040101010101" pitchFamily="2" charset="-122"/>
              </a:rPr>
              <a:t>  实验室承压气瓶安全管理</a:t>
            </a:r>
          </a:p>
          <a:p>
            <a:pPr eaLnBrk="0" hangingPunct="0">
              <a:lnSpc>
                <a:spcPts val="2800"/>
              </a:lnSpc>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第十六条</a:t>
            </a:r>
            <a:r>
              <a:rPr lang="en-US" altLang="zh-CN" sz="1800" dirty="0">
                <a:latin typeface="华文楷体" panose="02010600040101010101" pitchFamily="2" charset="-122"/>
                <a:ea typeface="华文楷体" panose="02010600040101010101" pitchFamily="2" charset="-122"/>
              </a:rPr>
              <a:t>  实验废弃物的安全管理</a:t>
            </a:r>
          </a:p>
          <a:p>
            <a:pPr eaLnBrk="0" hangingPunct="0">
              <a:lnSpc>
                <a:spcPts val="2800"/>
              </a:lnSpc>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第十七条</a:t>
            </a:r>
            <a:r>
              <a:rPr lang="en-US" altLang="zh-CN" sz="1800" dirty="0">
                <a:latin typeface="华文楷体" panose="02010600040101010101" pitchFamily="2" charset="-122"/>
                <a:ea typeface="华文楷体" panose="02010600040101010101" pitchFamily="2" charset="-122"/>
              </a:rPr>
              <a:t>  实验室仪器设备与操作的安全管理</a:t>
            </a:r>
          </a:p>
          <a:p>
            <a:pPr eaLnBrk="0" hangingPunct="0">
              <a:lnSpc>
                <a:spcPts val="2800"/>
              </a:lnSpc>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第十八条</a:t>
            </a:r>
            <a:r>
              <a:rPr lang="en-US" altLang="zh-CN" sz="1800" dirty="0">
                <a:latin typeface="华文楷体" panose="02010600040101010101" pitchFamily="2" charset="-122"/>
                <a:ea typeface="华文楷体" panose="02010600040101010101" pitchFamily="2" charset="-122"/>
              </a:rPr>
              <a:t>  实验室水电气的安全管理</a:t>
            </a:r>
          </a:p>
          <a:p>
            <a:pPr eaLnBrk="0" hangingPunct="0">
              <a:lnSpc>
                <a:spcPts val="2800"/>
              </a:lnSpc>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第十九条</a:t>
            </a:r>
            <a:r>
              <a:rPr lang="en-US" altLang="zh-CN" sz="1800" dirty="0">
                <a:latin typeface="华文楷体" panose="02010600040101010101" pitchFamily="2" charset="-122"/>
                <a:ea typeface="华文楷体" panose="02010600040101010101" pitchFamily="2" charset="-122"/>
              </a:rPr>
              <a:t>  实验室设施的安全管理</a:t>
            </a:r>
          </a:p>
          <a:p>
            <a:pPr eaLnBrk="0" hangingPunct="0">
              <a:lnSpc>
                <a:spcPts val="2800"/>
              </a:lnSpc>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第二十条</a:t>
            </a:r>
            <a:r>
              <a:rPr lang="en-US" altLang="zh-CN" sz="1800" dirty="0">
                <a:latin typeface="华文楷体" panose="02010600040101010101" pitchFamily="2" charset="-122"/>
                <a:ea typeface="华文楷体" panose="02010600040101010101" pitchFamily="2" charset="-122"/>
              </a:rPr>
              <a:t>  实验室的消防安全管理</a:t>
            </a:r>
          </a:p>
          <a:p>
            <a:pPr eaLnBrk="0" hangingPunct="0">
              <a:lnSpc>
                <a:spcPts val="2800"/>
              </a:lnSpc>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第二十一条</a:t>
            </a:r>
            <a:r>
              <a:rPr lang="en-US" altLang="zh-CN" sz="1800" dirty="0">
                <a:latin typeface="华文楷体" panose="02010600040101010101" pitchFamily="2" charset="-122"/>
                <a:ea typeface="华文楷体" panose="02010600040101010101" pitchFamily="2" charset="-122"/>
              </a:rPr>
              <a:t> 实验室的内务安全管理</a:t>
            </a:r>
          </a:p>
          <a:p>
            <a:pPr eaLnBrk="0" hangingPunct="0">
              <a:lnSpc>
                <a:spcPts val="2800"/>
              </a:lnSpc>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第二十二条</a:t>
            </a:r>
            <a:r>
              <a:rPr lang="en-US" altLang="zh-CN" sz="1800" dirty="0">
                <a:latin typeface="华文楷体" panose="02010600040101010101" pitchFamily="2" charset="-122"/>
                <a:ea typeface="华文楷体" panose="02010600040101010101" pitchFamily="2" charset="-122"/>
              </a:rPr>
              <a:t>  实验室建设与改造安全管理</a:t>
            </a:r>
          </a:p>
          <a:p>
            <a:pPr eaLnBrk="0" hangingPunct="0">
              <a:lnSpc>
                <a:spcPts val="2800"/>
              </a:lnSpc>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第二十三条</a:t>
            </a:r>
            <a:r>
              <a:rPr lang="en-US" altLang="zh-CN" sz="1800" dirty="0">
                <a:latin typeface="华文楷体" panose="02010600040101010101" pitchFamily="2" charset="-122"/>
                <a:ea typeface="华文楷体" panose="02010600040101010101" pitchFamily="2" charset="-122"/>
              </a:rPr>
              <a:t> 实验室安全培训及准入制度</a:t>
            </a:r>
          </a:p>
          <a:p>
            <a:pPr eaLnBrk="0" hangingPunct="0">
              <a:lnSpc>
                <a:spcPts val="2800"/>
              </a:lnSpc>
            </a:pPr>
            <a:r>
              <a:rPr lang="en-US" altLang="zh-CN" sz="1800" dirty="0">
                <a:latin typeface="华文楷体" panose="02010600040101010101" pitchFamily="2" charset="-122"/>
                <a:ea typeface="华文楷体" panose="02010600040101010101" pitchFamily="2" charset="-122"/>
              </a:rPr>
              <a:t>        </a:t>
            </a:r>
            <a:r>
              <a:rPr lang="zh-CN" altLang="en-US" sz="1800" b="1" dirty="0">
                <a:latin typeface="华文楷体" panose="02010600040101010101" pitchFamily="2" charset="-122"/>
                <a:ea typeface="华文楷体" panose="02010600040101010101" pitchFamily="2" charset="-122"/>
              </a:rPr>
              <a:t>备注：</a:t>
            </a:r>
            <a:r>
              <a:rPr lang="zh-CN" altLang="en-US" sz="1800" dirty="0">
                <a:latin typeface="华文楷体" panose="02010600040101010101" pitchFamily="2" charset="-122"/>
                <a:ea typeface="华文楷体" panose="02010600040101010101" pitchFamily="2" charset="-122"/>
              </a:rPr>
              <a:t>具体管理措施按照学校形成的细致的管理办法或实施细则执行</a:t>
            </a:r>
          </a:p>
        </p:txBody>
      </p:sp>
      <p:sp>
        <p:nvSpPr>
          <p:cNvPr id="51205" name="TextBox 5"/>
          <p:cNvSpPr txBox="1"/>
          <p:nvPr>
            <p:custDataLst>
              <p:tags r:id="rId2"/>
            </p:custDataLst>
          </p:nvPr>
        </p:nvSpPr>
        <p:spPr>
          <a:xfrm>
            <a:off x="809625" y="1333500"/>
            <a:ext cx="8858250" cy="460375"/>
          </a:xfrm>
          <a:prstGeom prst="rect">
            <a:avLst/>
          </a:prstGeom>
          <a:noFill/>
          <a:ln w="9525">
            <a:noFill/>
          </a:ln>
        </p:spPr>
        <p:txBody>
          <a:bodyPr anchor="t" anchorCtr="0">
            <a:spAutoFit/>
          </a:bodyPr>
          <a:lstStyle/>
          <a:p>
            <a:pPr algn="ctr" eaLnBrk="0" hangingPunct="0">
              <a:spcBef>
                <a:spcPct val="20000"/>
              </a:spcBef>
            </a:pPr>
            <a:r>
              <a:rPr lang="zh-CN" altLang="en-US" sz="2400" dirty="0">
                <a:latin typeface="华文新魏" panose="02010800040101010101" pitchFamily="2" charset="-122"/>
                <a:ea typeface="华文新魏" panose="02010800040101010101" pitchFamily="2" charset="-122"/>
                <a:sym typeface="宋体" panose="02010600030101010101" pitchFamily="2" charset="-122"/>
              </a:rPr>
              <a:t>第三章  实验室安全管理主要内容</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TextBox 4"/>
          <p:cNvSpPr txBox="1"/>
          <p:nvPr/>
        </p:nvSpPr>
        <p:spPr>
          <a:xfrm>
            <a:off x="450850" y="708025"/>
            <a:ext cx="9982200" cy="522288"/>
          </a:xfrm>
          <a:prstGeom prst="rect">
            <a:avLst/>
          </a:prstGeom>
          <a:noFill/>
          <a:ln w="9525">
            <a:noFill/>
          </a:ln>
        </p:spPr>
        <p:txBody>
          <a:bodyPr wrap="square" anchor="t" anchorCtr="0">
            <a:spAutoFit/>
          </a:bodyPr>
          <a:lstStyle/>
          <a:p>
            <a:r>
              <a:rPr lang="zh-CN" altLang="en-US" sz="2800" b="1" dirty="0">
                <a:latin typeface="华文新魏" panose="02010800040101010101" pitchFamily="2" charset="-122"/>
                <a:ea typeface="华文新魏" panose="02010800040101010101" pitchFamily="2" charset="-122"/>
              </a:rPr>
              <a:t>（四）</a:t>
            </a:r>
            <a:r>
              <a:rPr lang="zh-CN" altLang="zh-CN" sz="2800" b="1" dirty="0">
                <a:latin typeface="华文新魏" panose="02010800040101010101" pitchFamily="2" charset="-122"/>
                <a:ea typeface="华文新魏" panose="02010800040101010101" pitchFamily="2" charset="-122"/>
              </a:rPr>
              <a:t>天津师范大学实验室安全管理办法（试行）</a:t>
            </a:r>
            <a:r>
              <a:rPr lang="zh-CN" altLang="en-US" sz="2800" b="1" dirty="0">
                <a:latin typeface="华文新魏" panose="02010800040101010101" pitchFamily="2" charset="-122"/>
                <a:ea typeface="华文新魏" panose="02010800040101010101" pitchFamily="2" charset="-122"/>
              </a:rPr>
              <a:t>（重点内容）</a:t>
            </a:r>
          </a:p>
        </p:txBody>
      </p:sp>
      <p:pic>
        <p:nvPicPr>
          <p:cNvPr id="52226" name="图片 109">
            <a:hlinkClick r:id="rId4" action="ppaction://hlinksldjump"/>
          </p:cNvPr>
          <p:cNvPicPr>
            <a:picLocks noChangeAspect="1"/>
          </p:cNvPicPr>
          <p:nvPr/>
        </p:nvPicPr>
        <p:blipFill>
          <a:blip r:embed="rId5" cstate="print"/>
          <a:srcRect l="67346" t="17532" r="2882" b="42969"/>
          <a:stretch>
            <a:fillRect/>
          </a:stretch>
        </p:blipFill>
        <p:spPr>
          <a:xfrm>
            <a:off x="9275763" y="6138863"/>
            <a:ext cx="798512" cy="755650"/>
          </a:xfrm>
          <a:prstGeom prst="rect">
            <a:avLst/>
          </a:prstGeom>
          <a:noFill/>
          <a:ln w="9525">
            <a:noFill/>
          </a:ln>
        </p:spPr>
      </p:pic>
      <p:pic>
        <p:nvPicPr>
          <p:cNvPr id="52227" name="图片 11">
            <a:hlinkClick r:id="rId6" action="ppaction://hlinksldjump"/>
          </p:cNvPr>
          <p:cNvPicPr>
            <a:picLocks noChangeAspect="1"/>
          </p:cNvPicPr>
          <p:nvPr/>
        </p:nvPicPr>
        <p:blipFill>
          <a:blip r:embed="rId7" cstate="print"/>
          <a:srcRect l="4480" t="58189" r="68494" b="5009"/>
          <a:stretch>
            <a:fillRect/>
          </a:stretch>
        </p:blipFill>
        <p:spPr>
          <a:xfrm>
            <a:off x="8418513" y="6138863"/>
            <a:ext cx="739775" cy="739775"/>
          </a:xfrm>
          <a:prstGeom prst="rect">
            <a:avLst/>
          </a:prstGeom>
          <a:noFill/>
          <a:ln w="9525">
            <a:noFill/>
          </a:ln>
        </p:spPr>
      </p:pic>
      <p:sp>
        <p:nvSpPr>
          <p:cNvPr id="52228" name="TextBox 5"/>
          <p:cNvSpPr txBox="1"/>
          <p:nvPr>
            <p:custDataLst>
              <p:tags r:id="rId1"/>
            </p:custDataLst>
          </p:nvPr>
        </p:nvSpPr>
        <p:spPr>
          <a:xfrm>
            <a:off x="738188" y="1765300"/>
            <a:ext cx="9274175" cy="2962275"/>
          </a:xfrm>
          <a:prstGeom prst="rect">
            <a:avLst/>
          </a:prstGeom>
          <a:noFill/>
          <a:ln w="9525">
            <a:noFill/>
          </a:ln>
        </p:spPr>
        <p:txBody>
          <a:bodyPr anchor="t" anchorCtr="0">
            <a:spAutoFit/>
          </a:bodyPr>
          <a:lstStyle/>
          <a:p>
            <a:pPr eaLnBrk="0" hangingPunct="0">
              <a:lnSpc>
                <a:spcPts val="2800"/>
              </a:lnSpc>
            </a:pPr>
            <a:r>
              <a:rPr lang="en-US" altLang="zh-CN" sz="1800" dirty="0">
                <a:latin typeface="华文楷体" panose="02010600040101010101" pitchFamily="2" charset="-122"/>
                <a:ea typeface="华文楷体" panose="02010600040101010101" pitchFamily="2" charset="-122"/>
              </a:rPr>
              <a:t>       </a:t>
            </a:r>
            <a:r>
              <a:rPr lang="en-US" altLang="zh-CN" sz="1600" dirty="0">
                <a:latin typeface="华文楷体" panose="02010600040101010101" pitchFamily="2" charset="-122"/>
                <a:ea typeface="华文楷体" panose="02010600040101010101" pitchFamily="2" charset="-122"/>
              </a:rPr>
              <a:t> </a:t>
            </a:r>
            <a:r>
              <a:rPr lang="zh-CN" altLang="zh-CN" sz="1800" b="1" dirty="0">
                <a:latin typeface="华文楷体" panose="02010600040101010101" pitchFamily="2" charset="-122"/>
                <a:ea typeface="华文楷体" panose="02010600040101010101" pitchFamily="2" charset="-122"/>
              </a:rPr>
              <a:t>主体责任体系：</a:t>
            </a:r>
            <a:r>
              <a:rPr lang="zh-CN" altLang="zh-CN" sz="1800" dirty="0">
                <a:latin typeface="华文楷体" panose="02010600040101010101" pitchFamily="2" charset="-122"/>
                <a:ea typeface="华文楷体" panose="02010600040101010101" pitchFamily="2" charset="-122"/>
              </a:rPr>
              <a:t>“校党委书记——分党委书记”，签订《天津师范大学实验室及危险化学品安全主体责任书》；</a:t>
            </a:r>
          </a:p>
          <a:p>
            <a:pPr eaLnBrk="0" hangingPunct="0">
              <a:lnSpc>
                <a:spcPts val="2800"/>
              </a:lnSpc>
            </a:pPr>
            <a:r>
              <a:rPr lang="zh-CN" altLang="zh-CN" sz="1800" dirty="0">
                <a:latin typeface="华文楷体" panose="02010600040101010101" pitchFamily="2" charset="-122"/>
                <a:ea typeface="华文楷体" panose="02010600040101010101" pitchFamily="2" charset="-122"/>
              </a:rPr>
              <a:t> </a:t>
            </a:r>
            <a:r>
              <a:rPr lang="en-US" altLang="zh-CN" sz="1800" dirty="0">
                <a:latin typeface="华文楷体" panose="02010600040101010101" pitchFamily="2" charset="-122"/>
                <a:ea typeface="华文楷体" panose="02010600040101010101" pitchFamily="2" charset="-122"/>
              </a:rPr>
              <a:t>       </a:t>
            </a:r>
            <a:r>
              <a:rPr lang="zh-CN" altLang="zh-CN" sz="1800" b="1" dirty="0">
                <a:latin typeface="华文楷体" panose="02010600040101010101" pitchFamily="2" charset="-122"/>
                <a:ea typeface="华文楷体" panose="02010600040101010101" pitchFamily="2" charset="-122"/>
              </a:rPr>
              <a:t>第一责任体系：</a:t>
            </a:r>
            <a:r>
              <a:rPr lang="zh-CN" altLang="zh-CN" sz="1800" dirty="0">
                <a:latin typeface="华文楷体" panose="02010600040101010101" pitchFamily="2" charset="-122"/>
                <a:ea typeface="华文楷体" panose="02010600040101010101" pitchFamily="2" charset="-122"/>
              </a:rPr>
              <a:t>“校长——院长——实验室负责人（项目负责人）”，签订《天津师范大学实验室及危险化学品安全第一责任书》；</a:t>
            </a:r>
          </a:p>
          <a:p>
            <a:pPr eaLnBrk="0" hangingPunct="0">
              <a:lnSpc>
                <a:spcPts val="2800"/>
              </a:lnSpc>
            </a:pPr>
            <a:r>
              <a:rPr lang="en-US" altLang="zh-CN" sz="1800" dirty="0">
                <a:latin typeface="华文楷体" panose="02010600040101010101" pitchFamily="2" charset="-122"/>
                <a:ea typeface="华文楷体" panose="02010600040101010101" pitchFamily="2" charset="-122"/>
              </a:rPr>
              <a:t>        </a:t>
            </a:r>
            <a:r>
              <a:rPr lang="zh-CN" altLang="zh-CN" sz="1800" b="1" dirty="0">
                <a:latin typeface="华文楷体" panose="02010600040101010101" pitchFamily="2" charset="-122"/>
                <a:ea typeface="华文楷体" panose="02010600040101010101" pitchFamily="2" charset="-122"/>
              </a:rPr>
              <a:t>两级危化品安全监管责任体系：</a:t>
            </a:r>
            <a:r>
              <a:rPr lang="zh-CN" altLang="zh-CN" sz="1800" dirty="0">
                <a:latin typeface="华文楷体" panose="02010600040101010101" pitchFamily="2" charset="-122"/>
                <a:ea typeface="华文楷体" panose="02010600040101010101" pitchFamily="2" charset="-122"/>
              </a:rPr>
              <a:t>“校长——副校长——职能处室负责人”和“学院院长——分管副院长——实验室负责人（项目负责人）——实验室安全员”，签订《天津师范大学实验室及危险化学品安全监管责任书》；</a:t>
            </a:r>
          </a:p>
          <a:p>
            <a:pPr eaLnBrk="0" hangingPunct="0">
              <a:lnSpc>
                <a:spcPts val="2800"/>
              </a:lnSpc>
            </a:pPr>
            <a:r>
              <a:rPr lang="zh-CN" altLang="zh-CN" sz="1800" dirty="0">
                <a:latin typeface="华文楷体" panose="02010600040101010101" pitchFamily="2" charset="-122"/>
                <a:ea typeface="华文楷体" panose="02010600040101010101" pitchFamily="2" charset="-122"/>
              </a:rPr>
              <a:t> </a:t>
            </a: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 </a:t>
            </a:r>
            <a:r>
              <a:rPr lang="zh-CN" altLang="zh-CN" sz="1800" b="1" dirty="0">
                <a:latin typeface="华文楷体" panose="02010600040101010101" pitchFamily="2" charset="-122"/>
                <a:ea typeface="华文楷体" panose="02010600040101010101" pitchFamily="2" charset="-122"/>
              </a:rPr>
              <a:t>压实实验室及危险化学品安全管理责任。</a:t>
            </a:r>
          </a:p>
        </p:txBody>
      </p:sp>
      <p:sp>
        <p:nvSpPr>
          <p:cNvPr id="52229" name="TextBox 5"/>
          <p:cNvSpPr txBox="1"/>
          <p:nvPr>
            <p:custDataLst>
              <p:tags r:id="rId2"/>
            </p:custDataLst>
          </p:nvPr>
        </p:nvSpPr>
        <p:spPr>
          <a:xfrm>
            <a:off x="954088" y="1333500"/>
            <a:ext cx="8858250" cy="460375"/>
          </a:xfrm>
          <a:prstGeom prst="rect">
            <a:avLst/>
          </a:prstGeom>
          <a:noFill/>
          <a:ln w="9525">
            <a:noFill/>
          </a:ln>
        </p:spPr>
        <p:txBody>
          <a:bodyPr anchor="t" anchorCtr="0">
            <a:spAutoFit/>
          </a:bodyPr>
          <a:lstStyle/>
          <a:p>
            <a:pPr algn="ctr" eaLnBrk="0" hangingPunct="0">
              <a:spcBef>
                <a:spcPct val="20000"/>
              </a:spcBef>
            </a:pPr>
            <a:r>
              <a:rPr lang="zh-CN" altLang="en-US" sz="2400" dirty="0">
                <a:latin typeface="华文新魏" panose="02010800040101010101" pitchFamily="2" charset="-122"/>
                <a:ea typeface="华文新魏" panose="02010800040101010101" pitchFamily="2" charset="-122"/>
                <a:sym typeface="宋体" panose="02010600030101010101" pitchFamily="2" charset="-122"/>
              </a:rPr>
              <a:t>附件</a:t>
            </a:r>
            <a:r>
              <a:rPr lang="en-US" altLang="zh-CN" sz="2400" dirty="0">
                <a:latin typeface="华文新魏" panose="02010800040101010101" pitchFamily="2" charset="-122"/>
                <a:ea typeface="华文新魏" panose="02010800040101010101" pitchFamily="2" charset="-122"/>
                <a:sym typeface="宋体" panose="02010600030101010101" pitchFamily="2" charset="-122"/>
              </a:rPr>
              <a:t>1</a:t>
            </a:r>
            <a:r>
              <a:rPr lang="zh-CN" altLang="en-US" sz="2400" dirty="0">
                <a:latin typeface="华文新魏" panose="02010800040101010101" pitchFamily="2" charset="-122"/>
                <a:ea typeface="华文新魏" panose="02010800040101010101" pitchFamily="2" charset="-122"/>
                <a:sym typeface="宋体" panose="02010600030101010101" pitchFamily="2" charset="-122"/>
              </a:rPr>
              <a:t>  天津师范大学实验室及危险化学品安全责任体系</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TextBox 4"/>
          <p:cNvSpPr txBox="1"/>
          <p:nvPr/>
        </p:nvSpPr>
        <p:spPr>
          <a:xfrm>
            <a:off x="450850" y="708025"/>
            <a:ext cx="9982200" cy="522288"/>
          </a:xfrm>
          <a:prstGeom prst="rect">
            <a:avLst/>
          </a:prstGeom>
          <a:noFill/>
          <a:ln w="9525">
            <a:noFill/>
          </a:ln>
        </p:spPr>
        <p:txBody>
          <a:bodyPr wrap="square" anchor="t" anchorCtr="0">
            <a:spAutoFit/>
          </a:bodyPr>
          <a:lstStyle/>
          <a:p>
            <a:r>
              <a:rPr lang="zh-CN" altLang="en-US" sz="2800" b="1" dirty="0">
                <a:latin typeface="华文新魏" panose="02010800040101010101" pitchFamily="2" charset="-122"/>
                <a:ea typeface="华文新魏" panose="02010800040101010101" pitchFamily="2" charset="-122"/>
              </a:rPr>
              <a:t>（四）</a:t>
            </a:r>
            <a:r>
              <a:rPr lang="zh-CN" altLang="zh-CN" sz="2800" b="1" dirty="0">
                <a:latin typeface="华文新魏" panose="02010800040101010101" pitchFamily="2" charset="-122"/>
                <a:ea typeface="华文新魏" panose="02010800040101010101" pitchFamily="2" charset="-122"/>
              </a:rPr>
              <a:t>天津师范大学实验室安全管理办法（试行）</a:t>
            </a:r>
            <a:r>
              <a:rPr lang="zh-CN" altLang="en-US" sz="2800" b="1" dirty="0">
                <a:latin typeface="华文新魏" panose="02010800040101010101" pitchFamily="2" charset="-122"/>
                <a:ea typeface="华文新魏" panose="02010800040101010101" pitchFamily="2" charset="-122"/>
              </a:rPr>
              <a:t>（重点内容）</a:t>
            </a:r>
          </a:p>
        </p:txBody>
      </p:sp>
      <p:pic>
        <p:nvPicPr>
          <p:cNvPr id="53250" name="图片 109">
            <a:hlinkClick r:id="rId5" action="ppaction://hlinksldjump"/>
          </p:cNvPr>
          <p:cNvPicPr>
            <a:picLocks noChangeAspect="1"/>
          </p:cNvPicPr>
          <p:nvPr/>
        </p:nvPicPr>
        <p:blipFill>
          <a:blip r:embed="rId6" cstate="print"/>
          <a:srcRect l="67346" t="17532" r="2882" b="42969"/>
          <a:stretch>
            <a:fillRect/>
          </a:stretch>
        </p:blipFill>
        <p:spPr>
          <a:xfrm>
            <a:off x="9275763" y="6138863"/>
            <a:ext cx="798512" cy="755650"/>
          </a:xfrm>
          <a:prstGeom prst="rect">
            <a:avLst/>
          </a:prstGeom>
          <a:noFill/>
          <a:ln w="9525">
            <a:noFill/>
          </a:ln>
        </p:spPr>
      </p:pic>
      <p:pic>
        <p:nvPicPr>
          <p:cNvPr id="53251" name="图片 11">
            <a:hlinkClick r:id="rId7" action="ppaction://hlinksldjump"/>
          </p:cNvPr>
          <p:cNvPicPr>
            <a:picLocks noChangeAspect="1"/>
          </p:cNvPicPr>
          <p:nvPr/>
        </p:nvPicPr>
        <p:blipFill>
          <a:blip r:embed="rId8" cstate="print"/>
          <a:srcRect l="4480" t="58189" r="68494" b="5009"/>
          <a:stretch>
            <a:fillRect/>
          </a:stretch>
        </p:blipFill>
        <p:spPr>
          <a:xfrm>
            <a:off x="8418513" y="6138863"/>
            <a:ext cx="739775" cy="739775"/>
          </a:xfrm>
          <a:prstGeom prst="rect">
            <a:avLst/>
          </a:prstGeom>
          <a:noFill/>
          <a:ln w="9525">
            <a:noFill/>
          </a:ln>
        </p:spPr>
      </p:pic>
      <p:sp>
        <p:nvSpPr>
          <p:cNvPr id="53252" name="TextBox 5"/>
          <p:cNvSpPr txBox="1"/>
          <p:nvPr>
            <p:custDataLst>
              <p:tags r:id="rId1"/>
            </p:custDataLst>
          </p:nvPr>
        </p:nvSpPr>
        <p:spPr>
          <a:xfrm>
            <a:off x="882650" y="1332865"/>
            <a:ext cx="8858250" cy="460375"/>
          </a:xfrm>
          <a:prstGeom prst="rect">
            <a:avLst/>
          </a:prstGeom>
          <a:noFill/>
          <a:ln w="9525">
            <a:noFill/>
          </a:ln>
        </p:spPr>
        <p:txBody>
          <a:bodyPr anchor="t" anchorCtr="0">
            <a:spAutoFit/>
          </a:bodyPr>
          <a:lstStyle/>
          <a:p>
            <a:pPr algn="ctr" eaLnBrk="0" hangingPunct="0">
              <a:spcBef>
                <a:spcPct val="20000"/>
              </a:spcBef>
            </a:pPr>
            <a:r>
              <a:rPr lang="zh-CN" altLang="en-US" sz="2400" dirty="0">
                <a:latin typeface="华文新魏" panose="02010800040101010101" pitchFamily="2" charset="-122"/>
                <a:ea typeface="华文新魏" panose="02010800040101010101" pitchFamily="2" charset="-122"/>
                <a:sym typeface="宋体" panose="02010600030101010101" pitchFamily="2" charset="-122"/>
              </a:rPr>
              <a:t>附件</a:t>
            </a:r>
            <a:r>
              <a:rPr lang="en-US" altLang="zh-CN" sz="2400" dirty="0">
                <a:latin typeface="华文新魏" panose="02010800040101010101" pitchFamily="2" charset="-122"/>
                <a:ea typeface="华文新魏" panose="02010800040101010101" pitchFamily="2" charset="-122"/>
                <a:sym typeface="宋体" panose="02010600030101010101" pitchFamily="2" charset="-122"/>
              </a:rPr>
              <a:t>2</a:t>
            </a:r>
            <a:r>
              <a:rPr lang="zh-CN" altLang="en-US" sz="2400" dirty="0">
                <a:latin typeface="华文新魏" panose="02010800040101010101" pitchFamily="2" charset="-122"/>
                <a:ea typeface="华文新魏" panose="02010800040101010101" pitchFamily="2" charset="-122"/>
                <a:sym typeface="宋体" panose="02010600030101010101" pitchFamily="2" charset="-122"/>
              </a:rPr>
              <a:t>  天津师范大学实验室实验室安全应急预案</a:t>
            </a:r>
          </a:p>
        </p:txBody>
      </p:sp>
      <p:sp>
        <p:nvSpPr>
          <p:cNvPr id="53253" name="TextBox 5"/>
          <p:cNvSpPr txBox="1"/>
          <p:nvPr>
            <p:custDataLst>
              <p:tags r:id="rId2"/>
            </p:custDataLst>
          </p:nvPr>
        </p:nvSpPr>
        <p:spPr>
          <a:xfrm>
            <a:off x="666750" y="3584575"/>
            <a:ext cx="9274175" cy="2861310"/>
          </a:xfrm>
          <a:prstGeom prst="rect">
            <a:avLst/>
          </a:prstGeom>
          <a:noFill/>
          <a:ln w="9525">
            <a:noFill/>
          </a:ln>
        </p:spPr>
        <p:txBody>
          <a:bodyPr anchor="t" anchorCtr="0">
            <a:spAutoFit/>
          </a:bodyPr>
          <a:lstStyle/>
          <a:p>
            <a:pPr eaLnBrk="0" hangingPunct="0">
              <a:lnSpc>
                <a:spcPts val="2400"/>
              </a:lnSpc>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五、事故处理程序</a:t>
            </a:r>
            <a:endParaRPr lang="en-US" altLang="zh-CN" sz="1800" dirty="0">
              <a:latin typeface="华文楷体" panose="02010600040101010101" pitchFamily="2" charset="-122"/>
              <a:ea typeface="华文楷体" panose="02010600040101010101" pitchFamily="2" charset="-122"/>
            </a:endParaRPr>
          </a:p>
          <a:p>
            <a:pPr eaLnBrk="0" hangingPunct="0">
              <a:lnSpc>
                <a:spcPts val="2400"/>
              </a:lnSpc>
              <a:buClrTx/>
              <a:buFontTx/>
            </a:pP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一）安全事故现场人员及时根据《天津师范大学实验室安全应急预案》和本单位具体应急预案提供的应急处置办法施行紧急救护；必要时根据安全事故情况第一时间拨打110，120或119求助；同时立即向实验室负责人报告，实验室负责人上报学院领导。</a:t>
            </a:r>
          </a:p>
          <a:p>
            <a:pPr eaLnBrk="0" hangingPunct="0">
              <a:lnSpc>
                <a:spcPts val="2400"/>
              </a:lnSpc>
              <a:buClrTx/>
              <a:buFontTx/>
            </a:pP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（二）实验室人员保护现场，学院迅速向学校实验室安全事故应急领导小组，学校分管领导和保卫处、国有资产管理处等相关职能部门报告事故情况。</a:t>
            </a:r>
          </a:p>
          <a:p>
            <a:pPr eaLnBrk="0" hangingPunct="0">
              <a:lnSpc>
                <a:spcPts val="2400"/>
              </a:lnSpc>
              <a:buClrTx/>
              <a:buFontTx/>
            </a:pP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（三）学院应急事故领导小组及时、妥善指挥现场施救工作。</a:t>
            </a:r>
          </a:p>
          <a:p>
            <a:pPr eaLnBrk="0" hangingPunct="0">
              <a:lnSpc>
                <a:spcPts val="2400"/>
              </a:lnSpc>
              <a:buClrTx/>
              <a:buFontTx/>
            </a:pPr>
            <a:r>
              <a:rPr lang="en-US" altLang="zh-CN" sz="1800" dirty="0">
                <a:latin typeface="华文楷体" panose="02010600040101010101" pitchFamily="2" charset="-122"/>
                <a:ea typeface="华文楷体" panose="02010600040101010101" pitchFamily="2" charset="-122"/>
              </a:rPr>
              <a:t>        </a:t>
            </a:r>
            <a:r>
              <a:rPr lang="zh-CN" altLang="zh-CN" sz="1800" dirty="0">
                <a:latin typeface="华文楷体" panose="02010600040101010101" pitchFamily="2" charset="-122"/>
                <a:ea typeface="华文楷体" panose="02010600040101010101" pitchFamily="2" charset="-122"/>
              </a:rPr>
              <a:t>（四）学校实验室安全事故应急领导小组相关成员到达事故现场指挥抢救、抢险，把损伤、损失减少到最低限度。</a:t>
            </a:r>
          </a:p>
        </p:txBody>
      </p:sp>
      <p:sp>
        <p:nvSpPr>
          <p:cNvPr id="53254" name="TextBox 5"/>
          <p:cNvSpPr txBox="1"/>
          <p:nvPr>
            <p:custDataLst>
              <p:tags r:id="rId3"/>
            </p:custDataLst>
          </p:nvPr>
        </p:nvSpPr>
        <p:spPr>
          <a:xfrm>
            <a:off x="738505" y="1692910"/>
            <a:ext cx="9274175" cy="1938020"/>
          </a:xfrm>
          <a:prstGeom prst="rect">
            <a:avLst/>
          </a:prstGeom>
          <a:noFill/>
          <a:ln w="9525">
            <a:noFill/>
          </a:ln>
        </p:spPr>
        <p:txBody>
          <a:bodyPr anchor="t" anchorCtr="0">
            <a:spAutoFit/>
          </a:bodyPr>
          <a:lstStyle/>
          <a:p>
            <a:pPr eaLnBrk="0" hangingPunct="0">
              <a:lnSpc>
                <a:spcPts val="2400"/>
              </a:lnSpc>
            </a:pPr>
            <a:r>
              <a:rPr lang="en-US" altLang="zh-CN" sz="1800" dirty="0">
                <a:latin typeface="华文楷体" panose="02010600040101010101" pitchFamily="2" charset="-122"/>
                <a:ea typeface="华文楷体" panose="02010600040101010101" pitchFamily="2" charset="-122"/>
              </a:rPr>
              <a:t>   </a:t>
            </a:r>
            <a:r>
              <a:rPr lang="en-US" altLang="zh-CN" sz="1600" b="1"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 </a:t>
            </a:r>
            <a:r>
              <a:rPr lang="en-US" altLang="zh-CN" sz="1800" dirty="0">
                <a:latin typeface="华文楷体" panose="02010600040101010101" pitchFamily="2" charset="-122"/>
                <a:ea typeface="华文楷体" panose="02010600040101010101" pitchFamily="2" charset="-122"/>
              </a:rPr>
              <a:t>四、学校坚持“预防为主”和“谁主管、谁负责”的原则，</a:t>
            </a:r>
            <a:r>
              <a:rPr lang="en-US" altLang="zh-CN" sz="1800" b="1" dirty="0">
                <a:solidFill>
                  <a:srgbClr val="FF0000"/>
                </a:solidFill>
                <a:latin typeface="华文楷体" panose="02010600040101010101" pitchFamily="2" charset="-122"/>
                <a:ea typeface="华文楷体" panose="02010600040101010101" pitchFamily="2" charset="-122"/>
              </a:rPr>
              <a:t>在学校和各学院分别成立应急组织机构，逐级管理，明确职责，落实到人。</a:t>
            </a:r>
            <a:r>
              <a:rPr lang="en-US" altLang="zh-CN" sz="1800" dirty="0">
                <a:latin typeface="华文楷体" panose="02010600040101010101" pitchFamily="2" charset="-122"/>
                <a:ea typeface="华文楷体" panose="02010600040101010101" pitchFamily="2" charset="-122"/>
              </a:rPr>
              <a:t>学校党政主要负责人是学校实验室安全工作的第一责任人，担任学校实验室安全事故应急领导小组组长。学院党政负责人为本单位第一安全责任人，落实各实验室的安全责任人和实验室安全员，成立学院实验室安全事故应急领导小组，及时、准确报告安全事故并负责现场急救的指挥工作。</a:t>
            </a:r>
            <a:r>
              <a:rPr lang="en-US" altLang="zh-CN" sz="1800" b="1" dirty="0">
                <a:solidFill>
                  <a:srgbClr val="FF0000"/>
                </a:solidFill>
                <a:latin typeface="华文楷体" panose="02010600040101010101" pitchFamily="2" charset="-122"/>
                <a:ea typeface="华文楷体" panose="02010600040101010101" pitchFamily="2" charset="-122"/>
              </a:rPr>
              <a:t>坚持先救治，后处理；先救人，后救物；先制止，后教育；先处理，后报告的处理原则。</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TextBox 4"/>
          <p:cNvSpPr txBox="1"/>
          <p:nvPr/>
        </p:nvSpPr>
        <p:spPr>
          <a:xfrm>
            <a:off x="450850" y="708025"/>
            <a:ext cx="9982200" cy="522288"/>
          </a:xfrm>
          <a:prstGeom prst="rect">
            <a:avLst/>
          </a:prstGeom>
          <a:noFill/>
          <a:ln w="9525">
            <a:noFill/>
          </a:ln>
        </p:spPr>
        <p:txBody>
          <a:bodyPr wrap="square" anchor="t" anchorCtr="0">
            <a:spAutoFit/>
          </a:bodyPr>
          <a:lstStyle/>
          <a:p>
            <a:r>
              <a:rPr lang="zh-CN" altLang="en-US" sz="2800" b="1" dirty="0">
                <a:latin typeface="华文新魏" panose="02010800040101010101" pitchFamily="2" charset="-122"/>
                <a:ea typeface="华文新魏" panose="02010800040101010101" pitchFamily="2" charset="-122"/>
              </a:rPr>
              <a:t>（四）</a:t>
            </a:r>
            <a:r>
              <a:rPr lang="zh-CN" altLang="zh-CN" sz="2800" b="1" dirty="0">
                <a:latin typeface="华文新魏" panose="02010800040101010101" pitchFamily="2" charset="-122"/>
                <a:ea typeface="华文新魏" panose="02010800040101010101" pitchFamily="2" charset="-122"/>
              </a:rPr>
              <a:t>天津师范大学实验室安全管理办法（试行）</a:t>
            </a:r>
            <a:r>
              <a:rPr lang="zh-CN" altLang="en-US" sz="2800" b="1" dirty="0">
                <a:latin typeface="华文新魏" panose="02010800040101010101" pitchFamily="2" charset="-122"/>
                <a:ea typeface="华文新魏" panose="02010800040101010101" pitchFamily="2" charset="-122"/>
              </a:rPr>
              <a:t>（重点内容）</a:t>
            </a:r>
          </a:p>
        </p:txBody>
      </p:sp>
      <p:pic>
        <p:nvPicPr>
          <p:cNvPr id="54274" name="图片 109">
            <a:hlinkClick r:id="rId4" action="ppaction://hlinksldjump"/>
          </p:cNvPr>
          <p:cNvPicPr>
            <a:picLocks noChangeAspect="1"/>
          </p:cNvPicPr>
          <p:nvPr/>
        </p:nvPicPr>
        <p:blipFill>
          <a:blip r:embed="rId5" cstate="print"/>
          <a:srcRect l="67346" t="17532" r="2882" b="42969"/>
          <a:stretch>
            <a:fillRect/>
          </a:stretch>
        </p:blipFill>
        <p:spPr>
          <a:xfrm>
            <a:off x="9275763" y="6138863"/>
            <a:ext cx="798512" cy="755650"/>
          </a:xfrm>
          <a:prstGeom prst="rect">
            <a:avLst/>
          </a:prstGeom>
          <a:noFill/>
          <a:ln w="9525">
            <a:noFill/>
          </a:ln>
        </p:spPr>
      </p:pic>
      <p:pic>
        <p:nvPicPr>
          <p:cNvPr id="54275" name="图片 11">
            <a:hlinkClick r:id="rId6" action="ppaction://hlinksldjump"/>
          </p:cNvPr>
          <p:cNvPicPr>
            <a:picLocks noChangeAspect="1"/>
          </p:cNvPicPr>
          <p:nvPr/>
        </p:nvPicPr>
        <p:blipFill>
          <a:blip r:embed="rId7" cstate="print"/>
          <a:srcRect l="4480" t="58189" r="68494" b="5009"/>
          <a:stretch>
            <a:fillRect/>
          </a:stretch>
        </p:blipFill>
        <p:spPr>
          <a:xfrm>
            <a:off x="8418513" y="6138863"/>
            <a:ext cx="739775" cy="739775"/>
          </a:xfrm>
          <a:prstGeom prst="rect">
            <a:avLst/>
          </a:prstGeom>
          <a:noFill/>
          <a:ln w="9525">
            <a:noFill/>
          </a:ln>
        </p:spPr>
      </p:pic>
      <p:sp>
        <p:nvSpPr>
          <p:cNvPr id="54276" name="TextBox 5"/>
          <p:cNvSpPr txBox="1"/>
          <p:nvPr>
            <p:custDataLst>
              <p:tags r:id="rId1"/>
            </p:custDataLst>
          </p:nvPr>
        </p:nvSpPr>
        <p:spPr>
          <a:xfrm>
            <a:off x="954088" y="1260475"/>
            <a:ext cx="8858250" cy="460375"/>
          </a:xfrm>
          <a:prstGeom prst="rect">
            <a:avLst/>
          </a:prstGeom>
          <a:noFill/>
          <a:ln w="9525">
            <a:noFill/>
          </a:ln>
        </p:spPr>
        <p:txBody>
          <a:bodyPr anchor="t" anchorCtr="0">
            <a:spAutoFit/>
          </a:bodyPr>
          <a:lstStyle/>
          <a:p>
            <a:pPr algn="ctr" eaLnBrk="0" hangingPunct="0">
              <a:spcBef>
                <a:spcPct val="20000"/>
              </a:spcBef>
            </a:pPr>
            <a:r>
              <a:rPr lang="zh-CN" altLang="en-US" sz="2400" dirty="0">
                <a:latin typeface="华文新魏" panose="02010800040101010101" pitchFamily="2" charset="-122"/>
                <a:ea typeface="华文新魏" panose="02010800040101010101" pitchFamily="2" charset="-122"/>
                <a:sym typeface="宋体" panose="02010600030101010101" pitchFamily="2" charset="-122"/>
              </a:rPr>
              <a:t>附件</a:t>
            </a:r>
            <a:r>
              <a:rPr lang="en-US" altLang="zh-CN" sz="2400" dirty="0">
                <a:latin typeface="华文新魏" panose="02010800040101010101" pitchFamily="2" charset="-122"/>
                <a:ea typeface="华文新魏" panose="02010800040101010101" pitchFamily="2" charset="-122"/>
                <a:sym typeface="宋体" panose="02010600030101010101" pitchFamily="2" charset="-122"/>
              </a:rPr>
              <a:t>2</a:t>
            </a:r>
            <a:r>
              <a:rPr lang="zh-CN" altLang="en-US" sz="2400" dirty="0">
                <a:latin typeface="华文新魏" panose="02010800040101010101" pitchFamily="2" charset="-122"/>
                <a:ea typeface="华文新魏" panose="02010800040101010101" pitchFamily="2" charset="-122"/>
                <a:sym typeface="宋体" panose="02010600030101010101" pitchFamily="2" charset="-122"/>
              </a:rPr>
              <a:t>  天津师范大学实验室实验室安全应急预案</a:t>
            </a:r>
          </a:p>
        </p:txBody>
      </p:sp>
      <p:sp>
        <p:nvSpPr>
          <p:cNvPr id="54277" name="TextBox 5"/>
          <p:cNvSpPr txBox="1"/>
          <p:nvPr>
            <p:custDataLst>
              <p:tags r:id="rId2"/>
            </p:custDataLst>
          </p:nvPr>
        </p:nvSpPr>
        <p:spPr>
          <a:xfrm>
            <a:off x="738505" y="1620520"/>
            <a:ext cx="9616440" cy="4707890"/>
          </a:xfrm>
          <a:prstGeom prst="rect">
            <a:avLst/>
          </a:prstGeom>
          <a:noFill/>
          <a:ln w="9525">
            <a:noFill/>
          </a:ln>
        </p:spPr>
        <p:txBody>
          <a:bodyPr wrap="square" anchor="t" anchorCtr="0">
            <a:spAutoFit/>
          </a:bodyPr>
          <a:lstStyle/>
          <a:p>
            <a:pPr eaLnBrk="0" hangingPunct="0">
              <a:lnSpc>
                <a:spcPts val="2000"/>
              </a:lnSpc>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六、应急措施</a:t>
            </a:r>
          </a:p>
          <a:p>
            <a:pPr eaLnBrk="0" hangingPunct="0">
              <a:lnSpc>
                <a:spcPts val="2000"/>
              </a:lnSpc>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（一）实验室火灾应急处理预案</a:t>
            </a:r>
          </a:p>
          <a:p>
            <a:pPr eaLnBrk="0" hangingPunct="0">
              <a:lnSpc>
                <a:spcPts val="2000"/>
              </a:lnSpc>
            </a:pPr>
            <a:r>
              <a:rPr lang="en-US" altLang="zh-CN" sz="1800" dirty="0">
                <a:latin typeface="华文楷体" panose="02010600040101010101" pitchFamily="2" charset="-122"/>
                <a:ea typeface="华文楷体" panose="02010600040101010101" pitchFamily="2" charset="-122"/>
              </a:rPr>
              <a:t>        发现火情，现场工作人员须立即采取处理措施，防止火势蔓延并迅速报告：</a:t>
            </a:r>
          </a:p>
          <a:p>
            <a:pPr eaLnBrk="0" hangingPunct="0">
              <a:lnSpc>
                <a:spcPts val="2000"/>
              </a:lnSpc>
            </a:pPr>
            <a:r>
              <a:rPr lang="en-US" altLang="zh-CN" sz="1800" dirty="0">
                <a:latin typeface="华文楷体" panose="02010600040101010101" pitchFamily="2" charset="-122"/>
                <a:ea typeface="华文楷体" panose="02010600040101010101" pitchFamily="2" charset="-122"/>
              </a:rPr>
              <a:t>        1. 第一时间确定火灾发生位置，判断出火灾发生的原因，如压缩气体、液化气体、易燃液体、易燃物品、自燃物品等。</a:t>
            </a:r>
          </a:p>
          <a:p>
            <a:pPr eaLnBrk="0" hangingPunct="0">
              <a:lnSpc>
                <a:spcPts val="2000"/>
              </a:lnSpc>
            </a:pPr>
            <a:r>
              <a:rPr lang="en-US" altLang="zh-CN" sz="1800" dirty="0">
                <a:latin typeface="华文楷体" panose="02010600040101010101" pitchFamily="2" charset="-122"/>
                <a:ea typeface="华文楷体" panose="02010600040101010101" pitchFamily="2" charset="-122"/>
              </a:rPr>
              <a:t>        2. 迅速查看火灾周围环境，判断出是否有重大危险源分布及是否会诱发次生灾难。</a:t>
            </a:r>
          </a:p>
          <a:p>
            <a:pPr eaLnBrk="0" hangingPunct="0">
              <a:lnSpc>
                <a:spcPts val="2000"/>
              </a:lnSpc>
            </a:pPr>
            <a:r>
              <a:rPr lang="en-US" altLang="zh-CN" sz="1800" dirty="0">
                <a:latin typeface="华文楷体" panose="02010600040101010101" pitchFamily="2" charset="-122"/>
                <a:ea typeface="华文楷体" panose="02010600040101010101" pitchFamily="2" charset="-122"/>
              </a:rPr>
              <a:t>        3. 果断、及时采取应对措施，按照应急处置程序选用正确的消防器材进行扑救：</a:t>
            </a:r>
          </a:p>
          <a:p>
            <a:pPr eaLnBrk="0" hangingPunct="0">
              <a:lnSpc>
                <a:spcPts val="2000"/>
              </a:lnSpc>
            </a:pPr>
            <a:r>
              <a:rPr lang="en-US" altLang="zh-CN" sz="1800" dirty="0">
                <a:latin typeface="华文楷体" panose="02010600040101010101" pitchFamily="2" charset="-122"/>
                <a:ea typeface="华文楷体" panose="02010600040101010101" pitchFamily="2" charset="-122"/>
              </a:rPr>
              <a:t>        ①木材、布料、纸张、橡胶以及塑料等固体可燃材料的火灾，采用水冷却法灭火；但对珍贵图书或档案，应使用二氧化碳、卤代烷、干粉灭火剂灭火。</a:t>
            </a:r>
          </a:p>
          <a:p>
            <a:pPr eaLnBrk="0" hangingPunct="0">
              <a:lnSpc>
                <a:spcPts val="2000"/>
              </a:lnSpc>
            </a:pPr>
            <a:r>
              <a:rPr lang="en-US" altLang="zh-CN" sz="1800" dirty="0">
                <a:latin typeface="华文楷体" panose="02010600040101010101" pitchFamily="2" charset="-122"/>
                <a:ea typeface="华文楷体" panose="02010600040101010101" pitchFamily="2" charset="-122"/>
              </a:rPr>
              <a:t>        ②易燃、可燃液体，易燃气体和油脂类等化学药品的火灾，应使用大剂量泡沫灭火剂、干粉灭火剂将液体火灾扑灭。</a:t>
            </a:r>
          </a:p>
          <a:p>
            <a:pPr eaLnBrk="0" hangingPunct="0">
              <a:lnSpc>
                <a:spcPts val="2000"/>
              </a:lnSpc>
            </a:pPr>
            <a:r>
              <a:rPr lang="en-US" altLang="zh-CN" sz="1800" dirty="0">
                <a:latin typeface="华文楷体" panose="02010600040101010101" pitchFamily="2" charset="-122"/>
                <a:ea typeface="华文楷体" panose="02010600040101010101" pitchFamily="2" charset="-122"/>
              </a:rPr>
              <a:t>        ③带电电气设备火灾，应切断电源后再灭火；因现场情况及其他原因，不能断电，需要带电灭火时，应使用沙子或干粉灭火器，不能使用泡沫灭火器或水。</a:t>
            </a:r>
          </a:p>
          <a:p>
            <a:pPr eaLnBrk="0" hangingPunct="0">
              <a:lnSpc>
                <a:spcPts val="2000"/>
              </a:lnSpc>
            </a:pPr>
            <a:r>
              <a:rPr lang="en-US" altLang="zh-CN" sz="1800" dirty="0">
                <a:latin typeface="华文楷体" panose="02010600040101010101" pitchFamily="2" charset="-122"/>
                <a:ea typeface="华文楷体" panose="02010600040101010101" pitchFamily="2" charset="-122"/>
              </a:rPr>
              <a:t>        ④可燃金属，如镁、钠、钾及其合金等火灾，应用特殊的灭火剂，如干砂或干粉灭火器等来灭火。</a:t>
            </a:r>
          </a:p>
          <a:p>
            <a:pPr eaLnBrk="0" hangingPunct="0">
              <a:lnSpc>
                <a:spcPts val="2000"/>
              </a:lnSpc>
            </a:pPr>
            <a:r>
              <a:rPr lang="en-US" altLang="zh-CN" sz="1800" dirty="0">
                <a:latin typeface="华文楷体" panose="02010600040101010101" pitchFamily="2" charset="-122"/>
                <a:ea typeface="华文楷体" panose="02010600040101010101" pitchFamily="2" charset="-122"/>
              </a:rPr>
              <a:t>        4. 依据可能发生的危险化学品事故类别、危害程度级别，划定危险区，对事故现场周边区域进行隔离和疏导。</a:t>
            </a:r>
          </a:p>
          <a:p>
            <a:pPr eaLnBrk="0" hangingPunct="0">
              <a:lnSpc>
                <a:spcPts val="2000"/>
              </a:lnSpc>
            </a:pPr>
            <a:r>
              <a:rPr lang="en-US" altLang="zh-CN" sz="1800" dirty="0">
                <a:latin typeface="华文楷体" panose="02010600040101010101" pitchFamily="2" charset="-122"/>
                <a:ea typeface="华文楷体" panose="02010600040101010101" pitchFamily="2" charset="-122"/>
              </a:rPr>
              <a:t>        5. 视火情拨打“119”报警求救，并到明显位置引导消防车。</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TextBox 4"/>
          <p:cNvSpPr txBox="1"/>
          <p:nvPr/>
        </p:nvSpPr>
        <p:spPr>
          <a:xfrm>
            <a:off x="450850" y="708025"/>
            <a:ext cx="9982200" cy="522288"/>
          </a:xfrm>
          <a:prstGeom prst="rect">
            <a:avLst/>
          </a:prstGeom>
          <a:noFill/>
          <a:ln w="9525">
            <a:noFill/>
          </a:ln>
        </p:spPr>
        <p:txBody>
          <a:bodyPr wrap="square" anchor="t" anchorCtr="0">
            <a:spAutoFit/>
          </a:bodyPr>
          <a:lstStyle/>
          <a:p>
            <a:r>
              <a:rPr lang="zh-CN" altLang="en-US" sz="2800" b="1" dirty="0">
                <a:latin typeface="华文新魏" panose="02010800040101010101" pitchFamily="2" charset="-122"/>
                <a:ea typeface="华文新魏" panose="02010800040101010101" pitchFamily="2" charset="-122"/>
              </a:rPr>
              <a:t>（四）</a:t>
            </a:r>
            <a:r>
              <a:rPr lang="zh-CN" altLang="zh-CN" sz="2800" b="1" dirty="0">
                <a:latin typeface="华文新魏" panose="02010800040101010101" pitchFamily="2" charset="-122"/>
                <a:ea typeface="华文新魏" panose="02010800040101010101" pitchFamily="2" charset="-122"/>
              </a:rPr>
              <a:t>天津师范大学实验室安全管理办法（试行）</a:t>
            </a:r>
            <a:r>
              <a:rPr lang="zh-CN" altLang="en-US" sz="2800" b="1" dirty="0">
                <a:latin typeface="华文新魏" panose="02010800040101010101" pitchFamily="2" charset="-122"/>
                <a:ea typeface="华文新魏" panose="02010800040101010101" pitchFamily="2" charset="-122"/>
              </a:rPr>
              <a:t>（重点内容）</a:t>
            </a:r>
          </a:p>
        </p:txBody>
      </p:sp>
      <p:pic>
        <p:nvPicPr>
          <p:cNvPr id="55298" name="图片 109">
            <a:hlinkClick r:id="rId4" action="ppaction://hlinksldjump"/>
          </p:cNvPr>
          <p:cNvPicPr>
            <a:picLocks noChangeAspect="1"/>
          </p:cNvPicPr>
          <p:nvPr/>
        </p:nvPicPr>
        <p:blipFill>
          <a:blip r:embed="rId5" cstate="print"/>
          <a:srcRect l="67346" t="17532" r="2882" b="42969"/>
          <a:stretch>
            <a:fillRect/>
          </a:stretch>
        </p:blipFill>
        <p:spPr>
          <a:xfrm>
            <a:off x="9275763" y="6138863"/>
            <a:ext cx="798512" cy="755650"/>
          </a:xfrm>
          <a:prstGeom prst="rect">
            <a:avLst/>
          </a:prstGeom>
          <a:noFill/>
          <a:ln w="9525">
            <a:noFill/>
          </a:ln>
        </p:spPr>
      </p:pic>
      <p:pic>
        <p:nvPicPr>
          <p:cNvPr id="55299" name="图片 11">
            <a:hlinkClick r:id="rId6" action="ppaction://hlinksldjump"/>
          </p:cNvPr>
          <p:cNvPicPr>
            <a:picLocks noChangeAspect="1"/>
          </p:cNvPicPr>
          <p:nvPr/>
        </p:nvPicPr>
        <p:blipFill>
          <a:blip r:embed="rId7" cstate="print"/>
          <a:srcRect l="4480" t="58189" r="68494" b="5009"/>
          <a:stretch>
            <a:fillRect/>
          </a:stretch>
        </p:blipFill>
        <p:spPr>
          <a:xfrm>
            <a:off x="8418513" y="6138863"/>
            <a:ext cx="739775" cy="739775"/>
          </a:xfrm>
          <a:prstGeom prst="rect">
            <a:avLst/>
          </a:prstGeom>
          <a:noFill/>
          <a:ln w="9525">
            <a:noFill/>
          </a:ln>
        </p:spPr>
      </p:pic>
      <p:sp>
        <p:nvSpPr>
          <p:cNvPr id="55300" name="TextBox 5"/>
          <p:cNvSpPr txBox="1"/>
          <p:nvPr>
            <p:custDataLst>
              <p:tags r:id="rId1"/>
            </p:custDataLst>
          </p:nvPr>
        </p:nvSpPr>
        <p:spPr>
          <a:xfrm>
            <a:off x="954088" y="1333500"/>
            <a:ext cx="8858250" cy="460375"/>
          </a:xfrm>
          <a:prstGeom prst="rect">
            <a:avLst/>
          </a:prstGeom>
          <a:noFill/>
          <a:ln w="9525">
            <a:noFill/>
          </a:ln>
        </p:spPr>
        <p:txBody>
          <a:bodyPr anchor="t" anchorCtr="0">
            <a:spAutoFit/>
          </a:bodyPr>
          <a:lstStyle/>
          <a:p>
            <a:pPr algn="ctr" eaLnBrk="0" hangingPunct="0">
              <a:spcBef>
                <a:spcPct val="20000"/>
              </a:spcBef>
            </a:pPr>
            <a:r>
              <a:rPr lang="zh-CN" altLang="en-US" sz="2400" dirty="0">
                <a:latin typeface="华文新魏" panose="02010800040101010101" pitchFamily="2" charset="-122"/>
                <a:ea typeface="华文新魏" panose="02010800040101010101" pitchFamily="2" charset="-122"/>
                <a:sym typeface="宋体" panose="02010600030101010101" pitchFamily="2" charset="-122"/>
              </a:rPr>
              <a:t>附件</a:t>
            </a:r>
            <a:r>
              <a:rPr lang="en-US" altLang="zh-CN" sz="2400" dirty="0">
                <a:latin typeface="华文新魏" panose="02010800040101010101" pitchFamily="2" charset="-122"/>
                <a:ea typeface="华文新魏" panose="02010800040101010101" pitchFamily="2" charset="-122"/>
                <a:sym typeface="宋体" panose="02010600030101010101" pitchFamily="2" charset="-122"/>
              </a:rPr>
              <a:t>2</a:t>
            </a:r>
            <a:r>
              <a:rPr lang="zh-CN" altLang="en-US" sz="2400" dirty="0">
                <a:latin typeface="华文新魏" panose="02010800040101010101" pitchFamily="2" charset="-122"/>
                <a:ea typeface="华文新魏" panose="02010800040101010101" pitchFamily="2" charset="-122"/>
                <a:sym typeface="宋体" panose="02010600030101010101" pitchFamily="2" charset="-122"/>
              </a:rPr>
              <a:t>  天津师范大学实验室实验室安全应急预案</a:t>
            </a:r>
          </a:p>
        </p:txBody>
      </p:sp>
      <p:sp>
        <p:nvSpPr>
          <p:cNvPr id="55301" name="TextBox 5"/>
          <p:cNvSpPr txBox="1"/>
          <p:nvPr>
            <p:custDataLst>
              <p:tags r:id="rId2"/>
            </p:custDataLst>
          </p:nvPr>
        </p:nvSpPr>
        <p:spPr>
          <a:xfrm>
            <a:off x="738188" y="1692275"/>
            <a:ext cx="9274175" cy="3322638"/>
          </a:xfrm>
          <a:prstGeom prst="rect">
            <a:avLst/>
          </a:prstGeom>
          <a:noFill/>
          <a:ln w="9525">
            <a:noFill/>
          </a:ln>
        </p:spPr>
        <p:txBody>
          <a:bodyPr anchor="t" anchorCtr="0">
            <a:spAutoFit/>
          </a:bodyPr>
          <a:lstStyle/>
          <a:p>
            <a:pPr eaLnBrk="0" hangingPunct="0">
              <a:lnSpc>
                <a:spcPts val="2800"/>
              </a:lnSpc>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六、应急措施</a:t>
            </a:r>
          </a:p>
          <a:p>
            <a:pPr eaLnBrk="0" hangingPunct="0">
              <a:lnSpc>
                <a:spcPts val="2800"/>
              </a:lnSpc>
            </a:pPr>
            <a:r>
              <a:rPr lang="en-US" altLang="zh-CN" sz="1800" b="1" dirty="0">
                <a:latin typeface="华文楷体" panose="02010600040101010101" pitchFamily="2" charset="-122"/>
                <a:ea typeface="华文楷体" panose="02010600040101010101" pitchFamily="2" charset="-122"/>
              </a:rPr>
              <a:t>        （二）实验室爆炸应急处理预案</a:t>
            </a:r>
          </a:p>
          <a:p>
            <a:pPr eaLnBrk="0" hangingPunct="0">
              <a:lnSpc>
                <a:spcPts val="2800"/>
              </a:lnSpc>
            </a:pPr>
            <a:r>
              <a:rPr lang="en-US" altLang="zh-CN" sz="1800" dirty="0">
                <a:latin typeface="华文楷体" panose="02010600040101010101" pitchFamily="2" charset="-122"/>
                <a:ea typeface="华文楷体" panose="02010600040101010101" pitchFamily="2" charset="-122"/>
              </a:rPr>
              <a:t>        1. 实验室爆炸发生时，实验室负责人及相关人员在其认为安全的情况下必需及时切断电源和管道阀门。</a:t>
            </a:r>
          </a:p>
          <a:p>
            <a:pPr eaLnBrk="0" hangingPunct="0">
              <a:lnSpc>
                <a:spcPts val="2800"/>
              </a:lnSpc>
            </a:pPr>
            <a:r>
              <a:rPr lang="en-US" altLang="zh-CN" sz="1800" dirty="0">
                <a:latin typeface="华文楷体" panose="02010600040101010101" pitchFamily="2" charset="-122"/>
                <a:ea typeface="华文楷体" panose="02010600040101010101" pitchFamily="2" charset="-122"/>
              </a:rPr>
              <a:t>        2. 所有人员应听从临时召集人的安排，有组织的通过安全出口或用其它方法迅速撤离爆炸现场。</a:t>
            </a:r>
          </a:p>
          <a:p>
            <a:pPr eaLnBrk="0" hangingPunct="0">
              <a:lnSpc>
                <a:spcPts val="2800"/>
              </a:lnSpc>
            </a:pPr>
            <a:r>
              <a:rPr lang="en-US" altLang="zh-CN" sz="1800" dirty="0">
                <a:latin typeface="华文楷体" panose="02010600040101010101" pitchFamily="2" charset="-122"/>
                <a:ea typeface="华文楷体" panose="02010600040101010101" pitchFamily="2" charset="-122"/>
              </a:rPr>
              <a:t>        3. 爆炸引发的火灾参照“实验室火灾应急处理预案”处理。</a:t>
            </a:r>
          </a:p>
          <a:p>
            <a:pPr eaLnBrk="0" hangingPunct="0">
              <a:lnSpc>
                <a:spcPts val="2800"/>
              </a:lnSpc>
            </a:pPr>
            <a:r>
              <a:rPr lang="en-US" altLang="zh-CN" sz="1800" dirty="0">
                <a:latin typeface="华文楷体" panose="02010600040101010101" pitchFamily="2" charset="-122"/>
                <a:ea typeface="华文楷体" panose="02010600040101010101" pitchFamily="2" charset="-122"/>
              </a:rPr>
              <a:t>        4. 爆炸引发人员受伤，应在第一时间送往医院救治。</a:t>
            </a:r>
          </a:p>
          <a:p>
            <a:pPr eaLnBrk="0" hangingPunct="0">
              <a:lnSpc>
                <a:spcPts val="2800"/>
              </a:lnSpc>
            </a:pPr>
            <a:r>
              <a:rPr lang="en-US" altLang="zh-CN" sz="1800" dirty="0">
                <a:latin typeface="华文楷体" panose="02010600040101010101" pitchFamily="2" charset="-122"/>
                <a:ea typeface="华文楷体" panose="02010600040101010101" pitchFamily="2" charset="-122"/>
              </a:rPr>
              <a:t>        5. 应急预案领导小组负责安排抢救工作和人员安置工作。</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TextBox 4"/>
          <p:cNvSpPr txBox="1"/>
          <p:nvPr/>
        </p:nvSpPr>
        <p:spPr>
          <a:xfrm>
            <a:off x="450850" y="708025"/>
            <a:ext cx="9982200" cy="522288"/>
          </a:xfrm>
          <a:prstGeom prst="rect">
            <a:avLst/>
          </a:prstGeom>
          <a:noFill/>
          <a:ln w="9525">
            <a:noFill/>
          </a:ln>
        </p:spPr>
        <p:txBody>
          <a:bodyPr wrap="square" anchor="t" anchorCtr="0">
            <a:spAutoFit/>
          </a:bodyPr>
          <a:lstStyle/>
          <a:p>
            <a:r>
              <a:rPr lang="zh-CN" altLang="en-US" sz="2800" b="1" dirty="0">
                <a:latin typeface="华文新魏" panose="02010800040101010101" pitchFamily="2" charset="-122"/>
                <a:ea typeface="华文新魏" panose="02010800040101010101" pitchFamily="2" charset="-122"/>
              </a:rPr>
              <a:t>（四）</a:t>
            </a:r>
            <a:r>
              <a:rPr lang="zh-CN" altLang="zh-CN" sz="2800" b="1" dirty="0">
                <a:latin typeface="华文新魏" panose="02010800040101010101" pitchFamily="2" charset="-122"/>
                <a:ea typeface="华文新魏" panose="02010800040101010101" pitchFamily="2" charset="-122"/>
              </a:rPr>
              <a:t>天津师范大学实验室安全管理办法（试行）</a:t>
            </a:r>
            <a:r>
              <a:rPr lang="zh-CN" altLang="en-US" sz="2800" b="1" dirty="0">
                <a:latin typeface="华文新魏" panose="02010800040101010101" pitchFamily="2" charset="-122"/>
                <a:ea typeface="华文新魏" panose="02010800040101010101" pitchFamily="2" charset="-122"/>
              </a:rPr>
              <a:t>（重点内容）</a:t>
            </a:r>
          </a:p>
        </p:txBody>
      </p:sp>
      <p:pic>
        <p:nvPicPr>
          <p:cNvPr id="56322" name="图片 109">
            <a:hlinkClick r:id="rId4" action="ppaction://hlinksldjump"/>
          </p:cNvPr>
          <p:cNvPicPr>
            <a:picLocks noChangeAspect="1"/>
          </p:cNvPicPr>
          <p:nvPr/>
        </p:nvPicPr>
        <p:blipFill>
          <a:blip r:embed="rId5" cstate="print"/>
          <a:srcRect l="67346" t="17532" r="2882" b="42969"/>
          <a:stretch>
            <a:fillRect/>
          </a:stretch>
        </p:blipFill>
        <p:spPr>
          <a:xfrm>
            <a:off x="9275763" y="6138863"/>
            <a:ext cx="798512" cy="755650"/>
          </a:xfrm>
          <a:prstGeom prst="rect">
            <a:avLst/>
          </a:prstGeom>
          <a:noFill/>
          <a:ln w="9525">
            <a:noFill/>
          </a:ln>
        </p:spPr>
      </p:pic>
      <p:pic>
        <p:nvPicPr>
          <p:cNvPr id="56323" name="图片 11">
            <a:hlinkClick r:id="rId6" action="ppaction://hlinksldjump"/>
          </p:cNvPr>
          <p:cNvPicPr>
            <a:picLocks noChangeAspect="1"/>
          </p:cNvPicPr>
          <p:nvPr/>
        </p:nvPicPr>
        <p:blipFill>
          <a:blip r:embed="rId7" cstate="print"/>
          <a:srcRect l="4480" t="58189" r="68494" b="5009"/>
          <a:stretch>
            <a:fillRect/>
          </a:stretch>
        </p:blipFill>
        <p:spPr>
          <a:xfrm>
            <a:off x="8418513" y="6138863"/>
            <a:ext cx="739775" cy="739775"/>
          </a:xfrm>
          <a:prstGeom prst="rect">
            <a:avLst/>
          </a:prstGeom>
          <a:noFill/>
          <a:ln w="9525">
            <a:noFill/>
          </a:ln>
        </p:spPr>
      </p:pic>
      <p:sp>
        <p:nvSpPr>
          <p:cNvPr id="56324" name="TextBox 5"/>
          <p:cNvSpPr txBox="1"/>
          <p:nvPr>
            <p:custDataLst>
              <p:tags r:id="rId1"/>
            </p:custDataLst>
          </p:nvPr>
        </p:nvSpPr>
        <p:spPr>
          <a:xfrm>
            <a:off x="954088" y="1476375"/>
            <a:ext cx="8858250" cy="460375"/>
          </a:xfrm>
          <a:prstGeom prst="rect">
            <a:avLst/>
          </a:prstGeom>
          <a:noFill/>
          <a:ln w="9525">
            <a:noFill/>
          </a:ln>
        </p:spPr>
        <p:txBody>
          <a:bodyPr anchor="t" anchorCtr="0">
            <a:spAutoFit/>
          </a:bodyPr>
          <a:lstStyle/>
          <a:p>
            <a:pPr algn="ctr" eaLnBrk="0" hangingPunct="0">
              <a:spcBef>
                <a:spcPct val="20000"/>
              </a:spcBef>
            </a:pPr>
            <a:r>
              <a:rPr lang="zh-CN" altLang="en-US" sz="2400" dirty="0">
                <a:latin typeface="华文新魏" panose="02010800040101010101" pitchFamily="2" charset="-122"/>
                <a:ea typeface="华文新魏" panose="02010800040101010101" pitchFamily="2" charset="-122"/>
                <a:sym typeface="宋体" panose="02010600030101010101" pitchFamily="2" charset="-122"/>
              </a:rPr>
              <a:t>附件</a:t>
            </a:r>
            <a:r>
              <a:rPr lang="en-US" altLang="zh-CN" sz="2400" dirty="0">
                <a:latin typeface="华文新魏" panose="02010800040101010101" pitchFamily="2" charset="-122"/>
                <a:ea typeface="华文新魏" panose="02010800040101010101" pitchFamily="2" charset="-122"/>
                <a:sym typeface="宋体" panose="02010600030101010101" pitchFamily="2" charset="-122"/>
              </a:rPr>
              <a:t>2</a:t>
            </a:r>
            <a:r>
              <a:rPr lang="zh-CN" altLang="en-US" sz="2400" dirty="0">
                <a:latin typeface="华文新魏" panose="02010800040101010101" pitchFamily="2" charset="-122"/>
                <a:ea typeface="华文新魏" panose="02010800040101010101" pitchFamily="2" charset="-122"/>
                <a:sym typeface="宋体" panose="02010600030101010101" pitchFamily="2" charset="-122"/>
              </a:rPr>
              <a:t>  天津师范大学实验室实验室安全应急预案</a:t>
            </a:r>
          </a:p>
        </p:txBody>
      </p:sp>
      <p:sp>
        <p:nvSpPr>
          <p:cNvPr id="56325" name="TextBox 5"/>
          <p:cNvSpPr txBox="1"/>
          <p:nvPr>
            <p:custDataLst>
              <p:tags r:id="rId2"/>
            </p:custDataLst>
          </p:nvPr>
        </p:nvSpPr>
        <p:spPr>
          <a:xfrm>
            <a:off x="738188" y="1980565"/>
            <a:ext cx="9274175" cy="3322955"/>
          </a:xfrm>
          <a:prstGeom prst="rect">
            <a:avLst/>
          </a:prstGeom>
          <a:noFill/>
          <a:ln w="9525">
            <a:noFill/>
          </a:ln>
        </p:spPr>
        <p:txBody>
          <a:bodyPr anchor="t" anchorCtr="0">
            <a:spAutoFit/>
          </a:bodyPr>
          <a:lstStyle/>
          <a:p>
            <a:pPr eaLnBrk="0" hangingPunct="0">
              <a:lnSpc>
                <a:spcPts val="2800"/>
              </a:lnSpc>
            </a:pPr>
            <a:r>
              <a:rPr lang="en-US" altLang="zh-CN" sz="1800" dirty="0">
                <a:latin typeface="华文楷体" panose="02010600040101010101" pitchFamily="2" charset="-122"/>
                <a:ea typeface="华文楷体" panose="02010600040101010101" pitchFamily="2" charset="-122"/>
              </a:rPr>
              <a:t>      </a:t>
            </a:r>
            <a:r>
              <a:rPr lang="en-US" altLang="zh-CN" sz="16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六、应急措施</a:t>
            </a:r>
          </a:p>
          <a:p>
            <a:pPr eaLnBrk="0" hangingPunct="0">
              <a:lnSpc>
                <a:spcPts val="2800"/>
              </a:lnSpc>
            </a:pPr>
            <a:r>
              <a:rPr lang="en-US" altLang="zh-CN" sz="1800" b="1" dirty="0">
                <a:latin typeface="华文楷体" panose="02010600040101010101" pitchFamily="2" charset="-122"/>
                <a:ea typeface="华文楷体" panose="02010600040101010101" pitchFamily="2" charset="-122"/>
              </a:rPr>
              <a:t>        （三）危险化学品事故应急处理预案</a:t>
            </a:r>
            <a:endParaRPr lang="en-US" altLang="zh-CN" sz="1800" dirty="0">
              <a:latin typeface="华文楷体" panose="02010600040101010101" pitchFamily="2" charset="-122"/>
              <a:ea typeface="华文楷体" panose="02010600040101010101" pitchFamily="2" charset="-122"/>
            </a:endParaRPr>
          </a:p>
          <a:p>
            <a:pPr eaLnBrk="0" hangingPunct="0">
              <a:lnSpc>
                <a:spcPts val="2800"/>
              </a:lnSpc>
            </a:pPr>
            <a:r>
              <a:rPr lang="en-US" altLang="zh-CN" sz="1800" dirty="0">
                <a:latin typeface="华文楷体" panose="02010600040101010101" pitchFamily="2" charset="-122"/>
                <a:ea typeface="华文楷体" panose="02010600040101010101" pitchFamily="2" charset="-122"/>
              </a:rPr>
              <a:t>        1. 实验室化学品伤害事故主要有三种：化学品伤害皮肤、眼睛等外部器官；毒气由呼吸系统进入体内引起中毒；误食毒物引起中毒。化学品伤害事故的应急措施主要是救护受伤害的人员。</a:t>
            </a:r>
          </a:p>
          <a:p>
            <a:pPr eaLnBrk="0" hangingPunct="0">
              <a:lnSpc>
                <a:spcPts val="2800"/>
              </a:lnSpc>
            </a:pPr>
            <a:r>
              <a:rPr lang="en-US" altLang="zh-CN" sz="1800" dirty="0">
                <a:latin typeface="华文楷体" panose="02010600040101010101" pitchFamily="2" charset="-122"/>
                <a:ea typeface="华文楷体" panose="02010600040101010101" pitchFamily="2" charset="-122"/>
              </a:rPr>
              <a:t>        2. 实验过程中若不慎将酸、碱或其它腐蚀性药品溅洒在身上，立即用大量的水进行冲洗（若眼睛受到伤害时，切勿用手揉搓），冲洗后用苏打（针对酸性物质）或硼酸（针对碱性物质）进行中和。视情况轻重及时送往医院就诊。</a:t>
            </a:r>
          </a:p>
          <a:p>
            <a:pPr eaLnBrk="0" hangingPunct="0">
              <a:lnSpc>
                <a:spcPts val="2800"/>
              </a:lnSpc>
            </a:pPr>
            <a:r>
              <a:rPr lang="en-US" altLang="zh-CN" sz="1800" dirty="0">
                <a:latin typeface="华文楷体" panose="02010600040101010101" pitchFamily="2" charset="-122"/>
                <a:ea typeface="华文楷体" panose="02010600040101010101" pitchFamily="2" charset="-122"/>
              </a:rPr>
              <a:t>        </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TextBox 4"/>
          <p:cNvSpPr txBox="1"/>
          <p:nvPr/>
        </p:nvSpPr>
        <p:spPr>
          <a:xfrm>
            <a:off x="450850" y="708025"/>
            <a:ext cx="9982200" cy="522288"/>
          </a:xfrm>
          <a:prstGeom prst="rect">
            <a:avLst/>
          </a:prstGeom>
          <a:noFill/>
          <a:ln w="9525">
            <a:noFill/>
          </a:ln>
        </p:spPr>
        <p:txBody>
          <a:bodyPr wrap="square" anchor="t" anchorCtr="0">
            <a:spAutoFit/>
          </a:bodyPr>
          <a:lstStyle/>
          <a:p>
            <a:r>
              <a:rPr lang="zh-CN" altLang="en-US" sz="2800" b="1" dirty="0">
                <a:latin typeface="华文新魏" panose="02010800040101010101" pitchFamily="2" charset="-122"/>
                <a:ea typeface="华文新魏" panose="02010800040101010101" pitchFamily="2" charset="-122"/>
              </a:rPr>
              <a:t>（四）</a:t>
            </a:r>
            <a:r>
              <a:rPr lang="zh-CN" altLang="zh-CN" sz="2800" b="1" dirty="0">
                <a:latin typeface="华文新魏" panose="02010800040101010101" pitchFamily="2" charset="-122"/>
                <a:ea typeface="华文新魏" panose="02010800040101010101" pitchFamily="2" charset="-122"/>
              </a:rPr>
              <a:t>天津师范大学实验室安全管理办法（试行）</a:t>
            </a:r>
            <a:r>
              <a:rPr lang="zh-CN" altLang="en-US" sz="2800" b="1" dirty="0">
                <a:latin typeface="华文新魏" panose="02010800040101010101" pitchFamily="2" charset="-122"/>
                <a:ea typeface="华文新魏" panose="02010800040101010101" pitchFamily="2" charset="-122"/>
              </a:rPr>
              <a:t>（重点内容）</a:t>
            </a:r>
          </a:p>
        </p:txBody>
      </p:sp>
      <p:pic>
        <p:nvPicPr>
          <p:cNvPr id="56322" name="图片 109">
            <a:hlinkClick r:id="rId4" action="ppaction://hlinksldjump"/>
          </p:cNvPr>
          <p:cNvPicPr>
            <a:picLocks noChangeAspect="1"/>
          </p:cNvPicPr>
          <p:nvPr/>
        </p:nvPicPr>
        <p:blipFill>
          <a:blip r:embed="rId5" cstate="print"/>
          <a:srcRect l="67346" t="17532" r="2882" b="42969"/>
          <a:stretch>
            <a:fillRect/>
          </a:stretch>
        </p:blipFill>
        <p:spPr>
          <a:xfrm>
            <a:off x="9275763" y="6138863"/>
            <a:ext cx="798512" cy="755650"/>
          </a:xfrm>
          <a:prstGeom prst="rect">
            <a:avLst/>
          </a:prstGeom>
          <a:noFill/>
          <a:ln w="9525">
            <a:noFill/>
          </a:ln>
        </p:spPr>
      </p:pic>
      <p:pic>
        <p:nvPicPr>
          <p:cNvPr id="56323" name="图片 11">
            <a:hlinkClick r:id="rId6" action="ppaction://hlinksldjump"/>
          </p:cNvPr>
          <p:cNvPicPr>
            <a:picLocks noChangeAspect="1"/>
          </p:cNvPicPr>
          <p:nvPr/>
        </p:nvPicPr>
        <p:blipFill>
          <a:blip r:embed="rId7" cstate="print"/>
          <a:srcRect l="4480" t="58189" r="68494" b="5009"/>
          <a:stretch>
            <a:fillRect/>
          </a:stretch>
        </p:blipFill>
        <p:spPr>
          <a:xfrm>
            <a:off x="8418513" y="6138863"/>
            <a:ext cx="739775" cy="739775"/>
          </a:xfrm>
          <a:prstGeom prst="rect">
            <a:avLst/>
          </a:prstGeom>
          <a:noFill/>
          <a:ln w="9525">
            <a:noFill/>
          </a:ln>
        </p:spPr>
      </p:pic>
      <p:sp>
        <p:nvSpPr>
          <p:cNvPr id="56324" name="TextBox 5"/>
          <p:cNvSpPr txBox="1"/>
          <p:nvPr>
            <p:custDataLst>
              <p:tags r:id="rId1"/>
            </p:custDataLst>
          </p:nvPr>
        </p:nvSpPr>
        <p:spPr>
          <a:xfrm>
            <a:off x="954088" y="1333500"/>
            <a:ext cx="8858250" cy="460375"/>
          </a:xfrm>
          <a:prstGeom prst="rect">
            <a:avLst/>
          </a:prstGeom>
          <a:noFill/>
          <a:ln w="9525">
            <a:noFill/>
          </a:ln>
        </p:spPr>
        <p:txBody>
          <a:bodyPr anchor="t" anchorCtr="0">
            <a:spAutoFit/>
          </a:bodyPr>
          <a:lstStyle/>
          <a:p>
            <a:pPr algn="ctr" eaLnBrk="0" hangingPunct="0">
              <a:spcBef>
                <a:spcPct val="20000"/>
              </a:spcBef>
            </a:pPr>
            <a:r>
              <a:rPr lang="zh-CN" altLang="en-US" sz="2400" dirty="0">
                <a:latin typeface="华文新魏" panose="02010800040101010101" pitchFamily="2" charset="-122"/>
                <a:ea typeface="华文新魏" panose="02010800040101010101" pitchFamily="2" charset="-122"/>
                <a:sym typeface="宋体" panose="02010600030101010101" pitchFamily="2" charset="-122"/>
              </a:rPr>
              <a:t>附件</a:t>
            </a:r>
            <a:r>
              <a:rPr lang="en-US" altLang="zh-CN" sz="2400" dirty="0">
                <a:latin typeface="华文新魏" panose="02010800040101010101" pitchFamily="2" charset="-122"/>
                <a:ea typeface="华文新魏" panose="02010800040101010101" pitchFamily="2" charset="-122"/>
                <a:sym typeface="宋体" panose="02010600030101010101" pitchFamily="2" charset="-122"/>
              </a:rPr>
              <a:t>2</a:t>
            </a:r>
            <a:r>
              <a:rPr lang="zh-CN" altLang="en-US" sz="2400" dirty="0">
                <a:latin typeface="华文新魏" panose="02010800040101010101" pitchFamily="2" charset="-122"/>
                <a:ea typeface="华文新魏" panose="02010800040101010101" pitchFamily="2" charset="-122"/>
                <a:sym typeface="宋体" panose="02010600030101010101" pitchFamily="2" charset="-122"/>
              </a:rPr>
              <a:t>  天津师范大学实验室实验室安全应急预案</a:t>
            </a:r>
          </a:p>
        </p:txBody>
      </p:sp>
      <p:sp>
        <p:nvSpPr>
          <p:cNvPr id="56325" name="TextBox 5"/>
          <p:cNvSpPr txBox="1"/>
          <p:nvPr>
            <p:custDataLst>
              <p:tags r:id="rId2"/>
            </p:custDataLst>
          </p:nvPr>
        </p:nvSpPr>
        <p:spPr>
          <a:xfrm>
            <a:off x="738505" y="1692275"/>
            <a:ext cx="9593580" cy="4759325"/>
          </a:xfrm>
          <a:prstGeom prst="rect">
            <a:avLst/>
          </a:prstGeom>
          <a:noFill/>
          <a:ln w="9525">
            <a:noFill/>
          </a:ln>
        </p:spPr>
        <p:txBody>
          <a:bodyPr wrap="square" anchor="t" anchorCtr="0">
            <a:spAutoFit/>
          </a:bodyPr>
          <a:lstStyle/>
          <a:p>
            <a:pPr eaLnBrk="0" hangingPunct="0">
              <a:lnSpc>
                <a:spcPts val="2800"/>
              </a:lnSpc>
            </a:pPr>
            <a:r>
              <a:rPr lang="en-US" altLang="zh-CN" sz="1800" dirty="0">
                <a:latin typeface="华文楷体" panose="02010600040101010101" pitchFamily="2" charset="-122"/>
                <a:ea typeface="华文楷体" panose="02010600040101010101" pitchFamily="2" charset="-122"/>
              </a:rPr>
              <a:t>      </a:t>
            </a:r>
            <a:r>
              <a:rPr lang="en-US" altLang="zh-CN" sz="16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六、应急措施</a:t>
            </a:r>
          </a:p>
          <a:p>
            <a:pPr eaLnBrk="0" hangingPunct="0">
              <a:lnSpc>
                <a:spcPts val="2800"/>
              </a:lnSpc>
            </a:pPr>
            <a:r>
              <a:rPr lang="en-US" altLang="zh-CN" sz="1800" b="1" dirty="0">
                <a:latin typeface="华文楷体" panose="02010600040101010101" pitchFamily="2" charset="-122"/>
                <a:ea typeface="华文楷体" panose="02010600040101010101" pitchFamily="2" charset="-122"/>
              </a:rPr>
              <a:t>        （三）危险化学品事故应急处理预案</a:t>
            </a:r>
            <a:endParaRPr lang="en-US" altLang="zh-CN" sz="1800" dirty="0">
              <a:latin typeface="华文楷体" panose="02010600040101010101" pitchFamily="2" charset="-122"/>
              <a:ea typeface="华文楷体" panose="02010600040101010101" pitchFamily="2" charset="-122"/>
            </a:endParaRPr>
          </a:p>
          <a:p>
            <a:pPr eaLnBrk="0" hangingPunct="0">
              <a:lnSpc>
                <a:spcPts val="2800"/>
              </a:lnSpc>
            </a:pPr>
            <a:r>
              <a:rPr lang="en-US" altLang="zh-CN" sz="1800" dirty="0">
                <a:latin typeface="华文楷体" panose="02010600040101010101" pitchFamily="2" charset="-122"/>
                <a:ea typeface="华文楷体" panose="02010600040101010101" pitchFamily="2" charset="-122"/>
              </a:rPr>
              <a:t>         3. 如果发生气体中毒，应立即打开窗户通风，并疏导学生撤离现场。将中毒者转移至安全地带，解开领扣，让中毒者呼吸到新鲜空气：</a:t>
            </a:r>
          </a:p>
          <a:p>
            <a:pPr eaLnBrk="0" hangingPunct="0">
              <a:lnSpc>
                <a:spcPts val="2800"/>
              </a:lnSpc>
            </a:pPr>
            <a:r>
              <a:rPr lang="en-US" altLang="zh-CN" sz="1800" dirty="0">
                <a:latin typeface="华文楷体" panose="02010600040101010101" pitchFamily="2" charset="-122"/>
                <a:ea typeface="华文楷体" panose="02010600040101010101" pitchFamily="2" charset="-122"/>
              </a:rPr>
              <a:t>        ①受氯气轻微中毒者，口服复方樟脑酊解毒，并在胸部用冷湿敷法救护；</a:t>
            </a:r>
          </a:p>
          <a:p>
            <a:pPr eaLnBrk="0" hangingPunct="0">
              <a:lnSpc>
                <a:spcPts val="2800"/>
              </a:lnSpc>
            </a:pPr>
            <a:r>
              <a:rPr lang="en-US" altLang="zh-CN" sz="1800" dirty="0">
                <a:latin typeface="华文楷体" panose="02010600040101010101" pitchFamily="2" charset="-122"/>
                <a:ea typeface="华文楷体" panose="02010600040101010101" pitchFamily="2" charset="-122"/>
              </a:rPr>
              <a:t>        ②中毒较重者吸氧；</a:t>
            </a:r>
          </a:p>
          <a:p>
            <a:pPr eaLnBrk="0" hangingPunct="0">
              <a:lnSpc>
                <a:spcPts val="2800"/>
              </a:lnSpc>
            </a:pPr>
            <a:r>
              <a:rPr lang="en-US" altLang="zh-CN" sz="1800" dirty="0">
                <a:latin typeface="华文楷体" panose="02010600040101010101" pitchFamily="2" charset="-122"/>
                <a:ea typeface="华文楷体" panose="02010600040101010101" pitchFamily="2" charset="-122"/>
              </a:rPr>
              <a:t>        ③严重者如已出现昏迷症状，应立即做人工呼吸；上述情况，视严重程度拨打120急救。</a:t>
            </a:r>
          </a:p>
          <a:p>
            <a:pPr eaLnBrk="0" hangingPunct="0">
              <a:lnSpc>
                <a:spcPts val="2800"/>
              </a:lnSpc>
            </a:pPr>
            <a:r>
              <a:rPr lang="en-US" altLang="zh-CN" sz="1800" dirty="0">
                <a:latin typeface="华文楷体" panose="02010600040101010101" pitchFamily="2" charset="-122"/>
                <a:ea typeface="华文楷体" panose="02010600040101010101" pitchFamily="2" charset="-122"/>
              </a:rPr>
              <a:t>        4.如果发生入口中毒，应根据毒物种类采取适当处理方法：</a:t>
            </a:r>
          </a:p>
          <a:p>
            <a:pPr eaLnBrk="0" hangingPunct="0">
              <a:lnSpc>
                <a:spcPts val="2800"/>
              </a:lnSpc>
            </a:pPr>
            <a:r>
              <a:rPr lang="en-US" altLang="zh-CN" sz="1800" dirty="0">
                <a:latin typeface="华文楷体" panose="02010600040101010101" pitchFamily="2" charset="-122"/>
                <a:ea typeface="华文楷体" panose="02010600040101010101" pitchFamily="2" charset="-122"/>
              </a:rPr>
              <a:t>        ①酸碱类腐蚀物品先大量饮水，再服用牛奶或蛋清，送医院救治；</a:t>
            </a:r>
          </a:p>
          <a:p>
            <a:pPr eaLnBrk="0" hangingPunct="0">
              <a:lnSpc>
                <a:spcPts val="2800"/>
              </a:lnSpc>
            </a:pPr>
            <a:r>
              <a:rPr lang="en-US" altLang="zh-CN" sz="1800" dirty="0">
                <a:latin typeface="华文楷体" panose="02010600040101010101" pitchFamily="2" charset="-122"/>
                <a:ea typeface="华文楷体" panose="02010600040101010101" pitchFamily="2" charset="-122"/>
              </a:rPr>
              <a:t>        ②其他毒物先行催吐，再灌入牛奶，然后送医院救治；</a:t>
            </a:r>
          </a:p>
          <a:p>
            <a:pPr eaLnBrk="0" hangingPunct="0">
              <a:lnSpc>
                <a:spcPts val="2800"/>
              </a:lnSpc>
            </a:pPr>
            <a:r>
              <a:rPr lang="en-US" altLang="zh-CN" sz="1800" dirty="0">
                <a:latin typeface="华文楷体" panose="02010600040101010101" pitchFamily="2" charset="-122"/>
                <a:ea typeface="华文楷体" panose="02010600040101010101" pitchFamily="2" charset="-122"/>
              </a:rPr>
              <a:t>        ③重金属盐中毒者，喝一杯含有几克MgSO4的水溶液，立即就医；不要服催吐药，以免引起危险或使病情复杂化；</a:t>
            </a:r>
          </a:p>
          <a:p>
            <a:pPr eaLnBrk="0" hangingPunct="0">
              <a:lnSpc>
                <a:spcPts val="2800"/>
              </a:lnSpc>
            </a:pPr>
            <a:r>
              <a:rPr lang="en-US" altLang="zh-CN" sz="1800" dirty="0">
                <a:latin typeface="华文楷体" panose="02010600040101010101" pitchFamily="2" charset="-122"/>
                <a:ea typeface="华文楷体" panose="02010600040101010101" pitchFamily="2" charset="-122"/>
              </a:rPr>
              <a:t>        ④砷和汞化物中毒者，必须紧急就医。</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TextBox 4"/>
          <p:cNvSpPr txBox="1"/>
          <p:nvPr/>
        </p:nvSpPr>
        <p:spPr>
          <a:xfrm>
            <a:off x="450850" y="708025"/>
            <a:ext cx="9982200" cy="522288"/>
          </a:xfrm>
          <a:prstGeom prst="rect">
            <a:avLst/>
          </a:prstGeom>
          <a:noFill/>
          <a:ln w="9525">
            <a:noFill/>
          </a:ln>
        </p:spPr>
        <p:txBody>
          <a:bodyPr wrap="square" anchor="t" anchorCtr="0">
            <a:spAutoFit/>
          </a:bodyPr>
          <a:lstStyle/>
          <a:p>
            <a:r>
              <a:rPr lang="zh-CN" altLang="en-US" sz="2800" b="1" dirty="0">
                <a:latin typeface="华文新魏" panose="02010800040101010101" pitchFamily="2" charset="-122"/>
                <a:ea typeface="华文新魏" panose="02010800040101010101" pitchFamily="2" charset="-122"/>
              </a:rPr>
              <a:t>（四）</a:t>
            </a:r>
            <a:r>
              <a:rPr lang="zh-CN" altLang="zh-CN" sz="2800" b="1" dirty="0">
                <a:latin typeface="华文新魏" panose="02010800040101010101" pitchFamily="2" charset="-122"/>
                <a:ea typeface="华文新魏" panose="02010800040101010101" pitchFamily="2" charset="-122"/>
              </a:rPr>
              <a:t>天津师范大学实验室安全管理办法（试行）</a:t>
            </a:r>
            <a:r>
              <a:rPr lang="zh-CN" altLang="en-US" sz="2800" b="1" dirty="0">
                <a:latin typeface="华文新魏" panose="02010800040101010101" pitchFamily="2" charset="-122"/>
                <a:ea typeface="华文新魏" panose="02010800040101010101" pitchFamily="2" charset="-122"/>
              </a:rPr>
              <a:t>（重点内容）</a:t>
            </a:r>
          </a:p>
        </p:txBody>
      </p:sp>
      <p:pic>
        <p:nvPicPr>
          <p:cNvPr id="57346" name="图片 109">
            <a:hlinkClick r:id="rId4" action="ppaction://hlinksldjump"/>
          </p:cNvPr>
          <p:cNvPicPr>
            <a:picLocks noChangeAspect="1"/>
          </p:cNvPicPr>
          <p:nvPr/>
        </p:nvPicPr>
        <p:blipFill>
          <a:blip r:embed="rId5" cstate="print"/>
          <a:srcRect l="67346" t="17532" r="2882" b="42969"/>
          <a:stretch>
            <a:fillRect/>
          </a:stretch>
        </p:blipFill>
        <p:spPr>
          <a:xfrm>
            <a:off x="9275763" y="6138863"/>
            <a:ext cx="798512" cy="755650"/>
          </a:xfrm>
          <a:prstGeom prst="rect">
            <a:avLst/>
          </a:prstGeom>
          <a:noFill/>
          <a:ln w="9525">
            <a:noFill/>
          </a:ln>
        </p:spPr>
      </p:pic>
      <p:pic>
        <p:nvPicPr>
          <p:cNvPr id="57347" name="图片 11">
            <a:hlinkClick r:id="rId6" action="ppaction://hlinksldjump"/>
          </p:cNvPr>
          <p:cNvPicPr>
            <a:picLocks noChangeAspect="1"/>
          </p:cNvPicPr>
          <p:nvPr/>
        </p:nvPicPr>
        <p:blipFill>
          <a:blip r:embed="rId7" cstate="print"/>
          <a:srcRect l="4480" t="58189" r="68494" b="5009"/>
          <a:stretch>
            <a:fillRect/>
          </a:stretch>
        </p:blipFill>
        <p:spPr>
          <a:xfrm>
            <a:off x="8418513" y="6138863"/>
            <a:ext cx="739775" cy="739775"/>
          </a:xfrm>
          <a:prstGeom prst="rect">
            <a:avLst/>
          </a:prstGeom>
          <a:noFill/>
          <a:ln w="9525">
            <a:noFill/>
          </a:ln>
        </p:spPr>
      </p:pic>
      <p:sp>
        <p:nvSpPr>
          <p:cNvPr id="57348" name="TextBox 5"/>
          <p:cNvSpPr txBox="1"/>
          <p:nvPr>
            <p:custDataLst>
              <p:tags r:id="rId1"/>
            </p:custDataLst>
          </p:nvPr>
        </p:nvSpPr>
        <p:spPr>
          <a:xfrm>
            <a:off x="954088" y="1333500"/>
            <a:ext cx="8858250" cy="460375"/>
          </a:xfrm>
          <a:prstGeom prst="rect">
            <a:avLst/>
          </a:prstGeom>
          <a:noFill/>
          <a:ln w="9525">
            <a:noFill/>
          </a:ln>
        </p:spPr>
        <p:txBody>
          <a:bodyPr anchor="t" anchorCtr="0">
            <a:spAutoFit/>
          </a:bodyPr>
          <a:lstStyle/>
          <a:p>
            <a:pPr algn="ctr" eaLnBrk="0" hangingPunct="0">
              <a:spcBef>
                <a:spcPct val="20000"/>
              </a:spcBef>
            </a:pPr>
            <a:r>
              <a:rPr lang="zh-CN" altLang="en-US" sz="2400" dirty="0">
                <a:latin typeface="华文新魏" panose="02010800040101010101" pitchFamily="2" charset="-122"/>
                <a:ea typeface="华文新魏" panose="02010800040101010101" pitchFamily="2" charset="-122"/>
                <a:sym typeface="宋体" panose="02010600030101010101" pitchFamily="2" charset="-122"/>
              </a:rPr>
              <a:t>附件</a:t>
            </a:r>
            <a:r>
              <a:rPr lang="en-US" altLang="zh-CN" sz="2400" dirty="0">
                <a:latin typeface="华文新魏" panose="02010800040101010101" pitchFamily="2" charset="-122"/>
                <a:ea typeface="华文新魏" panose="02010800040101010101" pitchFamily="2" charset="-122"/>
                <a:sym typeface="宋体" panose="02010600030101010101" pitchFamily="2" charset="-122"/>
              </a:rPr>
              <a:t>2</a:t>
            </a:r>
            <a:r>
              <a:rPr lang="zh-CN" altLang="en-US" sz="2400" dirty="0">
                <a:latin typeface="华文新魏" panose="02010800040101010101" pitchFamily="2" charset="-122"/>
                <a:ea typeface="华文新魏" panose="02010800040101010101" pitchFamily="2" charset="-122"/>
                <a:sym typeface="宋体" panose="02010600030101010101" pitchFamily="2" charset="-122"/>
              </a:rPr>
              <a:t>  天津师范大学实验室实验室安全应急预案</a:t>
            </a:r>
          </a:p>
        </p:txBody>
      </p:sp>
      <p:sp>
        <p:nvSpPr>
          <p:cNvPr id="57349" name="TextBox 5"/>
          <p:cNvSpPr txBox="1"/>
          <p:nvPr>
            <p:custDataLst>
              <p:tags r:id="rId2"/>
            </p:custDataLst>
          </p:nvPr>
        </p:nvSpPr>
        <p:spPr>
          <a:xfrm>
            <a:off x="738188" y="1692275"/>
            <a:ext cx="9386887" cy="4041775"/>
          </a:xfrm>
          <a:prstGeom prst="rect">
            <a:avLst/>
          </a:prstGeom>
          <a:noFill/>
          <a:ln w="9525">
            <a:noFill/>
          </a:ln>
        </p:spPr>
        <p:txBody>
          <a:bodyPr wrap="square" anchor="t" anchorCtr="0">
            <a:spAutoFit/>
          </a:bodyPr>
          <a:lstStyle/>
          <a:p>
            <a:pPr eaLnBrk="0" hangingPunct="0">
              <a:lnSpc>
                <a:spcPts val="2800"/>
              </a:lnSpc>
            </a:pPr>
            <a:r>
              <a:rPr lang="en-US" altLang="zh-CN" sz="1800" dirty="0">
                <a:latin typeface="华文楷体" panose="02010600040101010101" pitchFamily="2" charset="-122"/>
                <a:ea typeface="华文楷体" panose="02010600040101010101" pitchFamily="2" charset="-122"/>
              </a:rPr>
              <a:t>      </a:t>
            </a:r>
            <a:r>
              <a:rPr lang="en-US" altLang="zh-CN" sz="16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六、应急措施</a:t>
            </a:r>
          </a:p>
          <a:p>
            <a:pPr eaLnBrk="0" hangingPunct="0">
              <a:lnSpc>
                <a:spcPts val="2800"/>
              </a:lnSpc>
            </a:pPr>
            <a:r>
              <a:rPr lang="en-US" altLang="zh-CN" sz="1800" b="1" dirty="0">
                <a:latin typeface="华文楷体" panose="02010600040101010101" pitchFamily="2" charset="-122"/>
                <a:ea typeface="华文楷体" panose="02010600040101010101" pitchFamily="2" charset="-122"/>
              </a:rPr>
              <a:t>      （四）实验室触电、创伤、烫伤应急处理预案</a:t>
            </a:r>
          </a:p>
          <a:p>
            <a:pPr eaLnBrk="0" hangingPunct="0">
              <a:lnSpc>
                <a:spcPts val="2800"/>
              </a:lnSpc>
            </a:pPr>
            <a:r>
              <a:rPr lang="en-US" altLang="zh-CN" sz="1800" dirty="0">
                <a:latin typeface="华文楷体" panose="02010600040101010101" pitchFamily="2" charset="-122"/>
                <a:ea typeface="华文楷体" panose="02010600040101010101" pitchFamily="2" charset="-122"/>
              </a:rPr>
              <a:t>        1. 发生触电事故，应先切断电源或拔下电源插头；若来不及切断电源，可用绝缘物挑开电线。在未切断电源之前，切不可用手去拉触电者，也不可用金属或潮湿的东西挑电线。分析漏电的程度，如果较为严重，在切断电源后，马上通知学校电工处置，并指挥学生离开现场。若触电者出现休克现象，要立即进行人工呼吸，并马上联系医院救治。</a:t>
            </a:r>
          </a:p>
          <a:p>
            <a:pPr eaLnBrk="0" hangingPunct="0">
              <a:lnSpc>
                <a:spcPts val="2800"/>
              </a:lnSpc>
            </a:pPr>
            <a:r>
              <a:rPr lang="en-US" altLang="zh-CN" sz="1800" dirty="0">
                <a:latin typeface="华文楷体" panose="02010600040101010101" pitchFamily="2" charset="-122"/>
                <a:ea typeface="华文楷体" panose="02010600040101010101" pitchFamily="2" charset="-122"/>
              </a:rPr>
              <a:t>        2. 在操作过程中被污染的金属锐器损伤、被动物咬伤、被昆虫叮咬等情况下，用肥皂和清水冲洗伤口，挤出伤口的血液，再用消毒液（如75%酒精、2000mg/L次氯酸钠、0.2%-0.5%过氧乙酸、0.5%的碘伏）浸泡或涂抹消毒,并包扎伤口（厌氧微生物感染不包扎伤口）。</a:t>
            </a:r>
          </a:p>
          <a:p>
            <a:pPr eaLnBrk="0" hangingPunct="0">
              <a:lnSpc>
                <a:spcPts val="2800"/>
              </a:lnSpc>
            </a:pPr>
            <a:r>
              <a:rPr lang="en-US" altLang="zh-CN" sz="1800" dirty="0">
                <a:latin typeface="华文楷体" panose="02010600040101010101" pitchFamily="2" charset="-122"/>
                <a:ea typeface="华文楷体" panose="02010600040101010101" pitchFamily="2" charset="-122"/>
              </a:rPr>
              <a:t>        3. 如果受到烫伤，伤处皮肤未破时，可涂擦饱和碳酸氢钠溶液或用碳酸氢钠粉调成糊状敷于伤处，也可抹獾油或烫伤膏；如果伤处皮肤已破，可涂些紫药水或1%高锰酸钾溶液。</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TextBox 4"/>
          <p:cNvSpPr txBox="1"/>
          <p:nvPr/>
        </p:nvSpPr>
        <p:spPr>
          <a:xfrm>
            <a:off x="450850" y="708025"/>
            <a:ext cx="9982200" cy="522288"/>
          </a:xfrm>
          <a:prstGeom prst="rect">
            <a:avLst/>
          </a:prstGeom>
          <a:noFill/>
          <a:ln w="9525">
            <a:noFill/>
          </a:ln>
        </p:spPr>
        <p:txBody>
          <a:bodyPr wrap="square" anchor="t" anchorCtr="0">
            <a:spAutoFit/>
          </a:bodyPr>
          <a:lstStyle/>
          <a:p>
            <a:r>
              <a:rPr lang="zh-CN" altLang="en-US" sz="2800" b="1" dirty="0">
                <a:latin typeface="华文新魏" panose="02010800040101010101" pitchFamily="2" charset="-122"/>
                <a:ea typeface="华文新魏" panose="02010800040101010101" pitchFamily="2" charset="-122"/>
              </a:rPr>
              <a:t>（四）</a:t>
            </a:r>
            <a:r>
              <a:rPr lang="zh-CN" altLang="zh-CN" sz="2800" b="1" dirty="0">
                <a:latin typeface="华文新魏" panose="02010800040101010101" pitchFamily="2" charset="-122"/>
                <a:ea typeface="华文新魏" panose="02010800040101010101" pitchFamily="2" charset="-122"/>
              </a:rPr>
              <a:t>天津师范大学实验室安全管理办法（试行）</a:t>
            </a:r>
            <a:r>
              <a:rPr lang="zh-CN" altLang="en-US" sz="2800" b="1" dirty="0">
                <a:latin typeface="华文新魏" panose="02010800040101010101" pitchFamily="2" charset="-122"/>
                <a:ea typeface="华文新魏" panose="02010800040101010101" pitchFamily="2" charset="-122"/>
              </a:rPr>
              <a:t>（重点内容）</a:t>
            </a:r>
          </a:p>
        </p:txBody>
      </p:sp>
      <p:pic>
        <p:nvPicPr>
          <p:cNvPr id="58370" name="图片 109">
            <a:hlinkClick r:id="rId4" action="ppaction://hlinksldjump"/>
          </p:cNvPr>
          <p:cNvPicPr>
            <a:picLocks noChangeAspect="1"/>
          </p:cNvPicPr>
          <p:nvPr/>
        </p:nvPicPr>
        <p:blipFill>
          <a:blip r:embed="rId5" cstate="print"/>
          <a:srcRect l="67346" t="17532" r="2882" b="42969"/>
          <a:stretch>
            <a:fillRect/>
          </a:stretch>
        </p:blipFill>
        <p:spPr>
          <a:xfrm>
            <a:off x="9275763" y="6138863"/>
            <a:ext cx="798512" cy="755650"/>
          </a:xfrm>
          <a:prstGeom prst="rect">
            <a:avLst/>
          </a:prstGeom>
          <a:noFill/>
          <a:ln w="9525">
            <a:noFill/>
          </a:ln>
        </p:spPr>
      </p:pic>
      <p:pic>
        <p:nvPicPr>
          <p:cNvPr id="58371" name="图片 11">
            <a:hlinkClick r:id="rId6" action="ppaction://hlinksldjump"/>
          </p:cNvPr>
          <p:cNvPicPr>
            <a:picLocks noChangeAspect="1"/>
          </p:cNvPicPr>
          <p:nvPr/>
        </p:nvPicPr>
        <p:blipFill>
          <a:blip r:embed="rId7" cstate="print"/>
          <a:srcRect l="4480" t="58189" r="68494" b="5009"/>
          <a:stretch>
            <a:fillRect/>
          </a:stretch>
        </p:blipFill>
        <p:spPr>
          <a:xfrm>
            <a:off x="8418513" y="6138863"/>
            <a:ext cx="739775" cy="739775"/>
          </a:xfrm>
          <a:prstGeom prst="rect">
            <a:avLst/>
          </a:prstGeom>
          <a:noFill/>
          <a:ln w="9525">
            <a:noFill/>
          </a:ln>
        </p:spPr>
      </p:pic>
      <p:sp>
        <p:nvSpPr>
          <p:cNvPr id="58372" name="TextBox 5"/>
          <p:cNvSpPr txBox="1"/>
          <p:nvPr>
            <p:custDataLst>
              <p:tags r:id="rId1"/>
            </p:custDataLst>
          </p:nvPr>
        </p:nvSpPr>
        <p:spPr>
          <a:xfrm>
            <a:off x="954088" y="1333500"/>
            <a:ext cx="8858250" cy="460375"/>
          </a:xfrm>
          <a:prstGeom prst="rect">
            <a:avLst/>
          </a:prstGeom>
          <a:noFill/>
          <a:ln w="9525">
            <a:noFill/>
          </a:ln>
        </p:spPr>
        <p:txBody>
          <a:bodyPr anchor="t" anchorCtr="0">
            <a:spAutoFit/>
          </a:bodyPr>
          <a:lstStyle/>
          <a:p>
            <a:pPr algn="ctr" eaLnBrk="0" hangingPunct="0">
              <a:spcBef>
                <a:spcPct val="20000"/>
              </a:spcBef>
            </a:pPr>
            <a:r>
              <a:rPr lang="zh-CN" altLang="en-US" sz="2400" dirty="0">
                <a:latin typeface="华文新魏" panose="02010800040101010101" pitchFamily="2" charset="-122"/>
                <a:ea typeface="华文新魏" panose="02010800040101010101" pitchFamily="2" charset="-122"/>
                <a:sym typeface="宋体" panose="02010600030101010101" pitchFamily="2" charset="-122"/>
              </a:rPr>
              <a:t>附件</a:t>
            </a:r>
            <a:r>
              <a:rPr lang="en-US" altLang="zh-CN" sz="2400" dirty="0">
                <a:latin typeface="华文新魏" panose="02010800040101010101" pitchFamily="2" charset="-122"/>
                <a:ea typeface="华文新魏" panose="02010800040101010101" pitchFamily="2" charset="-122"/>
                <a:sym typeface="宋体" panose="02010600030101010101" pitchFamily="2" charset="-122"/>
              </a:rPr>
              <a:t>2</a:t>
            </a:r>
            <a:r>
              <a:rPr lang="zh-CN" altLang="en-US" sz="2400" dirty="0">
                <a:latin typeface="华文新魏" panose="02010800040101010101" pitchFamily="2" charset="-122"/>
                <a:ea typeface="华文新魏" panose="02010800040101010101" pitchFamily="2" charset="-122"/>
                <a:sym typeface="宋体" panose="02010600030101010101" pitchFamily="2" charset="-122"/>
              </a:rPr>
              <a:t>  天津师范大学实验室实验室安全应急预案</a:t>
            </a:r>
          </a:p>
        </p:txBody>
      </p:sp>
      <p:sp>
        <p:nvSpPr>
          <p:cNvPr id="58373" name="TextBox 5"/>
          <p:cNvSpPr txBox="1"/>
          <p:nvPr>
            <p:custDataLst>
              <p:tags r:id="rId2"/>
            </p:custDataLst>
          </p:nvPr>
        </p:nvSpPr>
        <p:spPr>
          <a:xfrm>
            <a:off x="738188" y="1692275"/>
            <a:ext cx="9386887" cy="4605020"/>
          </a:xfrm>
          <a:prstGeom prst="rect">
            <a:avLst/>
          </a:prstGeom>
          <a:noFill/>
          <a:ln w="9525">
            <a:noFill/>
          </a:ln>
        </p:spPr>
        <p:txBody>
          <a:bodyPr wrap="square" anchor="t" anchorCtr="0">
            <a:spAutoFit/>
          </a:bodyPr>
          <a:lstStyle/>
          <a:p>
            <a:pPr eaLnBrk="0" hangingPunct="0">
              <a:lnSpc>
                <a:spcPts val="2200"/>
              </a:lnSpc>
            </a:pPr>
            <a:r>
              <a:rPr lang="en-US" altLang="zh-CN" sz="1800" dirty="0">
                <a:latin typeface="华文楷体" panose="02010600040101010101" pitchFamily="2" charset="-122"/>
                <a:ea typeface="华文楷体" panose="02010600040101010101" pitchFamily="2" charset="-122"/>
              </a:rPr>
              <a:t>      </a:t>
            </a:r>
            <a:r>
              <a:rPr lang="en-US" altLang="zh-CN" sz="16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六、应急措施</a:t>
            </a:r>
          </a:p>
          <a:p>
            <a:pPr eaLnBrk="0" hangingPunct="0">
              <a:lnSpc>
                <a:spcPts val="2200"/>
              </a:lnSpc>
            </a:pPr>
            <a:r>
              <a:rPr lang="en-US" altLang="zh-CN" sz="1800" b="1" dirty="0">
                <a:latin typeface="华文楷体" panose="02010600040101010101" pitchFamily="2" charset="-122"/>
                <a:ea typeface="华文楷体" panose="02010600040101010101" pitchFamily="2" charset="-122"/>
              </a:rPr>
              <a:t>      （六）生物安全事故应急处置预案</a:t>
            </a:r>
          </a:p>
          <a:p>
            <a:pPr eaLnBrk="0" hangingPunct="0">
              <a:lnSpc>
                <a:spcPts val="2200"/>
              </a:lnSpc>
            </a:pPr>
            <a:r>
              <a:rPr lang="en-US" altLang="zh-CN" sz="1800" b="1" dirty="0">
                <a:latin typeface="华文楷体" panose="02010600040101010101" pitchFamily="2" charset="-122"/>
                <a:ea typeface="华文楷体" panose="02010600040101010101" pitchFamily="2" charset="-122"/>
              </a:rPr>
              <a:t>       </a:t>
            </a:r>
            <a:r>
              <a:rPr lang="en-US" altLang="zh-CN" sz="1800" dirty="0">
                <a:latin typeface="华文楷体" panose="02010600040101010101" pitchFamily="2" charset="-122"/>
                <a:ea typeface="华文楷体" panose="02010600040101010101" pitchFamily="2" charset="-122"/>
              </a:rPr>
              <a:t> 1. 重大及较大实验室生物安全事件（I级、II级）</a:t>
            </a:r>
          </a:p>
          <a:p>
            <a:pPr eaLnBrk="0" hangingPunct="0">
              <a:lnSpc>
                <a:spcPts val="2200"/>
              </a:lnSpc>
            </a:pPr>
            <a:r>
              <a:rPr lang="en-US" altLang="zh-CN" sz="1800" dirty="0">
                <a:latin typeface="华文楷体" panose="02010600040101010101" pitchFamily="2" charset="-122"/>
                <a:ea typeface="华文楷体" panose="02010600040101010101" pitchFamily="2" charset="-122"/>
              </a:rPr>
              <a:t>       （1）立即关闭事件发生的实验室；对周围环境进行隔离、封闭；组织专业消毒人员消毒现场；核实在相应潜伏期时间段内进入实验室人员及密切接触感染者人员的名单；配合领导小组及相关部门做好感染者救治及现场调查和处置工作，提供实验室布局、设施、设备、实验人员等情况。配合上级主管部门做好应急处置工作（如消毒、隔离、调查等）。</a:t>
            </a:r>
          </a:p>
          <a:p>
            <a:pPr eaLnBrk="0" hangingPunct="0">
              <a:lnSpc>
                <a:spcPts val="2200"/>
              </a:lnSpc>
            </a:pPr>
            <a:r>
              <a:rPr lang="en-US" altLang="zh-CN" sz="1800" dirty="0">
                <a:latin typeface="华文楷体" panose="02010600040101010101" pitchFamily="2" charset="-122"/>
                <a:ea typeface="华文楷体" panose="02010600040101010101" pitchFamily="2" charset="-122"/>
              </a:rPr>
              <a:t>       （2）受污染区域实施有效消毒；妥善治疗、安置生物安全事件造成的感染者；按照最长的潜伏期时间，监控是否出现新的病例；确保丢失的病原微生物菌（毒）种或样本得到控制；经专家组评估确认后，结束应急处置工作。</a:t>
            </a:r>
          </a:p>
          <a:p>
            <a:pPr eaLnBrk="0" hangingPunct="0">
              <a:lnSpc>
                <a:spcPts val="2200"/>
              </a:lnSpc>
            </a:pPr>
            <a:r>
              <a:rPr lang="en-US" altLang="zh-CN" sz="1800" dirty="0">
                <a:latin typeface="华文楷体" panose="02010600040101010101" pitchFamily="2" charset="-122"/>
                <a:ea typeface="华文楷体" panose="02010600040101010101" pitchFamily="2" charset="-122"/>
              </a:rPr>
              <a:t>        2.一般实验室生物安全事件（III 级）</a:t>
            </a:r>
          </a:p>
          <a:p>
            <a:pPr eaLnBrk="0" hangingPunct="0">
              <a:lnSpc>
                <a:spcPts val="2200"/>
              </a:lnSpc>
            </a:pPr>
            <a:r>
              <a:rPr lang="en-US" altLang="zh-CN" sz="1800" dirty="0">
                <a:latin typeface="华文楷体" panose="02010600040101010101" pitchFamily="2" charset="-122"/>
                <a:ea typeface="华文楷体" panose="02010600040101010101" pitchFamily="2" charset="-122"/>
              </a:rPr>
              <a:t>      （1）立即关闭事件发生实验室；被感染人员就地隔离，尽快送往定点医院；对周围环境进行隔离、封闭；对在事件发生时间段内进入实验室人员进行医学观察、必要时进行隔离；有相关疫苗的进行预防接种；配合上级主管部门做好感染者救治及现场调查和处置工作。</a:t>
            </a:r>
          </a:p>
          <a:p>
            <a:pPr eaLnBrk="0" hangingPunct="0">
              <a:lnSpc>
                <a:spcPts val="2200"/>
              </a:lnSpc>
            </a:pPr>
            <a:r>
              <a:rPr lang="en-US" altLang="zh-CN" sz="1800" dirty="0">
                <a:latin typeface="华文楷体" panose="02010600040101010101" pitchFamily="2" charset="-122"/>
                <a:ea typeface="华文楷体" panose="02010600040101010101" pitchFamily="2" charset="-122"/>
              </a:rPr>
              <a:t>      （2）被感染人员得到有效治疗；受污染区域得到有效消毒；在最长的潜伏期内未出现感染者；经专家组评估确认后应急处置工作结束。</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TextBox 4"/>
          <p:cNvSpPr txBox="1"/>
          <p:nvPr/>
        </p:nvSpPr>
        <p:spPr>
          <a:xfrm>
            <a:off x="450850" y="708025"/>
            <a:ext cx="9982200" cy="522288"/>
          </a:xfrm>
          <a:prstGeom prst="rect">
            <a:avLst/>
          </a:prstGeom>
          <a:noFill/>
          <a:ln w="9525">
            <a:noFill/>
          </a:ln>
        </p:spPr>
        <p:txBody>
          <a:bodyPr wrap="square" anchor="t" anchorCtr="0">
            <a:spAutoFit/>
          </a:bodyPr>
          <a:lstStyle/>
          <a:p>
            <a:r>
              <a:rPr lang="zh-CN" altLang="en-US" sz="2800" b="1" dirty="0">
                <a:latin typeface="华文新魏" panose="02010800040101010101" pitchFamily="2" charset="-122"/>
                <a:ea typeface="华文新魏" panose="02010800040101010101" pitchFamily="2" charset="-122"/>
              </a:rPr>
              <a:t>（四）</a:t>
            </a:r>
            <a:r>
              <a:rPr lang="zh-CN" altLang="zh-CN" sz="2800" b="1" dirty="0">
                <a:latin typeface="华文新魏" panose="02010800040101010101" pitchFamily="2" charset="-122"/>
                <a:ea typeface="华文新魏" panose="02010800040101010101" pitchFamily="2" charset="-122"/>
              </a:rPr>
              <a:t>天津师范大学实验室安全管理办法（试行）</a:t>
            </a:r>
            <a:r>
              <a:rPr lang="zh-CN" altLang="en-US" sz="2800" b="1" dirty="0">
                <a:latin typeface="华文新魏" panose="02010800040101010101" pitchFamily="2" charset="-122"/>
                <a:ea typeface="华文新魏" panose="02010800040101010101" pitchFamily="2" charset="-122"/>
              </a:rPr>
              <a:t>（重点内容）</a:t>
            </a:r>
          </a:p>
        </p:txBody>
      </p:sp>
      <p:pic>
        <p:nvPicPr>
          <p:cNvPr id="59394" name="图片 109">
            <a:hlinkClick r:id="rId4" action="ppaction://hlinksldjump"/>
          </p:cNvPr>
          <p:cNvPicPr>
            <a:picLocks noChangeAspect="1"/>
          </p:cNvPicPr>
          <p:nvPr/>
        </p:nvPicPr>
        <p:blipFill>
          <a:blip r:embed="rId5" cstate="print"/>
          <a:srcRect l="67346" t="17532" r="2882" b="42969"/>
          <a:stretch>
            <a:fillRect/>
          </a:stretch>
        </p:blipFill>
        <p:spPr>
          <a:xfrm>
            <a:off x="9275763" y="6138863"/>
            <a:ext cx="798512" cy="755650"/>
          </a:xfrm>
          <a:prstGeom prst="rect">
            <a:avLst/>
          </a:prstGeom>
          <a:noFill/>
          <a:ln w="9525">
            <a:noFill/>
          </a:ln>
        </p:spPr>
      </p:pic>
      <p:pic>
        <p:nvPicPr>
          <p:cNvPr id="59395" name="图片 11">
            <a:hlinkClick r:id="rId6" action="ppaction://hlinksldjump"/>
          </p:cNvPr>
          <p:cNvPicPr>
            <a:picLocks noChangeAspect="1"/>
          </p:cNvPicPr>
          <p:nvPr/>
        </p:nvPicPr>
        <p:blipFill>
          <a:blip r:embed="rId7" cstate="print"/>
          <a:srcRect l="4480" t="58189" r="68494" b="5009"/>
          <a:stretch>
            <a:fillRect/>
          </a:stretch>
        </p:blipFill>
        <p:spPr>
          <a:xfrm>
            <a:off x="8418513" y="6138863"/>
            <a:ext cx="739775" cy="739775"/>
          </a:xfrm>
          <a:prstGeom prst="rect">
            <a:avLst/>
          </a:prstGeom>
          <a:noFill/>
          <a:ln w="9525">
            <a:noFill/>
          </a:ln>
        </p:spPr>
      </p:pic>
      <p:sp>
        <p:nvSpPr>
          <p:cNvPr id="59396" name="TextBox 5"/>
          <p:cNvSpPr txBox="1"/>
          <p:nvPr>
            <p:custDataLst>
              <p:tags r:id="rId1"/>
            </p:custDataLst>
          </p:nvPr>
        </p:nvSpPr>
        <p:spPr>
          <a:xfrm>
            <a:off x="882333" y="1476375"/>
            <a:ext cx="8858250" cy="460375"/>
          </a:xfrm>
          <a:prstGeom prst="rect">
            <a:avLst/>
          </a:prstGeom>
          <a:noFill/>
          <a:ln w="9525">
            <a:noFill/>
          </a:ln>
        </p:spPr>
        <p:txBody>
          <a:bodyPr anchor="t" anchorCtr="0">
            <a:spAutoFit/>
          </a:bodyPr>
          <a:lstStyle/>
          <a:p>
            <a:pPr algn="ctr" eaLnBrk="0" hangingPunct="0">
              <a:spcBef>
                <a:spcPct val="20000"/>
              </a:spcBef>
            </a:pPr>
            <a:r>
              <a:rPr lang="zh-CN" altLang="en-US" sz="2400" dirty="0">
                <a:latin typeface="华文新魏" panose="02010800040101010101" pitchFamily="2" charset="-122"/>
                <a:ea typeface="华文新魏" panose="02010800040101010101" pitchFamily="2" charset="-122"/>
                <a:sym typeface="宋体" panose="02010600030101010101" pitchFamily="2" charset="-122"/>
              </a:rPr>
              <a:t>附件</a:t>
            </a:r>
            <a:r>
              <a:rPr lang="en-US" altLang="zh-CN" sz="2400" dirty="0">
                <a:latin typeface="华文新魏" panose="02010800040101010101" pitchFamily="2" charset="-122"/>
                <a:ea typeface="华文新魏" panose="02010800040101010101" pitchFamily="2" charset="-122"/>
                <a:sym typeface="宋体" panose="02010600030101010101" pitchFamily="2" charset="-122"/>
              </a:rPr>
              <a:t>2</a:t>
            </a:r>
            <a:r>
              <a:rPr lang="zh-CN" altLang="en-US" sz="2400" dirty="0">
                <a:latin typeface="华文新魏" panose="02010800040101010101" pitchFamily="2" charset="-122"/>
                <a:ea typeface="华文新魏" panose="02010800040101010101" pitchFamily="2" charset="-122"/>
                <a:sym typeface="宋体" panose="02010600030101010101" pitchFamily="2" charset="-122"/>
              </a:rPr>
              <a:t>  天津师范大学实验室实验室安全应急预案</a:t>
            </a:r>
          </a:p>
        </p:txBody>
      </p:sp>
      <p:sp>
        <p:nvSpPr>
          <p:cNvPr id="59397" name="TextBox 5"/>
          <p:cNvSpPr txBox="1"/>
          <p:nvPr>
            <p:custDataLst>
              <p:tags r:id="rId2"/>
            </p:custDataLst>
          </p:nvPr>
        </p:nvSpPr>
        <p:spPr>
          <a:xfrm>
            <a:off x="738188" y="1980565"/>
            <a:ext cx="9386887" cy="3681730"/>
          </a:xfrm>
          <a:prstGeom prst="rect">
            <a:avLst/>
          </a:prstGeom>
          <a:noFill/>
          <a:ln w="9525">
            <a:noFill/>
          </a:ln>
        </p:spPr>
        <p:txBody>
          <a:bodyPr wrap="square" anchor="t" anchorCtr="0">
            <a:spAutoFit/>
          </a:bodyPr>
          <a:lstStyle/>
          <a:p>
            <a:pPr eaLnBrk="0" hangingPunct="0">
              <a:lnSpc>
                <a:spcPts val="2800"/>
              </a:lnSpc>
            </a:pPr>
            <a:r>
              <a:rPr lang="en-US" altLang="zh-CN" sz="1800" dirty="0">
                <a:latin typeface="华文楷体" panose="02010600040101010101" pitchFamily="2" charset="-122"/>
                <a:ea typeface="华文楷体" panose="02010600040101010101" pitchFamily="2" charset="-122"/>
              </a:rPr>
              <a:t>      </a:t>
            </a:r>
            <a:r>
              <a:rPr lang="en-US" altLang="zh-CN" sz="1600" dirty="0">
                <a:latin typeface="华文楷体" panose="02010600040101010101" pitchFamily="2" charset="-122"/>
                <a:ea typeface="华文楷体" panose="02010600040101010101" pitchFamily="2" charset="-122"/>
              </a:rPr>
              <a:t> </a:t>
            </a: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六、应急措施</a:t>
            </a:r>
          </a:p>
          <a:p>
            <a:pPr eaLnBrk="0" hangingPunct="0">
              <a:lnSpc>
                <a:spcPts val="2800"/>
              </a:lnSpc>
            </a:pPr>
            <a:r>
              <a:rPr lang="en-US" altLang="zh-CN" sz="1800" b="1" dirty="0">
                <a:latin typeface="华文楷体" panose="02010600040101010101" pitchFamily="2" charset="-122"/>
                <a:ea typeface="华文楷体" panose="02010600040101010101" pitchFamily="2" charset="-122"/>
              </a:rPr>
              <a:t>      （七）大型仪器故障及玻璃器皿刺伤或切割伤应急处理预案</a:t>
            </a:r>
          </a:p>
          <a:p>
            <a:pPr eaLnBrk="0" hangingPunct="0">
              <a:lnSpc>
                <a:spcPts val="2800"/>
              </a:lnSpc>
            </a:pPr>
            <a:r>
              <a:rPr lang="en-US" altLang="zh-CN" sz="1800" dirty="0">
                <a:latin typeface="华文楷体" panose="02010600040101010101" pitchFamily="2" charset="-122"/>
                <a:ea typeface="华文楷体" panose="02010600040101010101" pitchFamily="2" charset="-122"/>
              </a:rPr>
              <a:t>        1. 受伤人员马上脱下工作服，消洗双手和受伤部位，使用碘伏或酒精进行皮肤消毒。并记录受伤原因和相关的微生物，保留完整的原始纪录。</a:t>
            </a:r>
          </a:p>
          <a:p>
            <a:pPr eaLnBrk="0" hangingPunct="0">
              <a:lnSpc>
                <a:spcPts val="2800"/>
              </a:lnSpc>
            </a:pPr>
            <a:r>
              <a:rPr lang="en-US" altLang="zh-CN" sz="1800" dirty="0">
                <a:latin typeface="华文楷体" panose="02010600040101010101" pitchFamily="2" charset="-122"/>
                <a:ea typeface="华文楷体" panose="02010600040101010101" pitchFamily="2" charset="-122"/>
              </a:rPr>
              <a:t>        2. 潜在危险性气溶胶的释放。所有人员必须立即撤离相关区域，立即通知相关负责人，为了使气溶胶排出和使较大的粒子沉降，在一定时间内（通常为一小时内）严禁人员入内，并在门口上张贴“禁止入内”的标志。</a:t>
            </a:r>
          </a:p>
          <a:p>
            <a:pPr eaLnBrk="0" hangingPunct="0">
              <a:lnSpc>
                <a:spcPts val="2800"/>
              </a:lnSpc>
            </a:pPr>
            <a:r>
              <a:rPr lang="en-US" altLang="zh-CN" sz="1800" dirty="0">
                <a:latin typeface="华文楷体" panose="02010600040101010101" pitchFamily="2" charset="-122"/>
                <a:ea typeface="华文楷体" panose="02010600040101010101" pitchFamily="2" charset="-122"/>
              </a:rPr>
              <a:t>        3. 容器破碎及感染性物质溢出污染。立即戴上手套，用布或纸巾覆盖受感染物质或受感染物质溢洒的破碎物品；在上面倒上消毒剂，让其作用30分钟后清理污染场所。所有用于清理的抹布、纸巾按医疗垃圾处理。</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TextBox 4"/>
          <p:cNvSpPr txBox="1"/>
          <p:nvPr/>
        </p:nvSpPr>
        <p:spPr>
          <a:xfrm>
            <a:off x="450850" y="708025"/>
            <a:ext cx="9982200" cy="522288"/>
          </a:xfrm>
          <a:prstGeom prst="rect">
            <a:avLst/>
          </a:prstGeom>
          <a:noFill/>
          <a:ln w="9525">
            <a:noFill/>
          </a:ln>
        </p:spPr>
        <p:txBody>
          <a:bodyPr wrap="square" anchor="t" anchorCtr="0">
            <a:spAutoFit/>
          </a:bodyPr>
          <a:lstStyle/>
          <a:p>
            <a:r>
              <a:rPr lang="zh-CN" altLang="en-US" sz="2800" b="1" dirty="0">
                <a:latin typeface="华文新魏" panose="02010800040101010101" pitchFamily="2" charset="-122"/>
                <a:ea typeface="华文新魏" panose="02010800040101010101" pitchFamily="2" charset="-122"/>
              </a:rPr>
              <a:t>（四）</a:t>
            </a:r>
            <a:r>
              <a:rPr lang="zh-CN" altLang="zh-CN" sz="2800" b="1" dirty="0">
                <a:latin typeface="华文新魏" panose="02010800040101010101" pitchFamily="2" charset="-122"/>
                <a:ea typeface="华文新魏" panose="02010800040101010101" pitchFamily="2" charset="-122"/>
              </a:rPr>
              <a:t>天津师范大学实验室安全管理办法（试行）</a:t>
            </a:r>
            <a:r>
              <a:rPr lang="zh-CN" altLang="en-US" sz="2800" b="1" dirty="0">
                <a:latin typeface="华文新魏" panose="02010800040101010101" pitchFamily="2" charset="-122"/>
                <a:ea typeface="华文新魏" panose="02010800040101010101" pitchFamily="2" charset="-122"/>
              </a:rPr>
              <a:t>（重点内容）</a:t>
            </a:r>
          </a:p>
        </p:txBody>
      </p:sp>
      <p:pic>
        <p:nvPicPr>
          <p:cNvPr id="59394" name="图片 109">
            <a:hlinkClick r:id="rId4" action="ppaction://hlinksldjump"/>
          </p:cNvPr>
          <p:cNvPicPr>
            <a:picLocks noChangeAspect="1"/>
          </p:cNvPicPr>
          <p:nvPr/>
        </p:nvPicPr>
        <p:blipFill>
          <a:blip r:embed="rId5" cstate="print"/>
          <a:srcRect l="67346" t="17532" r="2882" b="42969"/>
          <a:stretch>
            <a:fillRect/>
          </a:stretch>
        </p:blipFill>
        <p:spPr>
          <a:xfrm>
            <a:off x="9275763" y="6138863"/>
            <a:ext cx="798512" cy="755650"/>
          </a:xfrm>
          <a:prstGeom prst="rect">
            <a:avLst/>
          </a:prstGeom>
          <a:noFill/>
          <a:ln w="9525">
            <a:noFill/>
          </a:ln>
        </p:spPr>
      </p:pic>
      <p:pic>
        <p:nvPicPr>
          <p:cNvPr id="59395" name="图片 11">
            <a:hlinkClick r:id="rId6" action="ppaction://hlinksldjump"/>
          </p:cNvPr>
          <p:cNvPicPr>
            <a:picLocks noChangeAspect="1"/>
          </p:cNvPicPr>
          <p:nvPr/>
        </p:nvPicPr>
        <p:blipFill>
          <a:blip r:embed="rId7" cstate="print"/>
          <a:srcRect l="4480" t="58189" r="68494" b="5009"/>
          <a:stretch>
            <a:fillRect/>
          </a:stretch>
        </p:blipFill>
        <p:spPr>
          <a:xfrm>
            <a:off x="8418513" y="6138863"/>
            <a:ext cx="739775" cy="739775"/>
          </a:xfrm>
          <a:prstGeom prst="rect">
            <a:avLst/>
          </a:prstGeom>
          <a:noFill/>
          <a:ln w="9525">
            <a:noFill/>
          </a:ln>
        </p:spPr>
      </p:pic>
      <p:sp>
        <p:nvSpPr>
          <p:cNvPr id="59396" name="TextBox 5"/>
          <p:cNvSpPr txBox="1"/>
          <p:nvPr>
            <p:custDataLst>
              <p:tags r:id="rId1"/>
            </p:custDataLst>
          </p:nvPr>
        </p:nvSpPr>
        <p:spPr>
          <a:xfrm>
            <a:off x="954088" y="1404620"/>
            <a:ext cx="8858250" cy="460375"/>
          </a:xfrm>
          <a:prstGeom prst="rect">
            <a:avLst/>
          </a:prstGeom>
          <a:noFill/>
          <a:ln w="9525">
            <a:noFill/>
          </a:ln>
        </p:spPr>
        <p:txBody>
          <a:bodyPr anchor="t" anchorCtr="0">
            <a:spAutoFit/>
          </a:bodyPr>
          <a:lstStyle/>
          <a:p>
            <a:pPr algn="ctr" eaLnBrk="0" hangingPunct="0">
              <a:spcBef>
                <a:spcPct val="20000"/>
              </a:spcBef>
            </a:pPr>
            <a:r>
              <a:rPr lang="zh-CN" altLang="en-US" sz="2400" dirty="0">
                <a:latin typeface="华文新魏" panose="02010800040101010101" pitchFamily="2" charset="-122"/>
                <a:ea typeface="华文新魏" panose="02010800040101010101" pitchFamily="2" charset="-122"/>
                <a:sym typeface="宋体" panose="02010600030101010101" pitchFamily="2" charset="-122"/>
              </a:rPr>
              <a:t>附件</a:t>
            </a:r>
            <a:r>
              <a:rPr lang="en-US" altLang="zh-CN" sz="2400" dirty="0">
                <a:latin typeface="华文新魏" panose="02010800040101010101" pitchFamily="2" charset="-122"/>
                <a:ea typeface="华文新魏" panose="02010800040101010101" pitchFamily="2" charset="-122"/>
                <a:sym typeface="宋体" panose="02010600030101010101" pitchFamily="2" charset="-122"/>
              </a:rPr>
              <a:t>2</a:t>
            </a:r>
            <a:r>
              <a:rPr lang="zh-CN" altLang="en-US" sz="2400" dirty="0">
                <a:latin typeface="华文新魏" panose="02010800040101010101" pitchFamily="2" charset="-122"/>
                <a:ea typeface="华文新魏" panose="02010800040101010101" pitchFamily="2" charset="-122"/>
                <a:sym typeface="宋体" panose="02010600030101010101" pitchFamily="2" charset="-122"/>
              </a:rPr>
              <a:t>  天津师范大学实验室实验室安全应急预案</a:t>
            </a:r>
          </a:p>
        </p:txBody>
      </p:sp>
      <p:sp>
        <p:nvSpPr>
          <p:cNvPr id="59397" name="TextBox 5"/>
          <p:cNvSpPr txBox="1"/>
          <p:nvPr>
            <p:custDataLst>
              <p:tags r:id="rId2"/>
            </p:custDataLst>
          </p:nvPr>
        </p:nvSpPr>
        <p:spPr>
          <a:xfrm>
            <a:off x="738188" y="1908810"/>
            <a:ext cx="9386887" cy="3322955"/>
          </a:xfrm>
          <a:prstGeom prst="rect">
            <a:avLst/>
          </a:prstGeom>
          <a:noFill/>
          <a:ln w="9525">
            <a:noFill/>
          </a:ln>
        </p:spPr>
        <p:txBody>
          <a:bodyPr wrap="square" anchor="t" anchorCtr="0">
            <a:spAutoFit/>
          </a:bodyPr>
          <a:lstStyle/>
          <a:p>
            <a:pPr eaLnBrk="0" hangingPunct="0">
              <a:lnSpc>
                <a:spcPts val="2800"/>
              </a:lnSpc>
            </a:pPr>
            <a:r>
              <a:rPr lang="en-US" altLang="zh-CN" sz="1800" dirty="0">
                <a:latin typeface="华文楷体" panose="02010600040101010101" pitchFamily="2" charset="-122"/>
                <a:ea typeface="华文楷体" panose="02010600040101010101" pitchFamily="2" charset="-122"/>
              </a:rPr>
              <a:t>      </a:t>
            </a:r>
            <a:r>
              <a:rPr lang="en-US" altLang="zh-CN" sz="1600" dirty="0">
                <a:latin typeface="华文楷体" panose="02010600040101010101" pitchFamily="2" charset="-122"/>
                <a:ea typeface="华文楷体" panose="02010600040101010101" pitchFamily="2" charset="-122"/>
              </a:rPr>
              <a:t> </a:t>
            </a: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六、应急措施</a:t>
            </a:r>
          </a:p>
          <a:p>
            <a:pPr eaLnBrk="0" hangingPunct="0">
              <a:lnSpc>
                <a:spcPts val="2800"/>
              </a:lnSpc>
            </a:pPr>
            <a:r>
              <a:rPr lang="en-US" altLang="zh-CN" sz="1800" b="1" dirty="0">
                <a:latin typeface="华文楷体" panose="02010600040101010101" pitchFamily="2" charset="-122"/>
                <a:ea typeface="华文楷体" panose="02010600040101010101" pitchFamily="2" charset="-122"/>
              </a:rPr>
              <a:t>      （七）大型仪器故障及玻璃器皿刺伤或切割伤应急处理预案</a:t>
            </a:r>
          </a:p>
          <a:p>
            <a:pPr eaLnBrk="0" hangingPunct="0">
              <a:lnSpc>
                <a:spcPts val="2800"/>
              </a:lnSpc>
            </a:pPr>
            <a:r>
              <a:rPr lang="en-US" altLang="zh-CN" sz="1800" dirty="0">
                <a:latin typeface="华文楷体" panose="02010600040101010101" pitchFamily="2" charset="-122"/>
                <a:ea typeface="华文楷体" panose="02010600040101010101" pitchFamily="2" charset="-122"/>
              </a:rPr>
              <a:t>        4. 离心机内盛有潜在感染性物质的试管破裂。如果机器正在运行，应关闭机器电源，让机器密闭30分钟，使气溶胶沉积；工作人员戴上手套使用镊子清理玻璃碎片；离心机内用1%消佳净擦拭两次，擦拭用的抹布按医疗垃圾处理。</a:t>
            </a:r>
          </a:p>
          <a:p>
            <a:pPr eaLnBrk="0" hangingPunct="0">
              <a:lnSpc>
                <a:spcPts val="2800"/>
              </a:lnSpc>
            </a:pPr>
            <a:r>
              <a:rPr lang="en-US" altLang="zh-CN" sz="1800" dirty="0">
                <a:latin typeface="华文楷体" panose="02010600040101010101" pitchFamily="2" charset="-122"/>
                <a:ea typeface="华文楷体" panose="02010600040101010101" pitchFamily="2" charset="-122"/>
              </a:rPr>
              <a:t>        5. 眼睛溅入感染性物质。第一时间用清水冲洗眼睛，并立即护送至医院做进一步治疗。</a:t>
            </a:r>
          </a:p>
          <a:p>
            <a:pPr eaLnBrk="0" hangingPunct="0">
              <a:lnSpc>
                <a:spcPts val="2800"/>
              </a:lnSpc>
            </a:pPr>
            <a:r>
              <a:rPr lang="en-US" altLang="zh-CN" sz="1800" dirty="0">
                <a:latin typeface="华文楷体" panose="02010600040101010101" pitchFamily="2" charset="-122"/>
                <a:ea typeface="华文楷体" panose="02010600040101010101" pitchFamily="2" charset="-122"/>
              </a:rPr>
              <a:t>        6. 手部污染。如果是一般污染，先用清水冲洗双手，再用肥皂或洗手液搓洗（至少10秒钟），用清水冲洗后用干净的纸巾擦干，用酒精擦手；如果是重度污染，先用1%消毒水浸泡双手（5-10分钟），再用清水和肥皂水清洗。</a:t>
            </a: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TextBox 4"/>
          <p:cNvSpPr txBox="1"/>
          <p:nvPr/>
        </p:nvSpPr>
        <p:spPr>
          <a:xfrm>
            <a:off x="450850" y="708025"/>
            <a:ext cx="9982200" cy="522288"/>
          </a:xfrm>
          <a:prstGeom prst="rect">
            <a:avLst/>
          </a:prstGeom>
          <a:noFill/>
          <a:ln w="9525">
            <a:noFill/>
          </a:ln>
        </p:spPr>
        <p:txBody>
          <a:bodyPr wrap="square" anchor="t" anchorCtr="0">
            <a:spAutoFit/>
          </a:bodyPr>
          <a:lstStyle/>
          <a:p>
            <a:r>
              <a:rPr lang="zh-CN" altLang="en-US" sz="2800" b="1" dirty="0">
                <a:latin typeface="华文新魏" panose="02010800040101010101" pitchFamily="2" charset="-122"/>
                <a:ea typeface="华文新魏" panose="02010800040101010101" pitchFamily="2" charset="-122"/>
              </a:rPr>
              <a:t>（四）</a:t>
            </a:r>
            <a:r>
              <a:rPr lang="zh-CN" altLang="zh-CN" sz="2800" b="1" dirty="0">
                <a:latin typeface="华文新魏" panose="02010800040101010101" pitchFamily="2" charset="-122"/>
                <a:ea typeface="华文新魏" panose="02010800040101010101" pitchFamily="2" charset="-122"/>
              </a:rPr>
              <a:t>天津师范大学实验室安全管理办法（试行）</a:t>
            </a:r>
            <a:r>
              <a:rPr lang="zh-CN" altLang="en-US" sz="2800" b="1" dirty="0">
                <a:latin typeface="华文新魏" panose="02010800040101010101" pitchFamily="2" charset="-122"/>
                <a:ea typeface="华文新魏" panose="02010800040101010101" pitchFamily="2" charset="-122"/>
              </a:rPr>
              <a:t>（重点内容）</a:t>
            </a:r>
          </a:p>
        </p:txBody>
      </p:sp>
      <p:pic>
        <p:nvPicPr>
          <p:cNvPr id="60418" name="图片 109">
            <a:hlinkClick r:id="rId4" action="ppaction://hlinksldjump"/>
          </p:cNvPr>
          <p:cNvPicPr>
            <a:picLocks noChangeAspect="1"/>
          </p:cNvPicPr>
          <p:nvPr/>
        </p:nvPicPr>
        <p:blipFill>
          <a:blip r:embed="rId5" cstate="print"/>
          <a:srcRect l="67346" t="17532" r="2882" b="42969"/>
          <a:stretch>
            <a:fillRect/>
          </a:stretch>
        </p:blipFill>
        <p:spPr>
          <a:xfrm>
            <a:off x="9275763" y="6138863"/>
            <a:ext cx="798512" cy="755650"/>
          </a:xfrm>
          <a:prstGeom prst="rect">
            <a:avLst/>
          </a:prstGeom>
          <a:noFill/>
          <a:ln w="9525">
            <a:noFill/>
          </a:ln>
        </p:spPr>
      </p:pic>
      <p:pic>
        <p:nvPicPr>
          <p:cNvPr id="60419" name="图片 11">
            <a:hlinkClick r:id="rId6" action="ppaction://hlinksldjump"/>
          </p:cNvPr>
          <p:cNvPicPr>
            <a:picLocks noChangeAspect="1"/>
          </p:cNvPicPr>
          <p:nvPr/>
        </p:nvPicPr>
        <p:blipFill>
          <a:blip r:embed="rId7" cstate="print"/>
          <a:srcRect l="4480" t="58189" r="68494" b="5009"/>
          <a:stretch>
            <a:fillRect/>
          </a:stretch>
        </p:blipFill>
        <p:spPr>
          <a:xfrm>
            <a:off x="8418513" y="6138863"/>
            <a:ext cx="739775" cy="739775"/>
          </a:xfrm>
          <a:prstGeom prst="rect">
            <a:avLst/>
          </a:prstGeom>
          <a:noFill/>
          <a:ln w="9525">
            <a:noFill/>
          </a:ln>
        </p:spPr>
      </p:pic>
      <p:sp>
        <p:nvSpPr>
          <p:cNvPr id="60420" name="TextBox 5"/>
          <p:cNvSpPr txBox="1"/>
          <p:nvPr>
            <p:custDataLst>
              <p:tags r:id="rId1"/>
            </p:custDataLst>
          </p:nvPr>
        </p:nvSpPr>
        <p:spPr>
          <a:xfrm>
            <a:off x="954088" y="1447800"/>
            <a:ext cx="8858250" cy="460375"/>
          </a:xfrm>
          <a:prstGeom prst="rect">
            <a:avLst/>
          </a:prstGeom>
          <a:noFill/>
          <a:ln w="9525">
            <a:noFill/>
          </a:ln>
        </p:spPr>
        <p:txBody>
          <a:bodyPr anchor="t" anchorCtr="0">
            <a:spAutoFit/>
          </a:bodyPr>
          <a:lstStyle/>
          <a:p>
            <a:pPr algn="ctr" eaLnBrk="0" hangingPunct="0">
              <a:spcBef>
                <a:spcPct val="20000"/>
              </a:spcBef>
            </a:pPr>
            <a:r>
              <a:rPr lang="zh-CN" altLang="en-US" sz="2400" dirty="0">
                <a:latin typeface="华文新魏" panose="02010800040101010101" pitchFamily="2" charset="-122"/>
                <a:ea typeface="华文新魏" panose="02010800040101010101" pitchFamily="2" charset="-122"/>
                <a:sym typeface="宋体" panose="02010600030101010101" pitchFamily="2" charset="-122"/>
              </a:rPr>
              <a:t>附件</a:t>
            </a:r>
            <a:r>
              <a:rPr lang="en-US" altLang="zh-CN" sz="2400" dirty="0">
                <a:latin typeface="华文新魏" panose="02010800040101010101" pitchFamily="2" charset="-122"/>
                <a:ea typeface="华文新魏" panose="02010800040101010101" pitchFamily="2" charset="-122"/>
                <a:sym typeface="宋体" panose="02010600030101010101" pitchFamily="2" charset="-122"/>
              </a:rPr>
              <a:t>2</a:t>
            </a:r>
            <a:r>
              <a:rPr lang="zh-CN" altLang="en-US" sz="2400" dirty="0">
                <a:latin typeface="华文新魏" panose="02010800040101010101" pitchFamily="2" charset="-122"/>
                <a:ea typeface="华文新魏" panose="02010800040101010101" pitchFamily="2" charset="-122"/>
                <a:sym typeface="宋体" panose="02010600030101010101" pitchFamily="2" charset="-122"/>
              </a:rPr>
              <a:t>  天津师范大学实验室实验室安全应急预案</a:t>
            </a:r>
          </a:p>
        </p:txBody>
      </p:sp>
      <p:sp>
        <p:nvSpPr>
          <p:cNvPr id="60421" name="TextBox 5"/>
          <p:cNvSpPr txBox="1"/>
          <p:nvPr>
            <p:custDataLst>
              <p:tags r:id="rId2"/>
            </p:custDataLst>
          </p:nvPr>
        </p:nvSpPr>
        <p:spPr>
          <a:xfrm>
            <a:off x="738188" y="1908175"/>
            <a:ext cx="9386887" cy="2246313"/>
          </a:xfrm>
          <a:prstGeom prst="rect">
            <a:avLst/>
          </a:prstGeom>
          <a:noFill/>
          <a:ln w="9525">
            <a:noFill/>
          </a:ln>
        </p:spPr>
        <p:txBody>
          <a:bodyPr wrap="square" anchor="t" anchorCtr="0">
            <a:spAutoFit/>
          </a:bodyPr>
          <a:lstStyle/>
          <a:p>
            <a:pPr eaLnBrk="0" hangingPunct="0">
              <a:lnSpc>
                <a:spcPts val="2800"/>
              </a:lnSpc>
            </a:pPr>
            <a:r>
              <a:rPr lang="en-US" altLang="zh-CN" sz="1800" dirty="0">
                <a:latin typeface="华文楷体" panose="02010600040101010101" pitchFamily="2" charset="-122"/>
                <a:ea typeface="华文楷体" panose="02010600040101010101" pitchFamily="2" charset="-122"/>
              </a:rPr>
              <a:t>      </a:t>
            </a:r>
            <a:r>
              <a:rPr lang="en-US" altLang="zh-CN" sz="16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七、</a:t>
            </a:r>
            <a:r>
              <a:rPr lang="en-US" altLang="zh-CN" sz="1800" dirty="0">
                <a:latin typeface="华文楷体" panose="02010600040101010101" pitchFamily="2" charset="-122"/>
                <a:ea typeface="华文楷体" panose="02010600040101010101" pitchFamily="2" charset="-122"/>
              </a:rPr>
              <a:t>无论在何时何地，当发生化学危险品事故时，均应根据事故的严重程度，迅速、准确地报警并及时采取自救、互救措施。正确有效的疏散无关人员，避免对人员造成更大伤害。各级安全工作机构的联系电话如下：</a:t>
            </a:r>
          </a:p>
          <a:p>
            <a:pPr eaLnBrk="0" hangingPunct="0">
              <a:lnSpc>
                <a:spcPts val="2800"/>
              </a:lnSpc>
            </a:pPr>
            <a:r>
              <a:rPr lang="en-US" altLang="zh-CN" sz="1800" dirty="0">
                <a:latin typeface="华文楷体" panose="02010600040101010101" pitchFamily="2" charset="-122"/>
                <a:ea typeface="华文楷体" panose="02010600040101010101" pitchFamily="2" charset="-122"/>
              </a:rPr>
              <a:t>        保   卫   处 ：23766110</a:t>
            </a:r>
          </a:p>
          <a:p>
            <a:pPr eaLnBrk="0" hangingPunct="0">
              <a:lnSpc>
                <a:spcPts val="2800"/>
              </a:lnSpc>
            </a:pPr>
            <a:r>
              <a:rPr lang="en-US" altLang="zh-CN" sz="1800" dirty="0">
                <a:latin typeface="华文楷体" panose="02010600040101010101" pitchFamily="2" charset="-122"/>
                <a:ea typeface="华文楷体" panose="02010600040101010101" pitchFamily="2" charset="-122"/>
              </a:rPr>
              <a:t>        校   医   院 ：23766076</a:t>
            </a:r>
          </a:p>
          <a:p>
            <a:pPr eaLnBrk="0" hangingPunct="0">
              <a:lnSpc>
                <a:spcPts val="2800"/>
              </a:lnSpc>
            </a:pPr>
            <a:r>
              <a:rPr lang="en-US" altLang="zh-CN" sz="1800" dirty="0">
                <a:latin typeface="华文楷体" panose="02010600040101010101" pitchFamily="2" charset="-122"/>
                <a:ea typeface="华文楷体" panose="02010600040101010101" pitchFamily="2" charset="-122"/>
              </a:rPr>
              <a:t>        国有资产管理处：23766713</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TextBox 4"/>
          <p:cNvSpPr txBox="1"/>
          <p:nvPr/>
        </p:nvSpPr>
        <p:spPr>
          <a:xfrm>
            <a:off x="450850" y="708025"/>
            <a:ext cx="9982200" cy="522288"/>
          </a:xfrm>
          <a:prstGeom prst="rect">
            <a:avLst/>
          </a:prstGeom>
          <a:noFill/>
          <a:ln w="9525">
            <a:noFill/>
          </a:ln>
        </p:spPr>
        <p:txBody>
          <a:bodyPr wrap="square" anchor="t" anchorCtr="0">
            <a:spAutoFit/>
          </a:bodyPr>
          <a:lstStyle/>
          <a:p>
            <a:r>
              <a:rPr lang="zh-CN" altLang="en-US" sz="2800" b="1" dirty="0">
                <a:latin typeface="华文新魏" panose="02010800040101010101" pitchFamily="2" charset="-122"/>
                <a:ea typeface="华文新魏" panose="02010800040101010101" pitchFamily="2" charset="-122"/>
              </a:rPr>
              <a:t>（四）</a:t>
            </a:r>
            <a:r>
              <a:rPr lang="zh-CN" altLang="zh-CN" sz="2800" b="1" dirty="0">
                <a:latin typeface="华文新魏" panose="02010800040101010101" pitchFamily="2" charset="-122"/>
                <a:ea typeface="华文新魏" panose="02010800040101010101" pitchFamily="2" charset="-122"/>
              </a:rPr>
              <a:t>天津师范大学实验室安全管理办法（试行）</a:t>
            </a:r>
            <a:r>
              <a:rPr lang="zh-CN" altLang="en-US" sz="2800" b="1" dirty="0">
                <a:latin typeface="华文新魏" panose="02010800040101010101" pitchFamily="2" charset="-122"/>
                <a:ea typeface="华文新魏" panose="02010800040101010101" pitchFamily="2" charset="-122"/>
              </a:rPr>
              <a:t>（重点内容）</a:t>
            </a:r>
          </a:p>
        </p:txBody>
      </p:sp>
      <p:pic>
        <p:nvPicPr>
          <p:cNvPr id="61442" name="图片 109">
            <a:hlinkClick r:id="rId4" action="ppaction://hlinksldjump"/>
          </p:cNvPr>
          <p:cNvPicPr>
            <a:picLocks noChangeAspect="1"/>
          </p:cNvPicPr>
          <p:nvPr/>
        </p:nvPicPr>
        <p:blipFill>
          <a:blip r:embed="rId5" cstate="print"/>
          <a:srcRect l="67346" t="17532" r="2882" b="42969"/>
          <a:stretch>
            <a:fillRect/>
          </a:stretch>
        </p:blipFill>
        <p:spPr>
          <a:xfrm>
            <a:off x="9275763" y="6138863"/>
            <a:ext cx="798512" cy="755650"/>
          </a:xfrm>
          <a:prstGeom prst="rect">
            <a:avLst/>
          </a:prstGeom>
          <a:noFill/>
          <a:ln w="9525">
            <a:noFill/>
          </a:ln>
        </p:spPr>
      </p:pic>
      <p:pic>
        <p:nvPicPr>
          <p:cNvPr id="61443" name="图片 11">
            <a:hlinkClick r:id="rId6" action="ppaction://hlinksldjump"/>
          </p:cNvPr>
          <p:cNvPicPr>
            <a:picLocks noChangeAspect="1"/>
          </p:cNvPicPr>
          <p:nvPr/>
        </p:nvPicPr>
        <p:blipFill>
          <a:blip r:embed="rId7" cstate="print"/>
          <a:srcRect l="4480" t="58189" r="68494" b="5009"/>
          <a:stretch>
            <a:fillRect/>
          </a:stretch>
        </p:blipFill>
        <p:spPr>
          <a:xfrm>
            <a:off x="8418513" y="6138863"/>
            <a:ext cx="739775" cy="739775"/>
          </a:xfrm>
          <a:prstGeom prst="rect">
            <a:avLst/>
          </a:prstGeom>
          <a:noFill/>
          <a:ln w="9525">
            <a:noFill/>
          </a:ln>
        </p:spPr>
      </p:pic>
      <p:sp>
        <p:nvSpPr>
          <p:cNvPr id="61444" name="TextBox 5"/>
          <p:cNvSpPr txBox="1"/>
          <p:nvPr>
            <p:custDataLst>
              <p:tags r:id="rId1"/>
            </p:custDataLst>
          </p:nvPr>
        </p:nvSpPr>
        <p:spPr>
          <a:xfrm>
            <a:off x="1026478" y="1260475"/>
            <a:ext cx="8858250" cy="460375"/>
          </a:xfrm>
          <a:prstGeom prst="rect">
            <a:avLst/>
          </a:prstGeom>
          <a:noFill/>
          <a:ln w="9525">
            <a:noFill/>
          </a:ln>
        </p:spPr>
        <p:txBody>
          <a:bodyPr anchor="t" anchorCtr="0">
            <a:spAutoFit/>
          </a:bodyPr>
          <a:lstStyle/>
          <a:p>
            <a:pPr algn="ctr" eaLnBrk="0" hangingPunct="0">
              <a:spcBef>
                <a:spcPct val="20000"/>
              </a:spcBef>
            </a:pPr>
            <a:r>
              <a:rPr lang="zh-CN" altLang="en-US" sz="2400" dirty="0">
                <a:latin typeface="华文新魏" panose="02010800040101010101" pitchFamily="2" charset="-122"/>
                <a:ea typeface="华文新魏" panose="02010800040101010101" pitchFamily="2" charset="-122"/>
                <a:sym typeface="宋体" panose="02010600030101010101" pitchFamily="2" charset="-122"/>
              </a:rPr>
              <a:t>附件</a:t>
            </a:r>
            <a:r>
              <a:rPr lang="en-US" altLang="zh-CN" sz="2400" dirty="0">
                <a:latin typeface="华文新魏" panose="02010800040101010101" pitchFamily="2" charset="-122"/>
                <a:ea typeface="华文新魏" panose="02010800040101010101" pitchFamily="2" charset="-122"/>
                <a:sym typeface="宋体" panose="02010600030101010101" pitchFamily="2" charset="-122"/>
              </a:rPr>
              <a:t>4</a:t>
            </a:r>
            <a:r>
              <a:rPr lang="zh-CN" altLang="en-US" sz="2400" dirty="0">
                <a:latin typeface="华文新魏" panose="02010800040101010101" pitchFamily="2" charset="-122"/>
                <a:ea typeface="华文新魏" panose="02010800040101010101" pitchFamily="2" charset="-122"/>
                <a:sym typeface="宋体" panose="02010600030101010101" pitchFamily="2" charset="-122"/>
              </a:rPr>
              <a:t>  实验室安全管理院系层面任务清单</a:t>
            </a:r>
            <a:endParaRPr lang="en-US" altLang="zh-CN" sz="2400" dirty="0">
              <a:latin typeface="华文新魏" panose="02010800040101010101" pitchFamily="2" charset="-122"/>
              <a:ea typeface="华文新魏" panose="02010800040101010101" pitchFamily="2" charset="-122"/>
              <a:sym typeface="宋体" panose="02010600030101010101" pitchFamily="2" charset="-122"/>
            </a:endParaRPr>
          </a:p>
        </p:txBody>
      </p:sp>
      <p:sp>
        <p:nvSpPr>
          <p:cNvPr id="61445" name="TextBox 5"/>
          <p:cNvSpPr txBox="1"/>
          <p:nvPr>
            <p:custDataLst>
              <p:tags r:id="rId2"/>
            </p:custDataLst>
          </p:nvPr>
        </p:nvSpPr>
        <p:spPr>
          <a:xfrm>
            <a:off x="594360" y="1548765"/>
            <a:ext cx="9838690" cy="4887595"/>
          </a:xfrm>
          <a:prstGeom prst="rect">
            <a:avLst/>
          </a:prstGeom>
          <a:noFill/>
          <a:ln w="9525">
            <a:noFill/>
          </a:ln>
        </p:spPr>
        <p:txBody>
          <a:bodyPr wrap="square" anchor="t" anchorCtr="0">
            <a:spAutoFit/>
          </a:bodyPr>
          <a:lstStyle/>
          <a:p>
            <a:pPr eaLnBrk="0" hangingPunct="0">
              <a:lnSpc>
                <a:spcPts val="2200"/>
              </a:lnSpc>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一、安全责任体系</a:t>
            </a:r>
            <a:endParaRPr lang="en-US" altLang="zh-CN" sz="1800" dirty="0">
              <a:latin typeface="华文楷体" panose="02010600040101010101" pitchFamily="2" charset="-122"/>
              <a:ea typeface="华文楷体" panose="02010600040101010101" pitchFamily="2" charset="-122"/>
            </a:endParaRPr>
          </a:p>
          <a:p>
            <a:pPr eaLnBrk="0" hangingPunct="0">
              <a:lnSpc>
                <a:spcPts val="2200"/>
              </a:lnSpc>
            </a:pPr>
            <a:r>
              <a:rPr lang="en-US" altLang="zh-CN" sz="1800" dirty="0">
                <a:latin typeface="华文楷体" panose="02010600040101010101" pitchFamily="2" charset="-122"/>
                <a:ea typeface="华文楷体" panose="02010600040101010101" pitchFamily="2" charset="-122"/>
              </a:rPr>
              <a:t>        1. 成立实验室安全领导小组，由党政负责人任组长，实验室负责人参加；</a:t>
            </a:r>
          </a:p>
          <a:p>
            <a:pPr eaLnBrk="0" hangingPunct="0">
              <a:lnSpc>
                <a:spcPts val="2200"/>
              </a:lnSpc>
            </a:pPr>
            <a:r>
              <a:rPr lang="en-US" altLang="zh-CN" sz="1800" dirty="0">
                <a:latin typeface="华文楷体" panose="02010600040101010101" pitchFamily="2" charset="-122"/>
                <a:ea typeface="华文楷体" panose="02010600040101010101" pitchFamily="2" charset="-122"/>
              </a:rPr>
              <a:t>        2. 院系有专职实验室秘书或管理人员，文科院系可为兼职；</a:t>
            </a:r>
          </a:p>
          <a:p>
            <a:pPr eaLnBrk="0" hangingPunct="0">
              <a:lnSpc>
                <a:spcPts val="2200"/>
              </a:lnSpc>
            </a:pPr>
            <a:r>
              <a:rPr lang="en-US" altLang="zh-CN" sz="1800" dirty="0">
                <a:latin typeface="华文楷体" panose="02010600040101010101" pitchFamily="2" charset="-122"/>
                <a:ea typeface="华文楷体" panose="02010600040101010101" pitchFamily="2" charset="-122"/>
              </a:rPr>
              <a:t>        3. 建立实验室层面的安全责任体系，所有房间（包括分布在主校区和其它校区）都需明确安全责任人；</a:t>
            </a:r>
          </a:p>
          <a:p>
            <a:pPr eaLnBrk="0" hangingPunct="0">
              <a:lnSpc>
                <a:spcPts val="2200"/>
              </a:lnSpc>
            </a:pPr>
            <a:r>
              <a:rPr lang="en-US" altLang="zh-CN" sz="1800" dirty="0">
                <a:latin typeface="华文楷体" panose="02010600040101010101" pitchFamily="2" charset="-122"/>
                <a:ea typeface="华文楷体" panose="02010600040101010101" pitchFamily="2" charset="-122"/>
              </a:rPr>
              <a:t>        4. 院系与下属单位或个人签订了实验室安全管理责任书；</a:t>
            </a:r>
          </a:p>
          <a:p>
            <a:pPr eaLnBrk="0" hangingPunct="0">
              <a:lnSpc>
                <a:spcPts val="2200"/>
              </a:lnSpc>
            </a:pPr>
            <a:r>
              <a:rPr lang="en-US" altLang="zh-CN" sz="1800" dirty="0">
                <a:latin typeface="华文楷体" panose="02010600040101010101" pitchFamily="2" charset="-122"/>
                <a:ea typeface="华文楷体" panose="02010600040101010101" pitchFamily="2" charset="-122"/>
              </a:rPr>
              <a:t>        5. 实验室层面安全责任体系由各院系根据实验室岗位责任自行制定。</a:t>
            </a:r>
          </a:p>
          <a:p>
            <a:pPr eaLnBrk="0" hangingPunct="0">
              <a:lnSpc>
                <a:spcPts val="2200"/>
              </a:lnSpc>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二、安全管理制度</a:t>
            </a:r>
            <a:endParaRPr lang="en-US" altLang="zh-CN" sz="1800" dirty="0">
              <a:latin typeface="华文楷体" panose="02010600040101010101" pitchFamily="2" charset="-122"/>
              <a:ea typeface="华文楷体" panose="02010600040101010101" pitchFamily="2" charset="-122"/>
            </a:endParaRPr>
          </a:p>
          <a:p>
            <a:pPr eaLnBrk="0" hangingPunct="0">
              <a:lnSpc>
                <a:spcPts val="2200"/>
              </a:lnSpc>
            </a:pPr>
            <a:r>
              <a:rPr lang="en-US" altLang="zh-CN" sz="1800" dirty="0">
                <a:latin typeface="华文楷体" panose="02010600040101010101" pitchFamily="2" charset="-122"/>
                <a:ea typeface="华文楷体" panose="02010600040101010101" pitchFamily="2" charset="-122"/>
              </a:rPr>
              <a:t>        1. 制定具有学科特色的实验室安全管理制度(含危险化学品安全管理制度）；</a:t>
            </a:r>
          </a:p>
          <a:p>
            <a:pPr eaLnBrk="0" hangingPunct="0">
              <a:lnSpc>
                <a:spcPts val="2200"/>
              </a:lnSpc>
            </a:pPr>
            <a:r>
              <a:rPr lang="en-US" altLang="zh-CN" sz="1800" dirty="0">
                <a:latin typeface="华文楷体" panose="02010600040101010101" pitchFamily="2" charset="-122"/>
                <a:ea typeface="华文楷体" panose="02010600040101010101" pitchFamily="2" charset="-122"/>
              </a:rPr>
              <a:t>        2. 制定并落实本单位实验室使用危险化学品的巡视检查制度和安全事故隐患排查整改制度；</a:t>
            </a:r>
          </a:p>
          <a:p>
            <a:pPr eaLnBrk="0" hangingPunct="0">
              <a:lnSpc>
                <a:spcPts val="2200"/>
              </a:lnSpc>
            </a:pPr>
            <a:r>
              <a:rPr lang="en-US" altLang="zh-CN" sz="1800" dirty="0">
                <a:latin typeface="华文楷体" panose="02010600040101010101" pitchFamily="2" charset="-122"/>
                <a:ea typeface="华文楷体" panose="02010600040101010101" pitchFamily="2" charset="-122"/>
              </a:rPr>
              <a:t>        3. 制定实验操作规程（含危化品安全注意事项，特别是对于危险性实验与操作）；</a:t>
            </a:r>
          </a:p>
          <a:p>
            <a:pPr eaLnBrk="0" hangingPunct="0">
              <a:lnSpc>
                <a:spcPts val="2200"/>
              </a:lnSpc>
            </a:pPr>
            <a:r>
              <a:rPr lang="en-US" altLang="zh-CN" sz="1800" dirty="0">
                <a:latin typeface="华文楷体" panose="02010600040101010101" pitchFamily="2" charset="-122"/>
                <a:ea typeface="华文楷体" panose="02010600040101010101" pitchFamily="2" charset="-122"/>
              </a:rPr>
              <a:t>        4. 制定仪器操作规程（含安全注意事项）；</a:t>
            </a:r>
          </a:p>
          <a:p>
            <a:pPr eaLnBrk="0" hangingPunct="0">
              <a:lnSpc>
                <a:spcPts val="2200"/>
              </a:lnSpc>
            </a:pPr>
            <a:r>
              <a:rPr lang="en-US" altLang="zh-CN" sz="1800" dirty="0">
                <a:latin typeface="华文楷体" panose="02010600040101010101" pitchFamily="2" charset="-122"/>
                <a:ea typeface="华文楷体" panose="02010600040101010101" pitchFamily="2" charset="-122"/>
              </a:rPr>
              <a:t>        5. 组织制定并实施本单位的安全事故应急救援预案；</a:t>
            </a:r>
          </a:p>
          <a:p>
            <a:pPr eaLnBrk="0" hangingPunct="0">
              <a:lnSpc>
                <a:spcPts val="2200"/>
              </a:lnSpc>
            </a:pPr>
            <a:r>
              <a:rPr lang="en-US" altLang="zh-CN" sz="1800" dirty="0">
                <a:latin typeface="华文楷体" panose="02010600040101010101" pitchFamily="2" charset="-122"/>
                <a:ea typeface="华文楷体" panose="02010600040101010101" pitchFamily="2" charset="-122"/>
              </a:rPr>
              <a:t>        6. 建立安全检查和值日台账，且记录规范；</a:t>
            </a:r>
          </a:p>
          <a:p>
            <a:pPr eaLnBrk="0" hangingPunct="0">
              <a:lnSpc>
                <a:spcPts val="2200"/>
              </a:lnSpc>
            </a:pPr>
            <a:r>
              <a:rPr lang="en-US" altLang="zh-CN" sz="1800" dirty="0">
                <a:latin typeface="华文楷体" panose="02010600040101010101" pitchFamily="2" charset="-122"/>
                <a:ea typeface="华文楷体" panose="02010600040101010101" pitchFamily="2" charset="-122"/>
              </a:rPr>
              <a:t>        7. 将有操作指导性的制度、规程上墙（特别是有危险性的操作一定要明确）；</a:t>
            </a:r>
          </a:p>
          <a:p>
            <a:pPr eaLnBrk="0" hangingPunct="0">
              <a:lnSpc>
                <a:spcPts val="2200"/>
              </a:lnSpc>
            </a:pPr>
            <a:r>
              <a:rPr lang="en-US" altLang="zh-CN" sz="1800" dirty="0">
                <a:latin typeface="华文楷体" panose="02010600040101010101" pitchFamily="2" charset="-122"/>
                <a:ea typeface="华文楷体" panose="02010600040101010101" pitchFamily="2" charset="-122"/>
              </a:rPr>
              <a:t>        8. 对于检查发现存在问题的，有合适的方式通知被查实验室，如网上公示、整改通知书等；</a:t>
            </a:r>
          </a:p>
          <a:p>
            <a:pPr eaLnBrk="0" hangingPunct="0">
              <a:lnSpc>
                <a:spcPts val="2200"/>
              </a:lnSpc>
            </a:pPr>
            <a:r>
              <a:rPr lang="en-US" altLang="zh-CN" sz="1800" dirty="0">
                <a:latin typeface="华文楷体" panose="02010600040101010101" pitchFamily="2" charset="-122"/>
                <a:ea typeface="华文楷体" panose="02010600040101010101" pitchFamily="2" charset="-122"/>
              </a:rPr>
              <a:t>        9. 检查出的问题得到及时的整改，有记录。</a:t>
            </a: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TextBox 4"/>
          <p:cNvSpPr txBox="1"/>
          <p:nvPr/>
        </p:nvSpPr>
        <p:spPr>
          <a:xfrm>
            <a:off x="450850" y="708025"/>
            <a:ext cx="9982200" cy="522288"/>
          </a:xfrm>
          <a:prstGeom prst="rect">
            <a:avLst/>
          </a:prstGeom>
          <a:noFill/>
          <a:ln w="9525">
            <a:noFill/>
          </a:ln>
        </p:spPr>
        <p:txBody>
          <a:bodyPr wrap="square" anchor="t" anchorCtr="0">
            <a:spAutoFit/>
          </a:bodyPr>
          <a:lstStyle/>
          <a:p>
            <a:r>
              <a:rPr lang="zh-CN" altLang="en-US" sz="2800" b="1" dirty="0">
                <a:latin typeface="华文新魏" panose="02010800040101010101" pitchFamily="2" charset="-122"/>
                <a:ea typeface="华文新魏" panose="02010800040101010101" pitchFamily="2" charset="-122"/>
              </a:rPr>
              <a:t>（四）</a:t>
            </a:r>
            <a:r>
              <a:rPr lang="zh-CN" altLang="zh-CN" sz="2800" b="1" dirty="0">
                <a:latin typeface="华文新魏" panose="02010800040101010101" pitchFamily="2" charset="-122"/>
                <a:ea typeface="华文新魏" panose="02010800040101010101" pitchFamily="2" charset="-122"/>
              </a:rPr>
              <a:t>天津师范大学实验室安全管理办法（试行）</a:t>
            </a:r>
            <a:r>
              <a:rPr lang="zh-CN" altLang="en-US" sz="2800" b="1" dirty="0">
                <a:latin typeface="华文新魏" panose="02010800040101010101" pitchFamily="2" charset="-122"/>
                <a:ea typeface="华文新魏" panose="02010800040101010101" pitchFamily="2" charset="-122"/>
              </a:rPr>
              <a:t>（重点内容）</a:t>
            </a:r>
          </a:p>
        </p:txBody>
      </p:sp>
      <p:pic>
        <p:nvPicPr>
          <p:cNvPr id="62466" name="图片 109">
            <a:hlinkClick r:id="rId4" action="ppaction://hlinksldjump"/>
          </p:cNvPr>
          <p:cNvPicPr>
            <a:picLocks noChangeAspect="1"/>
          </p:cNvPicPr>
          <p:nvPr/>
        </p:nvPicPr>
        <p:blipFill>
          <a:blip r:embed="rId5" cstate="print"/>
          <a:srcRect l="67346" t="17532" r="2882" b="42969"/>
          <a:stretch>
            <a:fillRect/>
          </a:stretch>
        </p:blipFill>
        <p:spPr>
          <a:xfrm>
            <a:off x="9275763" y="6138863"/>
            <a:ext cx="798512" cy="755650"/>
          </a:xfrm>
          <a:prstGeom prst="rect">
            <a:avLst/>
          </a:prstGeom>
          <a:noFill/>
          <a:ln w="9525">
            <a:noFill/>
          </a:ln>
        </p:spPr>
      </p:pic>
      <p:pic>
        <p:nvPicPr>
          <p:cNvPr id="62467" name="图片 11">
            <a:hlinkClick r:id="rId6" action="ppaction://hlinksldjump"/>
          </p:cNvPr>
          <p:cNvPicPr>
            <a:picLocks noChangeAspect="1"/>
          </p:cNvPicPr>
          <p:nvPr/>
        </p:nvPicPr>
        <p:blipFill>
          <a:blip r:embed="rId7" cstate="print"/>
          <a:srcRect l="4480" t="58189" r="68494" b="5009"/>
          <a:stretch>
            <a:fillRect/>
          </a:stretch>
        </p:blipFill>
        <p:spPr>
          <a:xfrm>
            <a:off x="8418513" y="6138863"/>
            <a:ext cx="739775" cy="739775"/>
          </a:xfrm>
          <a:prstGeom prst="rect">
            <a:avLst/>
          </a:prstGeom>
          <a:noFill/>
          <a:ln w="9525">
            <a:noFill/>
          </a:ln>
        </p:spPr>
      </p:pic>
      <p:sp>
        <p:nvSpPr>
          <p:cNvPr id="62468" name="TextBox 5"/>
          <p:cNvSpPr txBox="1"/>
          <p:nvPr>
            <p:custDataLst>
              <p:tags r:id="rId1"/>
            </p:custDataLst>
          </p:nvPr>
        </p:nvSpPr>
        <p:spPr>
          <a:xfrm>
            <a:off x="1025525" y="1333500"/>
            <a:ext cx="8858250" cy="460375"/>
          </a:xfrm>
          <a:prstGeom prst="rect">
            <a:avLst/>
          </a:prstGeom>
          <a:noFill/>
          <a:ln w="9525">
            <a:noFill/>
          </a:ln>
        </p:spPr>
        <p:txBody>
          <a:bodyPr anchor="t" anchorCtr="0">
            <a:spAutoFit/>
          </a:bodyPr>
          <a:lstStyle/>
          <a:p>
            <a:pPr algn="ctr" eaLnBrk="0" hangingPunct="0">
              <a:spcBef>
                <a:spcPct val="20000"/>
              </a:spcBef>
            </a:pPr>
            <a:r>
              <a:rPr lang="zh-CN" altLang="en-US" sz="2400" dirty="0">
                <a:latin typeface="华文新魏" panose="02010800040101010101" pitchFamily="2" charset="-122"/>
                <a:ea typeface="华文新魏" panose="02010800040101010101" pitchFamily="2" charset="-122"/>
                <a:sym typeface="宋体" panose="02010600030101010101" pitchFamily="2" charset="-122"/>
              </a:rPr>
              <a:t>附件</a:t>
            </a:r>
            <a:r>
              <a:rPr lang="en-US" altLang="zh-CN" sz="2400" dirty="0">
                <a:latin typeface="华文新魏" panose="02010800040101010101" pitchFamily="2" charset="-122"/>
                <a:ea typeface="华文新魏" panose="02010800040101010101" pitchFamily="2" charset="-122"/>
                <a:sym typeface="宋体" panose="02010600030101010101" pitchFamily="2" charset="-122"/>
              </a:rPr>
              <a:t>4</a:t>
            </a:r>
            <a:r>
              <a:rPr lang="zh-CN" altLang="en-US" sz="2400" dirty="0">
                <a:latin typeface="华文新魏" panose="02010800040101010101" pitchFamily="2" charset="-122"/>
                <a:ea typeface="华文新魏" panose="02010800040101010101" pitchFamily="2" charset="-122"/>
                <a:sym typeface="宋体" panose="02010600030101010101" pitchFamily="2" charset="-122"/>
              </a:rPr>
              <a:t>  实验室安全管理院系层面任务清单</a:t>
            </a:r>
            <a:endParaRPr lang="en-US" altLang="zh-CN" sz="2400" dirty="0">
              <a:latin typeface="华文新魏" panose="02010800040101010101" pitchFamily="2" charset="-122"/>
              <a:ea typeface="华文新魏" panose="02010800040101010101" pitchFamily="2" charset="-122"/>
              <a:sym typeface="宋体" panose="02010600030101010101" pitchFamily="2" charset="-122"/>
            </a:endParaRPr>
          </a:p>
        </p:txBody>
      </p:sp>
      <p:sp>
        <p:nvSpPr>
          <p:cNvPr id="62469" name="TextBox 5"/>
          <p:cNvSpPr txBox="1"/>
          <p:nvPr>
            <p:custDataLst>
              <p:tags r:id="rId2"/>
            </p:custDataLst>
          </p:nvPr>
        </p:nvSpPr>
        <p:spPr>
          <a:xfrm>
            <a:off x="738188" y="1692275"/>
            <a:ext cx="9386887" cy="4707890"/>
          </a:xfrm>
          <a:prstGeom prst="rect">
            <a:avLst/>
          </a:prstGeom>
          <a:noFill/>
          <a:ln w="9525">
            <a:noFill/>
          </a:ln>
        </p:spPr>
        <p:txBody>
          <a:bodyPr wrap="square" anchor="t" anchorCtr="0">
            <a:spAutoFit/>
          </a:bodyPr>
          <a:lstStyle/>
          <a:p>
            <a:pPr eaLnBrk="0" hangingPunct="0">
              <a:lnSpc>
                <a:spcPts val="2000"/>
              </a:lnSpc>
            </a:pPr>
            <a:r>
              <a:rPr lang="en-US" altLang="zh-CN" sz="1800" dirty="0">
                <a:latin typeface="华文楷体" panose="02010600040101010101" pitchFamily="2" charset="-122"/>
                <a:ea typeface="华文楷体" panose="02010600040101010101" pitchFamily="2" charset="-122"/>
              </a:rPr>
              <a:t>      </a:t>
            </a:r>
            <a:r>
              <a:rPr lang="en-US" altLang="zh-CN" sz="16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三、安全教育</a:t>
            </a:r>
            <a:endParaRPr lang="en-US" altLang="zh-CN" sz="1800" dirty="0">
              <a:latin typeface="华文楷体" panose="02010600040101010101" pitchFamily="2" charset="-122"/>
              <a:ea typeface="华文楷体" panose="02010600040101010101" pitchFamily="2" charset="-122"/>
            </a:endParaRPr>
          </a:p>
          <a:p>
            <a:pPr eaLnBrk="0" hangingPunct="0">
              <a:lnSpc>
                <a:spcPts val="2000"/>
              </a:lnSpc>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 1. 教育培训计划</a:t>
            </a:r>
            <a:endParaRPr lang="en-US" altLang="zh-CN" sz="1800" dirty="0">
              <a:latin typeface="华文楷体" panose="02010600040101010101" pitchFamily="2" charset="-122"/>
              <a:ea typeface="华文楷体" panose="02010600040101010101" pitchFamily="2" charset="-122"/>
            </a:endParaRPr>
          </a:p>
          <a:p>
            <a:pPr eaLnBrk="0" hangingPunct="0">
              <a:lnSpc>
                <a:spcPts val="2000"/>
              </a:lnSpc>
            </a:pPr>
            <a:r>
              <a:rPr lang="en-US" altLang="zh-CN" sz="1800" dirty="0">
                <a:latin typeface="华文楷体" panose="02010600040101010101" pitchFamily="2" charset="-122"/>
                <a:ea typeface="华文楷体" panose="02010600040101010101" pitchFamily="2" charset="-122"/>
              </a:rPr>
              <a:t>        1.1 有年度安全教育培训计划；</a:t>
            </a:r>
          </a:p>
          <a:p>
            <a:pPr eaLnBrk="0" hangingPunct="0">
              <a:lnSpc>
                <a:spcPts val="2000"/>
              </a:lnSpc>
            </a:pPr>
            <a:r>
              <a:rPr lang="en-US" altLang="zh-CN" sz="1800" dirty="0">
                <a:latin typeface="华文楷体" panose="02010600040101010101" pitchFamily="2" charset="-122"/>
                <a:ea typeface="华文楷体" panose="02010600040101010101" pitchFamily="2" charset="-122"/>
              </a:rPr>
              <a:t>        1.2 有安全教育和培训的记录，并存档。</a:t>
            </a:r>
          </a:p>
          <a:p>
            <a:pPr eaLnBrk="0" hangingPunct="0">
              <a:lnSpc>
                <a:spcPts val="2000"/>
              </a:lnSpc>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2. 活动组织与实施</a:t>
            </a:r>
            <a:endParaRPr lang="en-US" altLang="zh-CN" sz="1800" dirty="0">
              <a:latin typeface="华文楷体" panose="02010600040101010101" pitchFamily="2" charset="-122"/>
              <a:ea typeface="华文楷体" panose="02010600040101010101" pitchFamily="2" charset="-122"/>
            </a:endParaRPr>
          </a:p>
          <a:p>
            <a:pPr eaLnBrk="0" hangingPunct="0">
              <a:lnSpc>
                <a:spcPts val="2000"/>
              </a:lnSpc>
            </a:pPr>
            <a:r>
              <a:rPr lang="en-US" altLang="zh-CN" sz="1800" dirty="0">
                <a:latin typeface="华文楷体" panose="02010600040101010101" pitchFamily="2" charset="-122"/>
                <a:ea typeface="华文楷体" panose="02010600040101010101" pitchFamily="2" charset="-122"/>
              </a:rPr>
              <a:t>        2.1 开展教职工安全教育与培训；</a:t>
            </a:r>
          </a:p>
          <a:p>
            <a:pPr eaLnBrk="0" hangingPunct="0">
              <a:lnSpc>
                <a:spcPts val="2000"/>
              </a:lnSpc>
            </a:pPr>
            <a:r>
              <a:rPr lang="en-US" altLang="zh-CN" sz="1800" dirty="0">
                <a:latin typeface="华文楷体" panose="02010600040101010101" pitchFamily="2" charset="-122"/>
                <a:ea typeface="华文楷体" panose="02010600040101010101" pitchFamily="2" charset="-122"/>
              </a:rPr>
              <a:t>        2.2 开展研究生安全教育与培训；</a:t>
            </a:r>
          </a:p>
          <a:p>
            <a:pPr eaLnBrk="0" hangingPunct="0">
              <a:lnSpc>
                <a:spcPts val="2000"/>
              </a:lnSpc>
            </a:pPr>
            <a:r>
              <a:rPr lang="en-US" altLang="zh-CN" sz="1800" dirty="0">
                <a:latin typeface="华文楷体" panose="02010600040101010101" pitchFamily="2" charset="-122"/>
                <a:ea typeface="华文楷体" panose="02010600040101010101" pitchFamily="2" charset="-122"/>
              </a:rPr>
              <a:t>        2.3 开展本科生安全教育与培训；</a:t>
            </a:r>
          </a:p>
          <a:p>
            <a:pPr eaLnBrk="0" hangingPunct="0">
              <a:lnSpc>
                <a:spcPts val="2000"/>
              </a:lnSpc>
            </a:pPr>
            <a:r>
              <a:rPr lang="en-US" altLang="zh-CN" sz="1800" dirty="0">
                <a:latin typeface="华文楷体" panose="02010600040101010101" pitchFamily="2" charset="-122"/>
                <a:ea typeface="华文楷体" panose="02010600040101010101" pitchFamily="2" charset="-122"/>
              </a:rPr>
              <a:t>        2.4 开展结合学科特点的应急演练。</a:t>
            </a:r>
          </a:p>
          <a:p>
            <a:pPr eaLnBrk="0" hangingPunct="0">
              <a:lnSpc>
                <a:spcPts val="2000"/>
              </a:lnSpc>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3. 实验室安全考试系统</a:t>
            </a:r>
            <a:endParaRPr lang="en-US" altLang="zh-CN" sz="1800" dirty="0">
              <a:latin typeface="华文楷体" panose="02010600040101010101" pitchFamily="2" charset="-122"/>
              <a:ea typeface="华文楷体" panose="02010600040101010101" pitchFamily="2" charset="-122"/>
            </a:endParaRPr>
          </a:p>
          <a:p>
            <a:pPr eaLnBrk="0" hangingPunct="0">
              <a:lnSpc>
                <a:spcPts val="2000"/>
              </a:lnSpc>
            </a:pPr>
            <a:r>
              <a:rPr lang="en-US" altLang="zh-CN" sz="1800" dirty="0">
                <a:latin typeface="华文楷体" panose="02010600040101010101" pitchFamily="2" charset="-122"/>
                <a:ea typeface="华文楷体" panose="02010600040101010101" pitchFamily="2" charset="-122"/>
              </a:rPr>
              <a:t>        3.1 建立实验室安全考试系统；</a:t>
            </a:r>
          </a:p>
          <a:p>
            <a:pPr eaLnBrk="0" hangingPunct="0">
              <a:lnSpc>
                <a:spcPts val="2000"/>
              </a:lnSpc>
            </a:pPr>
            <a:r>
              <a:rPr lang="en-US" altLang="zh-CN" sz="1800" dirty="0">
                <a:latin typeface="华文楷体" panose="02010600040101010101" pitchFamily="2" charset="-122"/>
                <a:ea typeface="华文楷体" panose="02010600040101010101" pitchFamily="2" charset="-122"/>
              </a:rPr>
              <a:t>        3.2 每年组织本科生、研究生学习与考试，发放合格证；</a:t>
            </a:r>
          </a:p>
          <a:p>
            <a:pPr eaLnBrk="0" hangingPunct="0">
              <a:lnSpc>
                <a:spcPts val="2000"/>
              </a:lnSpc>
            </a:pPr>
            <a:r>
              <a:rPr lang="en-US" altLang="zh-CN" sz="1800" dirty="0">
                <a:latin typeface="华文楷体" panose="02010600040101010101" pitchFamily="2" charset="-122"/>
                <a:ea typeface="华文楷体" panose="02010600040101010101" pitchFamily="2" charset="-122"/>
              </a:rPr>
              <a:t>        3.3 组织对教师的考试，有记录。</a:t>
            </a:r>
          </a:p>
          <a:p>
            <a:pPr eaLnBrk="0" hangingPunct="0">
              <a:lnSpc>
                <a:spcPts val="2000"/>
              </a:lnSpc>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4. 宣传</a:t>
            </a:r>
          </a:p>
          <a:p>
            <a:pPr eaLnBrk="0" hangingPunct="0">
              <a:lnSpc>
                <a:spcPts val="2000"/>
              </a:lnSpc>
            </a:pPr>
            <a:r>
              <a:rPr lang="en-US" altLang="zh-CN" sz="1800" dirty="0">
                <a:latin typeface="华文楷体" panose="02010600040101010101" pitchFamily="2" charset="-122"/>
                <a:ea typeface="华文楷体" panose="02010600040101010101" pitchFamily="2" charset="-122"/>
              </a:rPr>
              <a:t>        4.1 在本单位主页设立专门的板块开展安全宣传、报道；</a:t>
            </a:r>
          </a:p>
          <a:p>
            <a:pPr eaLnBrk="0" hangingPunct="0">
              <a:lnSpc>
                <a:spcPts val="2000"/>
              </a:lnSpc>
            </a:pPr>
            <a:r>
              <a:rPr lang="en-US" altLang="zh-CN" sz="1800" dirty="0">
                <a:latin typeface="华文楷体" panose="02010600040101010101" pitchFamily="2" charset="-122"/>
                <a:ea typeface="华文楷体" panose="02010600040101010101" pitchFamily="2" charset="-122"/>
              </a:rPr>
              <a:t>        4.2 设有安全教育宣传窗，或有宣传画、标语、提示等；</a:t>
            </a:r>
          </a:p>
          <a:p>
            <a:pPr eaLnBrk="0" hangingPunct="0">
              <a:lnSpc>
                <a:spcPts val="2000"/>
              </a:lnSpc>
            </a:pPr>
            <a:r>
              <a:rPr lang="en-US" altLang="zh-CN" sz="1800" dirty="0">
                <a:latin typeface="华文楷体" panose="02010600040101010101" pitchFamily="2" charset="-122"/>
                <a:ea typeface="华文楷体" panose="02010600040101010101" pitchFamily="2" charset="-122"/>
              </a:rPr>
              <a:t>        4.3 编印《实验室安全手册》并发放到每一位师生；</a:t>
            </a:r>
          </a:p>
          <a:p>
            <a:pPr eaLnBrk="0" hangingPunct="0">
              <a:lnSpc>
                <a:spcPts val="2000"/>
              </a:lnSpc>
            </a:pPr>
            <a:r>
              <a:rPr lang="en-US" altLang="zh-CN" sz="1800" dirty="0">
                <a:latin typeface="华文楷体" panose="02010600040101010101" pitchFamily="2" charset="-122"/>
                <a:ea typeface="华文楷体" panose="02010600040101010101" pitchFamily="2" charset="-122"/>
              </a:rPr>
              <a:t>        4.4 通过短信、网络等途径定期对师生进行安全方面的温馨提醒。</a:t>
            </a: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TextBox 4"/>
          <p:cNvSpPr txBox="1"/>
          <p:nvPr/>
        </p:nvSpPr>
        <p:spPr>
          <a:xfrm>
            <a:off x="450850" y="708025"/>
            <a:ext cx="9982200" cy="522288"/>
          </a:xfrm>
          <a:prstGeom prst="rect">
            <a:avLst/>
          </a:prstGeom>
          <a:noFill/>
          <a:ln w="9525">
            <a:noFill/>
          </a:ln>
        </p:spPr>
        <p:txBody>
          <a:bodyPr wrap="square" anchor="t" anchorCtr="0">
            <a:spAutoFit/>
          </a:bodyPr>
          <a:lstStyle/>
          <a:p>
            <a:r>
              <a:rPr lang="zh-CN" altLang="en-US" sz="2800" b="1" dirty="0">
                <a:latin typeface="华文新魏" panose="02010800040101010101" pitchFamily="2" charset="-122"/>
                <a:ea typeface="华文新魏" panose="02010800040101010101" pitchFamily="2" charset="-122"/>
              </a:rPr>
              <a:t>（四）</a:t>
            </a:r>
            <a:r>
              <a:rPr lang="zh-CN" altLang="zh-CN" sz="2800" b="1" dirty="0">
                <a:latin typeface="华文新魏" panose="02010800040101010101" pitchFamily="2" charset="-122"/>
                <a:ea typeface="华文新魏" panose="02010800040101010101" pitchFamily="2" charset="-122"/>
              </a:rPr>
              <a:t>天津师范大学实验室安全管理办法（试行）</a:t>
            </a:r>
            <a:r>
              <a:rPr lang="zh-CN" altLang="en-US" sz="2800" b="1" dirty="0">
                <a:latin typeface="华文新魏" panose="02010800040101010101" pitchFamily="2" charset="-122"/>
                <a:ea typeface="华文新魏" panose="02010800040101010101" pitchFamily="2" charset="-122"/>
              </a:rPr>
              <a:t>（重点内容）</a:t>
            </a:r>
          </a:p>
        </p:txBody>
      </p:sp>
      <p:pic>
        <p:nvPicPr>
          <p:cNvPr id="63490" name="图片 109">
            <a:hlinkClick r:id="rId4" action="ppaction://hlinksldjump"/>
          </p:cNvPr>
          <p:cNvPicPr>
            <a:picLocks noChangeAspect="1"/>
          </p:cNvPicPr>
          <p:nvPr/>
        </p:nvPicPr>
        <p:blipFill>
          <a:blip r:embed="rId5" cstate="print"/>
          <a:srcRect l="67346" t="17532" r="2882" b="42969"/>
          <a:stretch>
            <a:fillRect/>
          </a:stretch>
        </p:blipFill>
        <p:spPr>
          <a:xfrm>
            <a:off x="9275763" y="6138863"/>
            <a:ext cx="798512" cy="755650"/>
          </a:xfrm>
          <a:prstGeom prst="rect">
            <a:avLst/>
          </a:prstGeom>
          <a:noFill/>
          <a:ln w="9525">
            <a:noFill/>
          </a:ln>
        </p:spPr>
      </p:pic>
      <p:pic>
        <p:nvPicPr>
          <p:cNvPr id="63491" name="图片 11">
            <a:hlinkClick r:id="rId6" action="ppaction://hlinksldjump"/>
          </p:cNvPr>
          <p:cNvPicPr>
            <a:picLocks noChangeAspect="1"/>
          </p:cNvPicPr>
          <p:nvPr/>
        </p:nvPicPr>
        <p:blipFill>
          <a:blip r:embed="rId7" cstate="print"/>
          <a:srcRect l="4480" t="58189" r="68494" b="5009"/>
          <a:stretch>
            <a:fillRect/>
          </a:stretch>
        </p:blipFill>
        <p:spPr>
          <a:xfrm>
            <a:off x="8418513" y="6138863"/>
            <a:ext cx="739775" cy="739775"/>
          </a:xfrm>
          <a:prstGeom prst="rect">
            <a:avLst/>
          </a:prstGeom>
          <a:noFill/>
          <a:ln w="9525">
            <a:noFill/>
          </a:ln>
        </p:spPr>
      </p:pic>
      <p:sp>
        <p:nvSpPr>
          <p:cNvPr id="63492" name="TextBox 5"/>
          <p:cNvSpPr txBox="1"/>
          <p:nvPr>
            <p:custDataLst>
              <p:tags r:id="rId1"/>
            </p:custDataLst>
          </p:nvPr>
        </p:nvSpPr>
        <p:spPr>
          <a:xfrm>
            <a:off x="1025525" y="1333500"/>
            <a:ext cx="8858250" cy="460375"/>
          </a:xfrm>
          <a:prstGeom prst="rect">
            <a:avLst/>
          </a:prstGeom>
          <a:noFill/>
          <a:ln w="9525">
            <a:noFill/>
          </a:ln>
        </p:spPr>
        <p:txBody>
          <a:bodyPr anchor="t" anchorCtr="0">
            <a:spAutoFit/>
          </a:bodyPr>
          <a:lstStyle/>
          <a:p>
            <a:pPr algn="ctr" eaLnBrk="0" hangingPunct="0">
              <a:spcBef>
                <a:spcPct val="20000"/>
              </a:spcBef>
            </a:pPr>
            <a:r>
              <a:rPr lang="zh-CN" altLang="en-US" sz="2400" dirty="0">
                <a:latin typeface="华文新魏" panose="02010800040101010101" pitchFamily="2" charset="-122"/>
                <a:ea typeface="华文新魏" panose="02010800040101010101" pitchFamily="2" charset="-122"/>
                <a:sym typeface="宋体" panose="02010600030101010101" pitchFamily="2" charset="-122"/>
              </a:rPr>
              <a:t>附件</a:t>
            </a:r>
            <a:r>
              <a:rPr lang="en-US" altLang="zh-CN" sz="2400" dirty="0">
                <a:latin typeface="华文新魏" panose="02010800040101010101" pitchFamily="2" charset="-122"/>
                <a:ea typeface="华文新魏" panose="02010800040101010101" pitchFamily="2" charset="-122"/>
                <a:sym typeface="宋体" panose="02010600030101010101" pitchFamily="2" charset="-122"/>
              </a:rPr>
              <a:t>4</a:t>
            </a:r>
            <a:r>
              <a:rPr lang="zh-CN" altLang="en-US" sz="2400" dirty="0">
                <a:latin typeface="华文新魏" panose="02010800040101010101" pitchFamily="2" charset="-122"/>
                <a:ea typeface="华文新魏" panose="02010800040101010101" pitchFamily="2" charset="-122"/>
                <a:sym typeface="宋体" panose="02010600030101010101" pitchFamily="2" charset="-122"/>
              </a:rPr>
              <a:t>  实验室安全管理院系层面任务清单</a:t>
            </a:r>
            <a:endParaRPr lang="en-US" altLang="zh-CN" sz="2400" dirty="0">
              <a:latin typeface="华文新魏" panose="02010800040101010101" pitchFamily="2" charset="-122"/>
              <a:ea typeface="华文新魏" panose="02010800040101010101" pitchFamily="2" charset="-122"/>
              <a:sym typeface="宋体" panose="02010600030101010101" pitchFamily="2" charset="-122"/>
            </a:endParaRPr>
          </a:p>
        </p:txBody>
      </p:sp>
      <p:sp>
        <p:nvSpPr>
          <p:cNvPr id="63493" name="TextBox 5"/>
          <p:cNvSpPr txBox="1"/>
          <p:nvPr>
            <p:custDataLst>
              <p:tags r:id="rId2"/>
            </p:custDataLst>
          </p:nvPr>
        </p:nvSpPr>
        <p:spPr>
          <a:xfrm>
            <a:off x="738188" y="1692275"/>
            <a:ext cx="9386887" cy="4400550"/>
          </a:xfrm>
          <a:prstGeom prst="rect">
            <a:avLst/>
          </a:prstGeom>
          <a:noFill/>
          <a:ln w="9525">
            <a:noFill/>
          </a:ln>
        </p:spPr>
        <p:txBody>
          <a:bodyPr wrap="square" anchor="t" anchorCtr="0">
            <a:spAutoFit/>
          </a:bodyPr>
          <a:lstStyle/>
          <a:p>
            <a:pPr eaLnBrk="0" hangingPunct="0">
              <a:lnSpc>
                <a:spcPts val="2800"/>
              </a:lnSpc>
            </a:pPr>
            <a:r>
              <a:rPr lang="en-US" altLang="zh-CN" sz="1800" dirty="0">
                <a:latin typeface="华文楷体" panose="02010600040101010101" pitchFamily="2" charset="-122"/>
                <a:ea typeface="华文楷体" panose="02010600040101010101" pitchFamily="2" charset="-122"/>
              </a:rPr>
              <a:t>      </a:t>
            </a:r>
            <a:r>
              <a:rPr lang="en-US" altLang="zh-CN" sz="16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四、实验室环境与管理</a:t>
            </a:r>
          </a:p>
          <a:p>
            <a:pPr eaLnBrk="0" hangingPunct="0">
              <a:lnSpc>
                <a:spcPts val="2800"/>
              </a:lnSpc>
            </a:pPr>
            <a:r>
              <a:rPr lang="en-US" altLang="zh-CN" sz="1800" dirty="0">
                <a:latin typeface="华文楷体" panose="02010600040101010101" pitchFamily="2" charset="-122"/>
                <a:ea typeface="华文楷体" panose="02010600040101010101" pitchFamily="2" charset="-122"/>
              </a:rPr>
              <a:t>        1. 有危化品的实验室入口处设置危害性标志；挂有</a:t>
            </a:r>
            <a:r>
              <a:rPr lang="en-US" altLang="zh-CN" sz="1800" b="1" dirty="0">
                <a:solidFill>
                  <a:srgbClr val="FF0000"/>
                </a:solidFill>
                <a:latin typeface="华文楷体" panose="02010600040101010101" pitchFamily="2" charset="-122"/>
                <a:ea typeface="华文楷体" panose="02010600040101010101" pitchFamily="2" charset="-122"/>
              </a:rPr>
              <a:t>安全信息牌，信息包括安全责任人、涉及危险类别、防护措施和有效的应急联系电话等，并及时更新；</a:t>
            </a:r>
            <a:endParaRPr lang="en-US" altLang="zh-CN" sz="1800" dirty="0">
              <a:latin typeface="华文楷体" panose="02010600040101010101" pitchFamily="2" charset="-122"/>
              <a:ea typeface="华文楷体" panose="02010600040101010101" pitchFamily="2" charset="-122"/>
            </a:endParaRPr>
          </a:p>
          <a:p>
            <a:pPr eaLnBrk="0" hangingPunct="0">
              <a:lnSpc>
                <a:spcPts val="2800"/>
              </a:lnSpc>
            </a:pPr>
            <a:r>
              <a:rPr lang="en-US" altLang="zh-CN" sz="1800" dirty="0">
                <a:latin typeface="华文楷体" panose="02010600040101010101" pitchFamily="2" charset="-122"/>
                <a:ea typeface="华文楷体" panose="02010600040101010101" pitchFamily="2" charset="-122"/>
              </a:rPr>
              <a:t>        2. 特殊实验室应张贴相应的安全警示标识；</a:t>
            </a:r>
          </a:p>
          <a:p>
            <a:pPr eaLnBrk="0" hangingPunct="0">
              <a:lnSpc>
                <a:spcPts val="2800"/>
              </a:lnSpc>
            </a:pPr>
            <a:r>
              <a:rPr lang="en-US" altLang="zh-CN" sz="1800" dirty="0">
                <a:latin typeface="华文楷体" panose="02010600040101010101" pitchFamily="2" charset="-122"/>
                <a:ea typeface="华文楷体" panose="02010600040101010101" pitchFamily="2" charset="-122"/>
              </a:rPr>
              <a:t>        3. 公共场所、通道无堆放仪器、物品现象；</a:t>
            </a:r>
          </a:p>
          <a:p>
            <a:pPr eaLnBrk="0" hangingPunct="0">
              <a:lnSpc>
                <a:spcPts val="2800"/>
              </a:lnSpc>
            </a:pPr>
            <a:r>
              <a:rPr lang="en-US" altLang="zh-CN" sz="1800" dirty="0">
                <a:latin typeface="华文楷体" panose="02010600040101010101" pitchFamily="2" charset="-122"/>
                <a:ea typeface="华文楷体" panose="02010600040101010101" pitchFamily="2" charset="-122"/>
              </a:rPr>
              <a:t>        4. </a:t>
            </a:r>
            <a:r>
              <a:rPr lang="en-US" altLang="zh-CN" sz="1800" b="1" dirty="0">
                <a:solidFill>
                  <a:srgbClr val="FF0000"/>
                </a:solidFill>
                <a:latin typeface="华文楷体" panose="02010600040101010101" pitchFamily="2" charset="-122"/>
                <a:ea typeface="华文楷体" panose="02010600040101010101" pitchFamily="2" charset="-122"/>
              </a:rPr>
              <a:t>所有房间的钥匙有备用</a:t>
            </a:r>
            <a:r>
              <a:rPr lang="en-US" altLang="zh-CN" sz="1800" dirty="0">
                <a:latin typeface="华文楷体" panose="02010600040101010101" pitchFamily="2" charset="-122"/>
                <a:ea typeface="华文楷体" panose="02010600040101010101" pitchFamily="2" charset="-122"/>
              </a:rPr>
              <a:t>，存放在单位办公室或传达室内，由专人管理；</a:t>
            </a:r>
          </a:p>
          <a:p>
            <a:pPr eaLnBrk="0" hangingPunct="0">
              <a:lnSpc>
                <a:spcPts val="2800"/>
              </a:lnSpc>
            </a:pPr>
            <a:r>
              <a:rPr lang="en-US" altLang="zh-CN" sz="1800" dirty="0">
                <a:latin typeface="华文楷体" panose="02010600040101010101" pitchFamily="2" charset="-122"/>
                <a:ea typeface="华文楷体" panose="02010600040101010101" pitchFamily="2" charset="-122"/>
              </a:rPr>
              <a:t>        5. </a:t>
            </a:r>
            <a:r>
              <a:rPr lang="en-US" altLang="zh-CN" sz="1800" b="1" dirty="0">
                <a:solidFill>
                  <a:srgbClr val="FF0000"/>
                </a:solidFill>
                <a:latin typeface="华文楷体" panose="02010600040101010101" pitchFamily="2" charset="-122"/>
                <a:ea typeface="华文楷体" panose="02010600040101010101" pitchFamily="2" charset="-122"/>
              </a:rPr>
              <a:t>实验室消防通道通畅</a:t>
            </a:r>
            <a:r>
              <a:rPr lang="en-US" altLang="zh-CN" sz="1800" dirty="0">
                <a:latin typeface="华文楷体" panose="02010600040101010101" pitchFamily="2" charset="-122"/>
                <a:ea typeface="华文楷体" panose="02010600040101010101" pitchFamily="2" charset="-122"/>
              </a:rPr>
              <a:t>；</a:t>
            </a:r>
          </a:p>
          <a:p>
            <a:pPr eaLnBrk="0" hangingPunct="0">
              <a:lnSpc>
                <a:spcPts val="2800"/>
              </a:lnSpc>
            </a:pPr>
            <a:r>
              <a:rPr lang="en-US" altLang="zh-CN" sz="1800" dirty="0">
                <a:latin typeface="华文楷体" panose="02010600040101010101" pitchFamily="2" charset="-122"/>
                <a:ea typeface="华文楷体" panose="02010600040101010101" pitchFamily="2" charset="-122"/>
              </a:rPr>
              <a:t>        6. </a:t>
            </a:r>
            <a:r>
              <a:rPr lang="en-US" altLang="zh-CN" sz="1800" b="1" dirty="0">
                <a:solidFill>
                  <a:srgbClr val="FF0000"/>
                </a:solidFill>
                <a:latin typeface="华文楷体" panose="02010600040101010101" pitchFamily="2" charset="-122"/>
                <a:ea typeface="华文楷体" panose="02010600040101010101" pitchFamily="2" charset="-122"/>
              </a:rPr>
              <a:t>实验室物品摆放有序，卫生状况良好</a:t>
            </a:r>
            <a:r>
              <a:rPr lang="en-US" altLang="zh-CN" sz="1800" dirty="0">
                <a:latin typeface="华文楷体" panose="02010600040101010101" pitchFamily="2" charset="-122"/>
                <a:ea typeface="华文楷体" panose="02010600040101010101" pitchFamily="2" charset="-122"/>
              </a:rPr>
              <a:t>；</a:t>
            </a:r>
          </a:p>
          <a:p>
            <a:pPr eaLnBrk="0" hangingPunct="0">
              <a:lnSpc>
                <a:spcPts val="2800"/>
              </a:lnSpc>
            </a:pPr>
            <a:r>
              <a:rPr lang="en-US" altLang="zh-CN" sz="1800" dirty="0">
                <a:latin typeface="华文楷体" panose="02010600040101010101" pitchFamily="2" charset="-122"/>
                <a:ea typeface="华文楷体" panose="02010600040101010101" pitchFamily="2" charset="-122"/>
              </a:rPr>
              <a:t>        7. 无废弃物品（如纸板箱、废电脑、破仪器、破家具等）；</a:t>
            </a:r>
          </a:p>
          <a:p>
            <a:pPr eaLnBrk="0" hangingPunct="0">
              <a:lnSpc>
                <a:spcPts val="2800"/>
              </a:lnSpc>
            </a:pPr>
            <a:r>
              <a:rPr lang="en-US" altLang="zh-CN" sz="1800" dirty="0">
                <a:latin typeface="华文楷体" panose="02010600040101010101" pitchFamily="2" charset="-122"/>
                <a:ea typeface="华文楷体" panose="02010600040101010101" pitchFamily="2" charset="-122"/>
              </a:rPr>
              <a:t>        8. </a:t>
            </a:r>
            <a:r>
              <a:rPr lang="en-US" altLang="zh-CN" sz="1800" b="1" dirty="0">
                <a:solidFill>
                  <a:srgbClr val="FF0000"/>
                </a:solidFill>
                <a:latin typeface="华文楷体" panose="02010600040101010101" pitchFamily="2" charset="-122"/>
                <a:ea typeface="华文楷体" panose="02010600040101010101" pitchFamily="2" charset="-122"/>
              </a:rPr>
              <a:t>实验室内不放无关物品，如电动车、自行车等</a:t>
            </a:r>
            <a:r>
              <a:rPr lang="en-US" altLang="zh-CN" sz="1800" dirty="0">
                <a:latin typeface="华文楷体" panose="02010600040101010101" pitchFamily="2" charset="-122"/>
                <a:ea typeface="华文楷体" panose="02010600040101010101" pitchFamily="2" charset="-122"/>
              </a:rPr>
              <a:t>；</a:t>
            </a:r>
          </a:p>
          <a:p>
            <a:pPr eaLnBrk="0" hangingPunct="0">
              <a:lnSpc>
                <a:spcPts val="2800"/>
              </a:lnSpc>
            </a:pPr>
            <a:r>
              <a:rPr lang="en-US" altLang="zh-CN" sz="1800" dirty="0">
                <a:latin typeface="华文楷体" panose="02010600040101010101" pitchFamily="2" charset="-122"/>
                <a:ea typeface="华文楷体" panose="02010600040101010101" pitchFamily="2" charset="-122"/>
              </a:rPr>
              <a:t>        9. </a:t>
            </a:r>
            <a:r>
              <a:rPr lang="en-US" altLang="zh-CN" sz="1800" b="1" dirty="0">
                <a:solidFill>
                  <a:srgbClr val="FF0000"/>
                </a:solidFill>
                <a:latin typeface="华文楷体" panose="02010600040101010101" pitchFamily="2" charset="-122"/>
                <a:ea typeface="华文楷体" panose="02010600040101010101" pitchFamily="2" charset="-122"/>
              </a:rPr>
              <a:t>实验室内不烧煮食物、饮食</a:t>
            </a:r>
            <a:r>
              <a:rPr lang="en-US" altLang="zh-CN" sz="1800" dirty="0">
                <a:latin typeface="华文楷体" panose="02010600040101010101" pitchFamily="2" charset="-122"/>
                <a:ea typeface="华文楷体" panose="02010600040101010101" pitchFamily="2" charset="-122"/>
              </a:rPr>
              <a:t>；</a:t>
            </a:r>
          </a:p>
          <a:p>
            <a:pPr eaLnBrk="0" hangingPunct="0">
              <a:lnSpc>
                <a:spcPts val="2800"/>
              </a:lnSpc>
            </a:pPr>
            <a:r>
              <a:rPr lang="en-US" altLang="zh-CN" sz="1800" dirty="0">
                <a:latin typeface="华文楷体" panose="02010600040101010101" pitchFamily="2" charset="-122"/>
                <a:ea typeface="华文楷体" panose="02010600040101010101" pitchFamily="2" charset="-122"/>
              </a:rPr>
              <a:t>        10. 实验室内无吸烟现象。</a:t>
            </a: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TextBox 4"/>
          <p:cNvSpPr txBox="1"/>
          <p:nvPr/>
        </p:nvSpPr>
        <p:spPr>
          <a:xfrm>
            <a:off x="450850" y="708025"/>
            <a:ext cx="9982200" cy="522288"/>
          </a:xfrm>
          <a:prstGeom prst="rect">
            <a:avLst/>
          </a:prstGeom>
          <a:noFill/>
          <a:ln w="9525">
            <a:noFill/>
          </a:ln>
        </p:spPr>
        <p:txBody>
          <a:bodyPr wrap="square" anchor="t" anchorCtr="0">
            <a:spAutoFit/>
          </a:bodyPr>
          <a:lstStyle/>
          <a:p>
            <a:r>
              <a:rPr lang="zh-CN" altLang="en-US" sz="2800" b="1" dirty="0">
                <a:latin typeface="华文新魏" panose="02010800040101010101" pitchFamily="2" charset="-122"/>
                <a:ea typeface="华文新魏" panose="02010800040101010101" pitchFamily="2" charset="-122"/>
              </a:rPr>
              <a:t>（四）</a:t>
            </a:r>
            <a:r>
              <a:rPr lang="zh-CN" altLang="zh-CN" sz="2800" b="1" dirty="0">
                <a:latin typeface="华文新魏" panose="02010800040101010101" pitchFamily="2" charset="-122"/>
                <a:ea typeface="华文新魏" panose="02010800040101010101" pitchFamily="2" charset="-122"/>
              </a:rPr>
              <a:t>天津师范大学实验室安全管理办法（试行）</a:t>
            </a:r>
            <a:r>
              <a:rPr lang="zh-CN" altLang="en-US" sz="2800" b="1" dirty="0">
                <a:latin typeface="华文新魏" panose="02010800040101010101" pitchFamily="2" charset="-122"/>
                <a:ea typeface="华文新魏" panose="02010800040101010101" pitchFamily="2" charset="-122"/>
              </a:rPr>
              <a:t>（重点内容）</a:t>
            </a:r>
          </a:p>
        </p:txBody>
      </p:sp>
      <p:pic>
        <p:nvPicPr>
          <p:cNvPr id="64514" name="图片 109">
            <a:hlinkClick r:id="rId4" action="ppaction://hlinksldjump"/>
          </p:cNvPr>
          <p:cNvPicPr>
            <a:picLocks noChangeAspect="1"/>
          </p:cNvPicPr>
          <p:nvPr/>
        </p:nvPicPr>
        <p:blipFill>
          <a:blip r:embed="rId5" cstate="print"/>
          <a:srcRect l="67346" t="17532" r="2882" b="42969"/>
          <a:stretch>
            <a:fillRect/>
          </a:stretch>
        </p:blipFill>
        <p:spPr>
          <a:xfrm>
            <a:off x="9275763" y="6138863"/>
            <a:ext cx="798512" cy="755650"/>
          </a:xfrm>
          <a:prstGeom prst="rect">
            <a:avLst/>
          </a:prstGeom>
          <a:noFill/>
          <a:ln w="9525">
            <a:noFill/>
          </a:ln>
        </p:spPr>
      </p:pic>
      <p:pic>
        <p:nvPicPr>
          <p:cNvPr id="64515" name="图片 11">
            <a:hlinkClick r:id="rId6" action="ppaction://hlinksldjump"/>
          </p:cNvPr>
          <p:cNvPicPr>
            <a:picLocks noChangeAspect="1"/>
          </p:cNvPicPr>
          <p:nvPr/>
        </p:nvPicPr>
        <p:blipFill>
          <a:blip r:embed="rId7" cstate="print"/>
          <a:srcRect l="4480" t="58189" r="68494" b="5009"/>
          <a:stretch>
            <a:fillRect/>
          </a:stretch>
        </p:blipFill>
        <p:spPr>
          <a:xfrm>
            <a:off x="8418513" y="6138863"/>
            <a:ext cx="739775" cy="739775"/>
          </a:xfrm>
          <a:prstGeom prst="rect">
            <a:avLst/>
          </a:prstGeom>
          <a:noFill/>
          <a:ln w="9525">
            <a:noFill/>
          </a:ln>
        </p:spPr>
      </p:pic>
      <p:sp>
        <p:nvSpPr>
          <p:cNvPr id="64516" name="TextBox 5"/>
          <p:cNvSpPr txBox="1"/>
          <p:nvPr>
            <p:custDataLst>
              <p:tags r:id="rId1"/>
            </p:custDataLst>
          </p:nvPr>
        </p:nvSpPr>
        <p:spPr>
          <a:xfrm>
            <a:off x="1025525" y="1260475"/>
            <a:ext cx="8858250" cy="460375"/>
          </a:xfrm>
          <a:prstGeom prst="rect">
            <a:avLst/>
          </a:prstGeom>
          <a:noFill/>
          <a:ln w="9525">
            <a:noFill/>
          </a:ln>
        </p:spPr>
        <p:txBody>
          <a:bodyPr anchor="t" anchorCtr="0">
            <a:spAutoFit/>
          </a:bodyPr>
          <a:lstStyle/>
          <a:p>
            <a:pPr algn="ctr" eaLnBrk="0" hangingPunct="0">
              <a:spcBef>
                <a:spcPct val="20000"/>
              </a:spcBef>
            </a:pPr>
            <a:r>
              <a:rPr lang="zh-CN" altLang="en-US" sz="2400" dirty="0">
                <a:latin typeface="华文新魏" panose="02010800040101010101" pitchFamily="2" charset="-122"/>
                <a:ea typeface="华文新魏" panose="02010800040101010101" pitchFamily="2" charset="-122"/>
                <a:sym typeface="宋体" panose="02010600030101010101" pitchFamily="2" charset="-122"/>
              </a:rPr>
              <a:t>附件</a:t>
            </a:r>
            <a:r>
              <a:rPr lang="en-US" altLang="zh-CN" sz="2400" dirty="0">
                <a:latin typeface="华文新魏" panose="02010800040101010101" pitchFamily="2" charset="-122"/>
                <a:ea typeface="华文新魏" panose="02010800040101010101" pitchFamily="2" charset="-122"/>
                <a:sym typeface="宋体" panose="02010600030101010101" pitchFamily="2" charset="-122"/>
              </a:rPr>
              <a:t>4</a:t>
            </a:r>
            <a:r>
              <a:rPr lang="zh-CN" altLang="en-US" sz="2400" dirty="0">
                <a:latin typeface="华文新魏" panose="02010800040101010101" pitchFamily="2" charset="-122"/>
                <a:ea typeface="华文新魏" panose="02010800040101010101" pitchFamily="2" charset="-122"/>
                <a:sym typeface="宋体" panose="02010600030101010101" pitchFamily="2" charset="-122"/>
              </a:rPr>
              <a:t>  实验室安全管理院系层面任务清单</a:t>
            </a:r>
            <a:endParaRPr lang="en-US" altLang="zh-CN" sz="2400" dirty="0">
              <a:latin typeface="华文新魏" panose="02010800040101010101" pitchFamily="2" charset="-122"/>
              <a:ea typeface="华文新魏" panose="02010800040101010101" pitchFamily="2" charset="-122"/>
              <a:sym typeface="宋体" panose="02010600030101010101" pitchFamily="2" charset="-122"/>
            </a:endParaRPr>
          </a:p>
        </p:txBody>
      </p:sp>
      <p:sp>
        <p:nvSpPr>
          <p:cNvPr id="64517" name="TextBox 5"/>
          <p:cNvSpPr txBox="1"/>
          <p:nvPr>
            <p:custDataLst>
              <p:tags r:id="rId2"/>
            </p:custDataLst>
          </p:nvPr>
        </p:nvSpPr>
        <p:spPr>
          <a:xfrm>
            <a:off x="809943" y="1548765"/>
            <a:ext cx="9386887" cy="4964430"/>
          </a:xfrm>
          <a:prstGeom prst="rect">
            <a:avLst/>
          </a:prstGeom>
          <a:noFill/>
          <a:ln w="9525">
            <a:noFill/>
          </a:ln>
        </p:spPr>
        <p:txBody>
          <a:bodyPr wrap="square" anchor="t" anchorCtr="0">
            <a:spAutoFit/>
          </a:bodyPr>
          <a:lstStyle/>
          <a:p>
            <a:pPr eaLnBrk="0" hangingPunct="0">
              <a:lnSpc>
                <a:spcPts val="2000"/>
              </a:lnSpc>
            </a:pPr>
            <a:r>
              <a:rPr lang="en-US" altLang="zh-CN" sz="1400" b="1"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五、化学安全</a:t>
            </a:r>
          </a:p>
          <a:p>
            <a:pPr eaLnBrk="0" hangingPunct="0">
              <a:lnSpc>
                <a:spcPts val="2000"/>
              </a:lnSpc>
            </a:pPr>
            <a:r>
              <a:rPr lang="en-US" altLang="zh-CN" sz="1800" b="1" dirty="0">
                <a:latin typeface="华文楷体" panose="02010600040101010101" pitchFamily="2" charset="-122"/>
                <a:ea typeface="华文楷体" panose="02010600040101010101" pitchFamily="2" charset="-122"/>
              </a:rPr>
              <a:t>        1. 化学试剂存放与使用</a:t>
            </a:r>
          </a:p>
          <a:p>
            <a:pPr eaLnBrk="0" hangingPunct="0">
              <a:lnSpc>
                <a:spcPts val="2000"/>
              </a:lnSpc>
            </a:pPr>
            <a:r>
              <a:rPr lang="en-US" altLang="zh-CN" sz="1800" dirty="0">
                <a:latin typeface="华文楷体" panose="02010600040101010101" pitchFamily="2" charset="-122"/>
                <a:ea typeface="华文楷体" panose="02010600040101010101" pitchFamily="2" charset="-122"/>
              </a:rPr>
              <a:t>        1.1 房间内化学品有</a:t>
            </a:r>
            <a:r>
              <a:rPr lang="en-US" altLang="zh-CN" sz="1800" b="1" dirty="0">
                <a:solidFill>
                  <a:srgbClr val="FF0000"/>
                </a:solidFill>
                <a:latin typeface="华文楷体" panose="02010600040101010101" pitchFamily="2" charset="-122"/>
                <a:ea typeface="华文楷体" panose="02010600040101010101" pitchFamily="2" charset="-122"/>
              </a:rPr>
              <a:t>动态台帐</a:t>
            </a:r>
            <a:r>
              <a:rPr lang="en-US" altLang="zh-CN" sz="1800" dirty="0">
                <a:latin typeface="华文楷体" panose="02010600040101010101" pitchFamily="2" charset="-122"/>
                <a:ea typeface="华文楷体" panose="02010600040101010101" pitchFamily="2" charset="-122"/>
              </a:rPr>
              <a:t>；</a:t>
            </a:r>
          </a:p>
          <a:p>
            <a:pPr eaLnBrk="0" hangingPunct="0">
              <a:lnSpc>
                <a:spcPts val="2000"/>
              </a:lnSpc>
            </a:pPr>
            <a:r>
              <a:rPr lang="en-US" altLang="zh-CN" sz="1800" dirty="0">
                <a:latin typeface="华文楷体" panose="02010600040101010101" pitchFamily="2" charset="-122"/>
                <a:ea typeface="华文楷体" panose="02010600040101010101" pitchFamily="2" charset="-122"/>
              </a:rPr>
              <a:t>        1.2 </a:t>
            </a:r>
            <a:r>
              <a:rPr lang="en-US" altLang="zh-CN" sz="1800" b="1" dirty="0">
                <a:solidFill>
                  <a:srgbClr val="FF0000"/>
                </a:solidFill>
                <a:latin typeface="华文楷体" panose="02010600040101010101" pitchFamily="2" charset="-122"/>
                <a:ea typeface="华文楷体" panose="02010600040101010101" pitchFamily="2" charset="-122"/>
              </a:rPr>
              <a:t>有序分类存放</a:t>
            </a:r>
            <a:r>
              <a:rPr lang="en-US" altLang="zh-CN" sz="1800" dirty="0">
                <a:latin typeface="华文楷体" panose="02010600040101010101" pitchFamily="2" charset="-122"/>
                <a:ea typeface="华文楷体" panose="02010600040101010101" pitchFamily="2" charset="-122"/>
              </a:rPr>
              <a:t>，放置位置便于查找取用；危险化学品必须分类储存在专用房间内或专用具有通风防爆、防腐蚀的专用药品柜中。</a:t>
            </a:r>
            <a:r>
              <a:rPr lang="en-US" altLang="zh-CN" sz="1800" b="1" dirty="0">
                <a:solidFill>
                  <a:srgbClr val="FF0000"/>
                </a:solidFill>
                <a:latin typeface="华文楷体" panose="02010600040101010101" pitchFamily="2" charset="-122"/>
                <a:ea typeface="华文楷体" panose="02010600040101010101" pitchFamily="2" charset="-122"/>
              </a:rPr>
              <a:t>须设置明显标志，并设专人管理</a:t>
            </a:r>
            <a:r>
              <a:rPr lang="en-US" altLang="zh-CN" sz="1800" dirty="0">
                <a:latin typeface="华文楷体" panose="02010600040101010101" pitchFamily="2" charset="-122"/>
                <a:ea typeface="华文楷体" panose="02010600040101010101" pitchFamily="2" charset="-122"/>
              </a:rPr>
              <a:t>。</a:t>
            </a:r>
          </a:p>
          <a:p>
            <a:pPr eaLnBrk="0" hangingPunct="0">
              <a:lnSpc>
                <a:spcPts val="2000"/>
              </a:lnSpc>
            </a:pPr>
            <a:r>
              <a:rPr lang="en-US" altLang="zh-CN" sz="1800" dirty="0">
                <a:latin typeface="华文楷体" panose="02010600040101010101" pitchFamily="2" charset="-122"/>
                <a:ea typeface="华文楷体" panose="02010600040101010101" pitchFamily="2" charset="-122"/>
              </a:rPr>
              <a:t>        1.3 </a:t>
            </a:r>
            <a:r>
              <a:rPr lang="en-US" altLang="zh-CN" sz="1800" b="1" dirty="0">
                <a:solidFill>
                  <a:srgbClr val="FF0000"/>
                </a:solidFill>
                <a:latin typeface="华文楷体" panose="02010600040101010101" pitchFamily="2" charset="-122"/>
                <a:ea typeface="华文楷体" panose="02010600040101010101" pitchFamily="2" charset="-122"/>
              </a:rPr>
              <a:t>强酸与强碱、氧化剂与还原剂等分开存放；</a:t>
            </a:r>
            <a:endParaRPr lang="en-US" altLang="zh-CN" sz="1800" dirty="0">
              <a:latin typeface="华文楷体" panose="02010600040101010101" pitchFamily="2" charset="-122"/>
              <a:ea typeface="华文楷体" panose="02010600040101010101" pitchFamily="2" charset="-122"/>
            </a:endParaRPr>
          </a:p>
          <a:p>
            <a:pPr eaLnBrk="0" hangingPunct="0">
              <a:lnSpc>
                <a:spcPts val="2000"/>
              </a:lnSpc>
            </a:pPr>
            <a:r>
              <a:rPr lang="en-US" altLang="zh-CN" sz="1800" dirty="0">
                <a:latin typeface="华文楷体" panose="02010600040101010101" pitchFamily="2" charset="-122"/>
                <a:ea typeface="华文楷体" panose="02010600040101010101" pitchFamily="2" charset="-122"/>
              </a:rPr>
              <a:t>        1.4 </a:t>
            </a:r>
            <a:r>
              <a:rPr lang="en-US" altLang="zh-CN" sz="1800" b="1" dirty="0">
                <a:solidFill>
                  <a:srgbClr val="FF0000"/>
                </a:solidFill>
                <a:latin typeface="华文楷体" panose="02010600040101010101" pitchFamily="2" charset="-122"/>
                <a:ea typeface="华文楷体" panose="02010600040101010101" pitchFamily="2" charset="-122"/>
              </a:rPr>
              <a:t>固体与液体分开存放（如在同一试剂柜中，液体需放置在下层）</a:t>
            </a:r>
            <a:r>
              <a:rPr lang="en-US" altLang="zh-CN" sz="1800" dirty="0">
                <a:latin typeface="华文楷体" panose="02010600040101010101" pitchFamily="2" charset="-122"/>
                <a:ea typeface="华文楷体" panose="02010600040101010101" pitchFamily="2" charset="-122"/>
              </a:rPr>
              <a:t>；</a:t>
            </a:r>
          </a:p>
          <a:p>
            <a:pPr eaLnBrk="0" hangingPunct="0">
              <a:lnSpc>
                <a:spcPts val="2000"/>
              </a:lnSpc>
            </a:pPr>
            <a:r>
              <a:rPr lang="en-US" altLang="zh-CN" sz="1800" dirty="0">
                <a:latin typeface="华文楷体" panose="02010600040101010101" pitchFamily="2" charset="-122"/>
                <a:ea typeface="华文楷体" panose="02010600040101010101" pitchFamily="2" charset="-122"/>
              </a:rPr>
              <a:t>        1.5 </a:t>
            </a:r>
            <a:r>
              <a:rPr lang="en-US" altLang="zh-CN" sz="1800" b="1" dirty="0">
                <a:solidFill>
                  <a:srgbClr val="FF0000"/>
                </a:solidFill>
                <a:latin typeface="华文楷体" panose="02010600040101010101" pitchFamily="2" charset="-122"/>
                <a:ea typeface="华文楷体" panose="02010600040101010101" pitchFamily="2" charset="-122"/>
              </a:rPr>
              <a:t>化学品不存在叠放现象</a:t>
            </a:r>
            <a:r>
              <a:rPr lang="en-US" altLang="zh-CN" sz="1800" dirty="0">
                <a:latin typeface="华文楷体" panose="02010600040101010101" pitchFamily="2" charset="-122"/>
                <a:ea typeface="华文楷体" panose="02010600040101010101" pitchFamily="2" charset="-122"/>
              </a:rPr>
              <a:t>；</a:t>
            </a:r>
          </a:p>
          <a:p>
            <a:pPr eaLnBrk="0" hangingPunct="0">
              <a:lnSpc>
                <a:spcPts val="2000"/>
              </a:lnSpc>
            </a:pPr>
            <a:r>
              <a:rPr lang="en-US" altLang="zh-CN" sz="1800" dirty="0">
                <a:latin typeface="华文楷体" panose="02010600040101010101" pitchFamily="2" charset="-122"/>
                <a:ea typeface="华文楷体" panose="02010600040101010101" pitchFamily="2" charset="-122"/>
              </a:rPr>
              <a:t>        1.6 </a:t>
            </a:r>
            <a:r>
              <a:rPr lang="en-US" altLang="zh-CN" sz="1800" b="1" dirty="0">
                <a:solidFill>
                  <a:srgbClr val="FF0000"/>
                </a:solidFill>
                <a:latin typeface="华文楷体" panose="02010600040101010101" pitchFamily="2" charset="-122"/>
                <a:ea typeface="华文楷体" panose="02010600040101010101" pitchFamily="2" charset="-122"/>
              </a:rPr>
              <a:t>腐蚀溶剂配有托盘类的二次泄漏防护容器</a:t>
            </a:r>
            <a:r>
              <a:rPr lang="en-US" altLang="zh-CN" sz="1800" dirty="0">
                <a:latin typeface="华文楷体" panose="02010600040101010101" pitchFamily="2" charset="-122"/>
                <a:ea typeface="华文楷体" panose="02010600040101010101" pitchFamily="2" charset="-122"/>
              </a:rPr>
              <a:t>；</a:t>
            </a:r>
          </a:p>
          <a:p>
            <a:pPr eaLnBrk="0" hangingPunct="0">
              <a:lnSpc>
                <a:spcPts val="2000"/>
              </a:lnSpc>
            </a:pPr>
            <a:r>
              <a:rPr lang="en-US" altLang="zh-CN" sz="1800" dirty="0">
                <a:latin typeface="华文楷体" panose="02010600040101010101" pitchFamily="2" charset="-122"/>
                <a:ea typeface="华文楷体" panose="02010600040101010101" pitchFamily="2" charset="-122"/>
              </a:rPr>
              <a:t>        1.7 </a:t>
            </a:r>
            <a:r>
              <a:rPr lang="en-US" altLang="zh-CN" sz="1800" b="1" dirty="0">
                <a:solidFill>
                  <a:srgbClr val="FF0000"/>
                </a:solidFill>
                <a:latin typeface="华文楷体" panose="02010600040101010101" pitchFamily="2" charset="-122"/>
                <a:ea typeface="华文楷体" panose="02010600040101010101" pitchFamily="2" charset="-122"/>
              </a:rPr>
              <a:t>化学试剂标签无脱落、模糊现象</a:t>
            </a:r>
            <a:r>
              <a:rPr lang="en-US" altLang="zh-CN" sz="1800" dirty="0">
                <a:latin typeface="华文楷体" panose="02010600040101010101" pitchFamily="2" charset="-122"/>
                <a:ea typeface="华文楷体" panose="02010600040101010101" pitchFamily="2" charset="-122"/>
              </a:rPr>
              <a:t>；</a:t>
            </a:r>
          </a:p>
          <a:p>
            <a:pPr eaLnBrk="0" hangingPunct="0">
              <a:lnSpc>
                <a:spcPts val="2000"/>
              </a:lnSpc>
            </a:pPr>
            <a:r>
              <a:rPr lang="en-US" altLang="zh-CN" sz="1800" dirty="0">
                <a:latin typeface="华文楷体" panose="02010600040101010101" pitchFamily="2" charset="-122"/>
                <a:ea typeface="华文楷体" panose="02010600040101010101" pitchFamily="2" charset="-122"/>
              </a:rPr>
              <a:t>        1.8 存放点通风、隔热、安全；</a:t>
            </a:r>
          </a:p>
          <a:p>
            <a:pPr eaLnBrk="0" hangingPunct="0">
              <a:lnSpc>
                <a:spcPts val="2000"/>
              </a:lnSpc>
            </a:pPr>
            <a:r>
              <a:rPr lang="en-US" altLang="zh-CN" sz="1800" dirty="0">
                <a:latin typeface="华文楷体" panose="02010600040101010101" pitchFamily="2" charset="-122"/>
                <a:ea typeface="华文楷体" panose="02010600040101010101" pitchFamily="2" charset="-122"/>
              </a:rPr>
              <a:t>        1.9 无存放大桶试剂现象；</a:t>
            </a:r>
          </a:p>
          <a:p>
            <a:pPr eaLnBrk="0" hangingPunct="0">
              <a:lnSpc>
                <a:spcPts val="2000"/>
              </a:lnSpc>
            </a:pPr>
            <a:r>
              <a:rPr lang="en-US" altLang="zh-CN" sz="1800" dirty="0">
                <a:latin typeface="华文楷体" panose="02010600040101010101" pitchFamily="2" charset="-122"/>
                <a:ea typeface="华文楷体" panose="02010600040101010101" pitchFamily="2" charset="-122"/>
              </a:rPr>
              <a:t>        1.10 无大量存放化学试剂现象（用量较大的试剂存量应控制在一周计划用量之内）；</a:t>
            </a:r>
          </a:p>
          <a:p>
            <a:pPr eaLnBrk="0" hangingPunct="0">
              <a:lnSpc>
                <a:spcPts val="2000"/>
              </a:lnSpc>
            </a:pPr>
            <a:r>
              <a:rPr lang="en-US" altLang="zh-CN" sz="1800" dirty="0">
                <a:latin typeface="华文楷体" panose="02010600040101010101" pitchFamily="2" charset="-122"/>
                <a:ea typeface="华文楷体" panose="02010600040101010101" pitchFamily="2" charset="-122"/>
              </a:rPr>
              <a:t>        1.11 </a:t>
            </a:r>
            <a:r>
              <a:rPr lang="en-US" altLang="zh-CN" sz="1800" b="1" dirty="0">
                <a:solidFill>
                  <a:srgbClr val="FF0000"/>
                </a:solidFill>
                <a:latin typeface="华文楷体" panose="02010600040101010101" pitchFamily="2" charset="-122"/>
                <a:ea typeface="华文楷体" panose="02010600040101010101" pitchFamily="2" charset="-122"/>
              </a:rPr>
              <a:t>无试剂瓶、烧瓶等开口放置的现象</a:t>
            </a:r>
            <a:r>
              <a:rPr lang="en-US" altLang="zh-CN" sz="1800" dirty="0">
                <a:latin typeface="华文楷体" panose="02010600040101010101" pitchFamily="2" charset="-122"/>
                <a:ea typeface="华文楷体" panose="02010600040101010101" pitchFamily="2" charset="-122"/>
              </a:rPr>
              <a:t>；</a:t>
            </a:r>
          </a:p>
          <a:p>
            <a:pPr eaLnBrk="0" hangingPunct="0">
              <a:lnSpc>
                <a:spcPts val="2000"/>
              </a:lnSpc>
            </a:pPr>
            <a:r>
              <a:rPr lang="en-US" altLang="zh-CN" sz="1800" dirty="0">
                <a:latin typeface="华文楷体" panose="02010600040101010101" pitchFamily="2" charset="-122"/>
                <a:ea typeface="华文楷体" panose="02010600040101010101" pitchFamily="2" charset="-122"/>
              </a:rPr>
              <a:t>        1.12 对于易泄漏、挥发的试剂应存放在具有通风、吸附功能的试剂柜内。</a:t>
            </a:r>
          </a:p>
          <a:p>
            <a:pPr eaLnBrk="0" hangingPunct="0">
              <a:lnSpc>
                <a:spcPts val="2000"/>
              </a:lnSpc>
            </a:pPr>
            <a:r>
              <a:rPr lang="en-US" altLang="zh-CN" sz="1800" dirty="0">
                <a:latin typeface="华文楷体" panose="02010600040101010101" pitchFamily="2" charset="-122"/>
                <a:ea typeface="华文楷体" panose="02010600040101010101" pitchFamily="2" charset="-122"/>
              </a:rPr>
              <a:t>        1.13 实验室危险化学品必须指定专人负责。</a:t>
            </a:r>
          </a:p>
          <a:p>
            <a:pPr eaLnBrk="0" hangingPunct="0">
              <a:lnSpc>
                <a:spcPts val="2000"/>
              </a:lnSpc>
            </a:pPr>
            <a:r>
              <a:rPr lang="en-US" altLang="zh-CN" sz="1800" dirty="0">
                <a:latin typeface="华文楷体" panose="02010600040101010101" pitchFamily="2" charset="-122"/>
                <a:ea typeface="华文楷体" panose="02010600040101010101" pitchFamily="2" charset="-122"/>
              </a:rPr>
              <a:t>        1.14 </a:t>
            </a:r>
            <a:r>
              <a:rPr lang="en-US" altLang="zh-CN" sz="1800" b="1" dirty="0">
                <a:solidFill>
                  <a:srgbClr val="FF0000"/>
                </a:solidFill>
                <a:latin typeface="华文楷体" panose="02010600040101010101" pitchFamily="2" charset="-122"/>
                <a:ea typeface="华文楷体" panose="02010600040101010101" pitchFamily="2" charset="-122"/>
              </a:rPr>
              <a:t>各实验室领用危险化学品需坚持“单次使用最少量”原则领取。严禁超量领取</a:t>
            </a:r>
            <a:r>
              <a:rPr lang="en-US" altLang="zh-CN" sz="1800" dirty="0">
                <a:latin typeface="华文楷体" panose="02010600040101010101" pitchFamily="2" charset="-122"/>
                <a:ea typeface="华文楷体" panose="02010600040101010101" pitchFamily="2" charset="-122"/>
              </a:rPr>
              <a:t>。</a:t>
            </a:r>
          </a:p>
          <a:p>
            <a:pPr eaLnBrk="0" hangingPunct="0">
              <a:lnSpc>
                <a:spcPts val="2000"/>
              </a:lnSpc>
            </a:pPr>
            <a:r>
              <a:rPr lang="en-US" altLang="zh-CN" sz="1800" dirty="0">
                <a:latin typeface="华文楷体" panose="02010600040101010101" pitchFamily="2" charset="-122"/>
                <a:ea typeface="华文楷体" panose="02010600040101010101" pitchFamily="2" charset="-122"/>
              </a:rPr>
              <a:t>        1.15 危险化学品在使用期间，实验室必须严格控制人员出入。</a:t>
            </a:r>
          </a:p>
          <a:p>
            <a:pPr eaLnBrk="0" hangingPunct="0">
              <a:lnSpc>
                <a:spcPts val="2000"/>
              </a:lnSpc>
            </a:pPr>
            <a:r>
              <a:rPr lang="en-US" altLang="zh-CN" sz="1800" dirty="0">
                <a:latin typeface="华文楷体" panose="02010600040101010101" pitchFamily="2" charset="-122"/>
                <a:ea typeface="华文楷体" panose="02010600040101010101" pitchFamily="2" charset="-122"/>
              </a:rPr>
              <a:t>        1.16</a:t>
            </a:r>
            <a:r>
              <a:rPr lang="en-US" altLang="zh-CN" sz="1800" b="1" dirty="0">
                <a:solidFill>
                  <a:srgbClr val="FF0000"/>
                </a:solidFill>
                <a:latin typeface="华文楷体" panose="02010600040101010101" pitchFamily="2" charset="-122"/>
                <a:ea typeface="华文楷体" panose="02010600040101010101" pitchFamily="2" charset="-122"/>
              </a:rPr>
              <a:t> 严禁在存放危险化学品的实验室进行明火作业。</a:t>
            </a: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TextBox 4"/>
          <p:cNvSpPr txBox="1"/>
          <p:nvPr/>
        </p:nvSpPr>
        <p:spPr>
          <a:xfrm>
            <a:off x="450850" y="708025"/>
            <a:ext cx="9982200" cy="522288"/>
          </a:xfrm>
          <a:prstGeom prst="rect">
            <a:avLst/>
          </a:prstGeom>
          <a:noFill/>
          <a:ln w="9525">
            <a:noFill/>
          </a:ln>
        </p:spPr>
        <p:txBody>
          <a:bodyPr wrap="square" anchor="t" anchorCtr="0">
            <a:spAutoFit/>
          </a:bodyPr>
          <a:lstStyle/>
          <a:p>
            <a:r>
              <a:rPr lang="zh-CN" altLang="en-US" sz="2800" b="1" dirty="0">
                <a:latin typeface="华文新魏" panose="02010800040101010101" pitchFamily="2" charset="-122"/>
                <a:ea typeface="华文新魏" panose="02010800040101010101" pitchFamily="2" charset="-122"/>
              </a:rPr>
              <a:t>（四）</a:t>
            </a:r>
            <a:r>
              <a:rPr lang="zh-CN" altLang="zh-CN" sz="2800" b="1" dirty="0">
                <a:latin typeface="华文新魏" panose="02010800040101010101" pitchFamily="2" charset="-122"/>
                <a:ea typeface="华文新魏" panose="02010800040101010101" pitchFamily="2" charset="-122"/>
              </a:rPr>
              <a:t>天津师范大学实验室安全管理办法（试行）</a:t>
            </a:r>
            <a:r>
              <a:rPr lang="zh-CN" altLang="en-US" sz="2800" b="1" dirty="0">
                <a:latin typeface="华文新魏" panose="02010800040101010101" pitchFamily="2" charset="-122"/>
                <a:ea typeface="华文新魏" panose="02010800040101010101" pitchFamily="2" charset="-122"/>
              </a:rPr>
              <a:t>（重点内容）</a:t>
            </a:r>
          </a:p>
        </p:txBody>
      </p:sp>
      <p:pic>
        <p:nvPicPr>
          <p:cNvPr id="65538" name="图片 109">
            <a:hlinkClick r:id="rId4" action="ppaction://hlinksldjump"/>
          </p:cNvPr>
          <p:cNvPicPr>
            <a:picLocks noChangeAspect="1"/>
          </p:cNvPicPr>
          <p:nvPr/>
        </p:nvPicPr>
        <p:blipFill>
          <a:blip r:embed="rId5" cstate="print"/>
          <a:srcRect l="67346" t="17532" r="2882" b="42969"/>
          <a:stretch>
            <a:fillRect/>
          </a:stretch>
        </p:blipFill>
        <p:spPr>
          <a:xfrm>
            <a:off x="9275763" y="6138863"/>
            <a:ext cx="798512" cy="755650"/>
          </a:xfrm>
          <a:prstGeom prst="rect">
            <a:avLst/>
          </a:prstGeom>
          <a:noFill/>
          <a:ln w="9525">
            <a:noFill/>
          </a:ln>
        </p:spPr>
      </p:pic>
      <p:pic>
        <p:nvPicPr>
          <p:cNvPr id="65539" name="图片 11">
            <a:hlinkClick r:id="rId6" action="ppaction://hlinksldjump"/>
          </p:cNvPr>
          <p:cNvPicPr>
            <a:picLocks noChangeAspect="1"/>
          </p:cNvPicPr>
          <p:nvPr/>
        </p:nvPicPr>
        <p:blipFill>
          <a:blip r:embed="rId7" cstate="print"/>
          <a:srcRect l="4480" t="58189" r="68494" b="5009"/>
          <a:stretch>
            <a:fillRect/>
          </a:stretch>
        </p:blipFill>
        <p:spPr>
          <a:xfrm>
            <a:off x="8418513" y="6138863"/>
            <a:ext cx="739775" cy="739775"/>
          </a:xfrm>
          <a:prstGeom prst="rect">
            <a:avLst/>
          </a:prstGeom>
          <a:noFill/>
          <a:ln w="9525">
            <a:noFill/>
          </a:ln>
        </p:spPr>
      </p:pic>
      <p:sp>
        <p:nvSpPr>
          <p:cNvPr id="65540" name="TextBox 5"/>
          <p:cNvSpPr txBox="1"/>
          <p:nvPr>
            <p:custDataLst>
              <p:tags r:id="rId1"/>
            </p:custDataLst>
          </p:nvPr>
        </p:nvSpPr>
        <p:spPr>
          <a:xfrm>
            <a:off x="1025525" y="1332865"/>
            <a:ext cx="8858250" cy="460375"/>
          </a:xfrm>
          <a:prstGeom prst="rect">
            <a:avLst/>
          </a:prstGeom>
          <a:noFill/>
          <a:ln w="9525">
            <a:noFill/>
          </a:ln>
        </p:spPr>
        <p:txBody>
          <a:bodyPr anchor="t" anchorCtr="0">
            <a:spAutoFit/>
          </a:bodyPr>
          <a:lstStyle/>
          <a:p>
            <a:pPr algn="ctr" eaLnBrk="0" hangingPunct="0">
              <a:spcBef>
                <a:spcPct val="20000"/>
              </a:spcBef>
            </a:pPr>
            <a:r>
              <a:rPr lang="zh-CN" altLang="en-US" sz="2400" dirty="0">
                <a:latin typeface="华文新魏" panose="02010800040101010101" pitchFamily="2" charset="-122"/>
                <a:ea typeface="华文新魏" panose="02010800040101010101" pitchFamily="2" charset="-122"/>
                <a:sym typeface="宋体" panose="02010600030101010101" pitchFamily="2" charset="-122"/>
              </a:rPr>
              <a:t>附件</a:t>
            </a:r>
            <a:r>
              <a:rPr lang="en-US" altLang="zh-CN" sz="2400" dirty="0">
                <a:latin typeface="华文新魏" panose="02010800040101010101" pitchFamily="2" charset="-122"/>
                <a:ea typeface="华文新魏" panose="02010800040101010101" pitchFamily="2" charset="-122"/>
                <a:sym typeface="宋体" panose="02010600030101010101" pitchFamily="2" charset="-122"/>
              </a:rPr>
              <a:t>4</a:t>
            </a:r>
            <a:r>
              <a:rPr lang="zh-CN" altLang="en-US" sz="2400" dirty="0">
                <a:latin typeface="华文新魏" panose="02010800040101010101" pitchFamily="2" charset="-122"/>
                <a:ea typeface="华文新魏" panose="02010800040101010101" pitchFamily="2" charset="-122"/>
                <a:sym typeface="宋体" panose="02010600030101010101" pitchFamily="2" charset="-122"/>
              </a:rPr>
              <a:t>  实验室安全管理院系层面任务清单</a:t>
            </a:r>
            <a:endParaRPr lang="en-US" altLang="zh-CN" sz="2400" dirty="0">
              <a:latin typeface="华文新魏" panose="02010800040101010101" pitchFamily="2" charset="-122"/>
              <a:ea typeface="华文新魏" panose="02010800040101010101" pitchFamily="2" charset="-122"/>
              <a:sym typeface="宋体" panose="02010600030101010101" pitchFamily="2" charset="-122"/>
            </a:endParaRPr>
          </a:p>
        </p:txBody>
      </p:sp>
      <p:sp>
        <p:nvSpPr>
          <p:cNvPr id="65541" name="TextBox 5"/>
          <p:cNvSpPr txBox="1"/>
          <p:nvPr>
            <p:custDataLst>
              <p:tags r:id="rId2"/>
            </p:custDataLst>
          </p:nvPr>
        </p:nvSpPr>
        <p:spPr>
          <a:xfrm>
            <a:off x="523875" y="1692593"/>
            <a:ext cx="9678988" cy="4707890"/>
          </a:xfrm>
          <a:prstGeom prst="rect">
            <a:avLst/>
          </a:prstGeom>
          <a:noFill/>
          <a:ln w="9525">
            <a:noFill/>
          </a:ln>
        </p:spPr>
        <p:txBody>
          <a:bodyPr wrap="square" anchor="t" anchorCtr="0">
            <a:spAutoFit/>
          </a:bodyPr>
          <a:lstStyle/>
          <a:p>
            <a:pPr eaLnBrk="0" hangingPunct="0">
              <a:lnSpc>
                <a:spcPts val="2400"/>
              </a:lnSpc>
            </a:pPr>
            <a:r>
              <a:rPr lang="en-US" altLang="zh-CN" sz="1400" b="1"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五、化学安全</a:t>
            </a:r>
          </a:p>
          <a:p>
            <a:pPr eaLnBrk="0" hangingPunct="0">
              <a:lnSpc>
                <a:spcPts val="2400"/>
              </a:lnSpc>
            </a:pPr>
            <a:r>
              <a:rPr lang="en-US" altLang="zh-CN" sz="1800" b="1" dirty="0">
                <a:latin typeface="华文楷体" panose="02010600040101010101" pitchFamily="2" charset="-122"/>
                <a:ea typeface="华文楷体" panose="02010600040101010101" pitchFamily="2" charset="-122"/>
              </a:rPr>
              <a:t>        2.  易制毒等特殊药品管理</a:t>
            </a:r>
          </a:p>
          <a:p>
            <a:pPr eaLnBrk="0" hangingPunct="0">
              <a:lnSpc>
                <a:spcPts val="2400"/>
              </a:lnSpc>
            </a:pPr>
            <a:r>
              <a:rPr lang="en-US" altLang="zh-CN" sz="1800" dirty="0">
                <a:latin typeface="华文楷体" panose="02010600040101010101" pitchFamily="2" charset="-122"/>
                <a:ea typeface="华文楷体" panose="02010600040101010101" pitchFamily="2" charset="-122"/>
              </a:rPr>
              <a:t>        2.1 易制毒品购买前须经公安部门审批, 并凭证向具有经营许可资质的单位购买；</a:t>
            </a:r>
          </a:p>
          <a:p>
            <a:pPr eaLnBrk="0" hangingPunct="0">
              <a:lnSpc>
                <a:spcPts val="2400"/>
              </a:lnSpc>
            </a:pPr>
            <a:r>
              <a:rPr lang="en-US" altLang="zh-CN" sz="1800" dirty="0">
                <a:latin typeface="华文楷体" panose="02010600040101010101" pitchFamily="2" charset="-122"/>
                <a:ea typeface="华文楷体" panose="02010600040101010101" pitchFamily="2" charset="-122"/>
              </a:rPr>
              <a:t>        2.2 易制毒品分类存放、专人保管，做好领取、使用、处置记录；</a:t>
            </a:r>
          </a:p>
          <a:p>
            <a:pPr eaLnBrk="0" hangingPunct="0">
              <a:lnSpc>
                <a:spcPts val="2400"/>
              </a:lnSpc>
            </a:pPr>
            <a:r>
              <a:rPr lang="en-US" altLang="zh-CN" sz="1800" dirty="0">
                <a:latin typeface="华文楷体" panose="02010600040101010101" pitchFamily="2" charset="-122"/>
                <a:ea typeface="华文楷体" panose="02010600040101010101" pitchFamily="2" charset="-122"/>
              </a:rPr>
              <a:t>        2.3 易制爆品购买前须经公安部门审批, 或按照政府管理的规定要求采购，并向具有经营许可资质的单位购买；</a:t>
            </a:r>
          </a:p>
          <a:p>
            <a:pPr eaLnBrk="0" hangingPunct="0">
              <a:lnSpc>
                <a:spcPts val="2400"/>
              </a:lnSpc>
            </a:pPr>
            <a:r>
              <a:rPr lang="en-US" altLang="zh-CN" sz="1800" dirty="0">
                <a:latin typeface="华文楷体" panose="02010600040101010101" pitchFamily="2" charset="-122"/>
                <a:ea typeface="华文楷体" panose="02010600040101010101" pitchFamily="2" charset="-122"/>
              </a:rPr>
              <a:t>        2.4 易制爆品分类存放、专人保管，做好领取、使用、处置记录；</a:t>
            </a:r>
          </a:p>
          <a:p>
            <a:pPr eaLnBrk="0" hangingPunct="0">
              <a:lnSpc>
                <a:spcPts val="2400"/>
              </a:lnSpc>
            </a:pPr>
            <a:r>
              <a:rPr lang="en-US" altLang="zh-CN" sz="1800" dirty="0">
                <a:latin typeface="华文楷体" panose="02010600040101010101" pitchFamily="2" charset="-122"/>
                <a:ea typeface="华文楷体" panose="02010600040101010101" pitchFamily="2" charset="-122"/>
              </a:rPr>
              <a:t>        2.5 麻醉药品、精神药品等购买前须向食品药品监督管理部门申请，报批同意后向定点供应商或者定点生产企业采购；</a:t>
            </a:r>
          </a:p>
          <a:p>
            <a:pPr eaLnBrk="0" hangingPunct="0">
              <a:lnSpc>
                <a:spcPts val="2400"/>
              </a:lnSpc>
            </a:pPr>
            <a:r>
              <a:rPr lang="en-US" altLang="zh-CN" sz="1800" dirty="0">
                <a:latin typeface="华文楷体" panose="02010600040101010101" pitchFamily="2" charset="-122"/>
                <a:ea typeface="华文楷体" panose="02010600040101010101" pitchFamily="2" charset="-122"/>
              </a:rPr>
              <a:t>        2.6 麻醉品和精神类药品储存于专门的保险柜中，有规范的领取、使用、处置台账。</a:t>
            </a:r>
          </a:p>
          <a:p>
            <a:pPr eaLnBrk="0" hangingPunct="0">
              <a:lnSpc>
                <a:spcPts val="2400"/>
              </a:lnSpc>
            </a:pPr>
            <a:r>
              <a:rPr lang="en-US" altLang="zh-CN" sz="1800" b="1" dirty="0">
                <a:latin typeface="华文楷体" panose="02010600040101010101" pitchFamily="2" charset="-122"/>
                <a:ea typeface="华文楷体" panose="02010600040101010101" pitchFamily="2" charset="-122"/>
              </a:rPr>
              <a:t>        3.  实验气体管理</a:t>
            </a:r>
          </a:p>
          <a:p>
            <a:pPr eaLnBrk="0" hangingPunct="0">
              <a:lnSpc>
                <a:spcPts val="2400"/>
              </a:lnSpc>
            </a:pPr>
            <a:r>
              <a:rPr lang="en-US" altLang="zh-CN" sz="1800" dirty="0">
                <a:latin typeface="华文楷体" panose="02010600040101010101" pitchFamily="2" charset="-122"/>
                <a:ea typeface="华文楷体" panose="02010600040101010101" pitchFamily="2" charset="-122"/>
              </a:rPr>
              <a:t>        3.1 </a:t>
            </a:r>
            <a:r>
              <a:rPr lang="en-US" altLang="zh-CN" sz="1800" b="1" dirty="0">
                <a:solidFill>
                  <a:srgbClr val="FF0000"/>
                </a:solidFill>
                <a:latin typeface="华文楷体" panose="02010600040101010101" pitchFamily="2" charset="-122"/>
                <a:ea typeface="华文楷体" panose="02010600040101010101" pitchFamily="2" charset="-122"/>
              </a:rPr>
              <a:t>有气体钢瓶台帐，钢瓶颜色和字体清楚，有状态标识牌；</a:t>
            </a:r>
            <a:endParaRPr lang="en-US" altLang="zh-CN" sz="1800" dirty="0">
              <a:latin typeface="华文楷体" panose="02010600040101010101" pitchFamily="2" charset="-122"/>
              <a:ea typeface="华文楷体" panose="02010600040101010101" pitchFamily="2" charset="-122"/>
            </a:endParaRPr>
          </a:p>
          <a:p>
            <a:pPr eaLnBrk="0" hangingPunct="0">
              <a:lnSpc>
                <a:spcPts val="2400"/>
              </a:lnSpc>
            </a:pPr>
            <a:r>
              <a:rPr lang="en-US" altLang="zh-CN" sz="1800" dirty="0">
                <a:latin typeface="华文楷体" panose="02010600040101010101" pitchFamily="2" charset="-122"/>
                <a:ea typeface="华文楷体" panose="02010600040101010101" pitchFamily="2" charset="-122"/>
              </a:rPr>
              <a:t>        3.2 </a:t>
            </a:r>
            <a:r>
              <a:rPr lang="en-US" altLang="zh-CN" sz="1800" b="1" dirty="0">
                <a:solidFill>
                  <a:srgbClr val="FF0000"/>
                </a:solidFill>
                <a:latin typeface="华文楷体" panose="02010600040101010101" pitchFamily="2" charset="-122"/>
                <a:ea typeface="华文楷体" panose="02010600040101010101" pitchFamily="2" charset="-122"/>
              </a:rPr>
              <a:t>可燃性气体与氧气等助燃气体不混放；</a:t>
            </a:r>
            <a:endParaRPr lang="en-US" altLang="zh-CN" sz="1800" dirty="0">
              <a:latin typeface="华文楷体" panose="02010600040101010101" pitchFamily="2" charset="-122"/>
              <a:ea typeface="华文楷体" panose="02010600040101010101" pitchFamily="2" charset="-122"/>
            </a:endParaRPr>
          </a:p>
          <a:p>
            <a:pPr eaLnBrk="0" hangingPunct="0">
              <a:lnSpc>
                <a:spcPts val="2400"/>
              </a:lnSpc>
            </a:pPr>
            <a:r>
              <a:rPr lang="en-US" altLang="zh-CN" sz="1800" dirty="0">
                <a:latin typeface="华文楷体" panose="02010600040101010101" pitchFamily="2" charset="-122"/>
                <a:ea typeface="华文楷体" panose="02010600040101010101" pitchFamily="2" charset="-122"/>
              </a:rPr>
              <a:t>        3.3 涉及剧毒、易燃易爆气体的场所，配有通风设施和监控报警装置等；</a:t>
            </a:r>
          </a:p>
          <a:p>
            <a:pPr eaLnBrk="0" hangingPunct="0">
              <a:lnSpc>
                <a:spcPts val="2400"/>
              </a:lnSpc>
            </a:pPr>
            <a:r>
              <a:rPr lang="en-US" altLang="zh-CN" sz="1800" dirty="0">
                <a:latin typeface="华文楷体" panose="02010600040101010101" pitchFamily="2" charset="-122"/>
                <a:ea typeface="华文楷体" panose="02010600040101010101" pitchFamily="2" charset="-122"/>
              </a:rPr>
              <a:t>        3.4 危险气体钢瓶存放点通风、远离热源；</a:t>
            </a:r>
            <a:endParaRPr lang="en-US" altLang="zh-CN" sz="1800" b="1" dirty="0">
              <a:solidFill>
                <a:srgbClr val="FF0000"/>
              </a:solidFill>
              <a:latin typeface="华文楷体" panose="02010600040101010101" pitchFamily="2" charset="-122"/>
              <a:ea typeface="华文楷体" panose="02010600040101010101" pitchFamily="2" charset="-122"/>
            </a:endParaRP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TextBox 4"/>
          <p:cNvSpPr txBox="1"/>
          <p:nvPr/>
        </p:nvSpPr>
        <p:spPr>
          <a:xfrm>
            <a:off x="450850" y="708025"/>
            <a:ext cx="9982200" cy="522288"/>
          </a:xfrm>
          <a:prstGeom prst="rect">
            <a:avLst/>
          </a:prstGeom>
          <a:noFill/>
          <a:ln w="9525">
            <a:noFill/>
          </a:ln>
        </p:spPr>
        <p:txBody>
          <a:bodyPr wrap="square" anchor="t" anchorCtr="0">
            <a:spAutoFit/>
          </a:bodyPr>
          <a:lstStyle/>
          <a:p>
            <a:r>
              <a:rPr lang="zh-CN" altLang="en-US" sz="2800" b="1" dirty="0">
                <a:latin typeface="华文新魏" panose="02010800040101010101" pitchFamily="2" charset="-122"/>
                <a:ea typeface="华文新魏" panose="02010800040101010101" pitchFamily="2" charset="-122"/>
              </a:rPr>
              <a:t>（四）</a:t>
            </a:r>
            <a:r>
              <a:rPr lang="zh-CN" altLang="zh-CN" sz="2800" b="1" dirty="0">
                <a:latin typeface="华文新魏" panose="02010800040101010101" pitchFamily="2" charset="-122"/>
                <a:ea typeface="华文新魏" panose="02010800040101010101" pitchFamily="2" charset="-122"/>
              </a:rPr>
              <a:t>天津师范大学实验室安全管理办法（试行）</a:t>
            </a:r>
            <a:r>
              <a:rPr lang="zh-CN" altLang="en-US" sz="2800" b="1" dirty="0">
                <a:latin typeface="华文新魏" panose="02010800040101010101" pitchFamily="2" charset="-122"/>
                <a:ea typeface="华文新魏" panose="02010800040101010101" pitchFamily="2" charset="-122"/>
              </a:rPr>
              <a:t>（重点内容）</a:t>
            </a:r>
          </a:p>
        </p:txBody>
      </p:sp>
      <p:pic>
        <p:nvPicPr>
          <p:cNvPr id="66562" name="图片 109">
            <a:hlinkClick r:id="rId4" action="ppaction://hlinksldjump"/>
          </p:cNvPr>
          <p:cNvPicPr>
            <a:picLocks noChangeAspect="1"/>
          </p:cNvPicPr>
          <p:nvPr/>
        </p:nvPicPr>
        <p:blipFill>
          <a:blip r:embed="rId5" cstate="print"/>
          <a:srcRect l="67346" t="17532" r="2882" b="42969"/>
          <a:stretch>
            <a:fillRect/>
          </a:stretch>
        </p:blipFill>
        <p:spPr>
          <a:xfrm>
            <a:off x="9275763" y="6138863"/>
            <a:ext cx="798512" cy="755650"/>
          </a:xfrm>
          <a:prstGeom prst="rect">
            <a:avLst/>
          </a:prstGeom>
          <a:noFill/>
          <a:ln w="9525">
            <a:noFill/>
          </a:ln>
        </p:spPr>
      </p:pic>
      <p:pic>
        <p:nvPicPr>
          <p:cNvPr id="66563" name="图片 11">
            <a:hlinkClick r:id="rId6" action="ppaction://hlinksldjump"/>
          </p:cNvPr>
          <p:cNvPicPr>
            <a:picLocks noChangeAspect="1"/>
          </p:cNvPicPr>
          <p:nvPr/>
        </p:nvPicPr>
        <p:blipFill>
          <a:blip r:embed="rId7" cstate="print"/>
          <a:srcRect l="4480" t="58189" r="68494" b="5009"/>
          <a:stretch>
            <a:fillRect/>
          </a:stretch>
        </p:blipFill>
        <p:spPr>
          <a:xfrm>
            <a:off x="8418513" y="6138863"/>
            <a:ext cx="739775" cy="739775"/>
          </a:xfrm>
          <a:prstGeom prst="rect">
            <a:avLst/>
          </a:prstGeom>
          <a:noFill/>
          <a:ln w="9525">
            <a:noFill/>
          </a:ln>
        </p:spPr>
      </p:pic>
      <p:sp>
        <p:nvSpPr>
          <p:cNvPr id="66564" name="TextBox 5"/>
          <p:cNvSpPr txBox="1"/>
          <p:nvPr>
            <p:custDataLst>
              <p:tags r:id="rId1"/>
            </p:custDataLst>
          </p:nvPr>
        </p:nvSpPr>
        <p:spPr>
          <a:xfrm>
            <a:off x="1025525" y="1332548"/>
            <a:ext cx="8858250" cy="460375"/>
          </a:xfrm>
          <a:prstGeom prst="rect">
            <a:avLst/>
          </a:prstGeom>
          <a:noFill/>
          <a:ln w="9525">
            <a:noFill/>
          </a:ln>
        </p:spPr>
        <p:txBody>
          <a:bodyPr anchor="t" anchorCtr="0">
            <a:spAutoFit/>
          </a:bodyPr>
          <a:lstStyle/>
          <a:p>
            <a:pPr algn="ctr" eaLnBrk="0" hangingPunct="0">
              <a:spcBef>
                <a:spcPct val="20000"/>
              </a:spcBef>
            </a:pPr>
            <a:r>
              <a:rPr lang="zh-CN" altLang="en-US" sz="2400" dirty="0">
                <a:latin typeface="华文新魏" panose="02010800040101010101" pitchFamily="2" charset="-122"/>
                <a:ea typeface="华文新魏" panose="02010800040101010101" pitchFamily="2" charset="-122"/>
                <a:sym typeface="宋体" panose="02010600030101010101" pitchFamily="2" charset="-122"/>
              </a:rPr>
              <a:t>附件</a:t>
            </a:r>
            <a:r>
              <a:rPr lang="en-US" altLang="zh-CN" sz="2400" dirty="0">
                <a:latin typeface="华文新魏" panose="02010800040101010101" pitchFamily="2" charset="-122"/>
                <a:ea typeface="华文新魏" panose="02010800040101010101" pitchFamily="2" charset="-122"/>
                <a:sym typeface="宋体" panose="02010600030101010101" pitchFamily="2" charset="-122"/>
              </a:rPr>
              <a:t>4</a:t>
            </a:r>
            <a:r>
              <a:rPr lang="zh-CN" altLang="en-US" sz="2400" dirty="0">
                <a:latin typeface="华文新魏" panose="02010800040101010101" pitchFamily="2" charset="-122"/>
                <a:ea typeface="华文新魏" panose="02010800040101010101" pitchFamily="2" charset="-122"/>
                <a:sym typeface="宋体" panose="02010600030101010101" pitchFamily="2" charset="-122"/>
              </a:rPr>
              <a:t>  实验室安全管理院系层面任务清单</a:t>
            </a:r>
            <a:endParaRPr lang="en-US" altLang="zh-CN" sz="2400" dirty="0">
              <a:latin typeface="华文新魏" panose="02010800040101010101" pitchFamily="2" charset="-122"/>
              <a:ea typeface="华文新魏" panose="02010800040101010101" pitchFamily="2" charset="-122"/>
              <a:sym typeface="宋体" panose="02010600030101010101" pitchFamily="2" charset="-122"/>
            </a:endParaRPr>
          </a:p>
        </p:txBody>
      </p:sp>
      <p:sp>
        <p:nvSpPr>
          <p:cNvPr id="66565" name="TextBox 5"/>
          <p:cNvSpPr txBox="1"/>
          <p:nvPr>
            <p:custDataLst>
              <p:tags r:id="rId2"/>
            </p:custDataLst>
          </p:nvPr>
        </p:nvSpPr>
        <p:spPr>
          <a:xfrm>
            <a:off x="522605" y="1692593"/>
            <a:ext cx="9678988" cy="4707890"/>
          </a:xfrm>
          <a:prstGeom prst="rect">
            <a:avLst/>
          </a:prstGeom>
          <a:noFill/>
          <a:ln w="9525">
            <a:noFill/>
          </a:ln>
        </p:spPr>
        <p:txBody>
          <a:bodyPr wrap="square" anchor="t" anchorCtr="0">
            <a:spAutoFit/>
          </a:bodyPr>
          <a:lstStyle/>
          <a:p>
            <a:pPr eaLnBrk="0" hangingPunct="0">
              <a:lnSpc>
                <a:spcPts val="2400"/>
              </a:lnSpc>
            </a:pPr>
            <a:r>
              <a:rPr lang="en-US" altLang="zh-CN" sz="1400" b="1"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sym typeface="+mn-ea"/>
              </a:rPr>
              <a:t>五、化学安全</a:t>
            </a:r>
            <a:endParaRPr lang="en-US" altLang="zh-CN" sz="1800" b="1" dirty="0">
              <a:latin typeface="华文楷体" panose="02010600040101010101" pitchFamily="2" charset="-122"/>
              <a:ea typeface="华文楷体" panose="02010600040101010101" pitchFamily="2" charset="-122"/>
            </a:endParaRPr>
          </a:p>
          <a:p>
            <a:pPr eaLnBrk="0" hangingPunct="0">
              <a:lnSpc>
                <a:spcPts val="2400"/>
              </a:lnSpc>
            </a:pPr>
            <a:r>
              <a:rPr lang="en-US" altLang="zh-CN" sz="1800" dirty="0">
                <a:latin typeface="华文楷体" panose="02010600040101010101" pitchFamily="2" charset="-122"/>
                <a:ea typeface="华文楷体" panose="02010600040101010101" pitchFamily="2" charset="-122"/>
                <a:sym typeface="+mn-ea"/>
              </a:rPr>
              <a:t>        3.5 无气体钢瓶放在走廊、大厅等公共场所的现象；</a:t>
            </a:r>
            <a:endParaRPr lang="en-US" altLang="zh-CN" sz="1800" dirty="0">
              <a:latin typeface="华文楷体" panose="02010600040101010101" pitchFamily="2" charset="-122"/>
              <a:ea typeface="华文楷体" panose="02010600040101010101" pitchFamily="2" charset="-122"/>
            </a:endParaRPr>
          </a:p>
          <a:p>
            <a:pPr eaLnBrk="0" hangingPunct="0">
              <a:lnSpc>
                <a:spcPts val="2400"/>
              </a:lnSpc>
            </a:pPr>
            <a:r>
              <a:rPr lang="en-US" altLang="zh-CN" sz="1800" dirty="0">
                <a:latin typeface="华文楷体" panose="02010600040101010101" pitchFamily="2" charset="-122"/>
                <a:ea typeface="华文楷体" panose="02010600040101010101" pitchFamily="2" charset="-122"/>
                <a:sym typeface="+mn-ea"/>
              </a:rPr>
              <a:t>        3.6 </a:t>
            </a:r>
            <a:r>
              <a:rPr lang="en-US" altLang="zh-CN" sz="1800" b="1" dirty="0">
                <a:solidFill>
                  <a:srgbClr val="FF0000"/>
                </a:solidFill>
                <a:latin typeface="华文楷体" panose="02010600040101010101" pitchFamily="2" charset="-122"/>
                <a:ea typeface="华文楷体" panose="02010600040101010101" pitchFamily="2" charset="-122"/>
                <a:sym typeface="+mn-ea"/>
              </a:rPr>
              <a:t>气体钢瓶已正确固定；</a:t>
            </a:r>
            <a:endParaRPr lang="en-US" altLang="zh-CN" sz="1800" dirty="0">
              <a:latin typeface="华文楷体" panose="02010600040101010101" pitchFamily="2" charset="-122"/>
              <a:ea typeface="华文楷体" panose="02010600040101010101" pitchFamily="2" charset="-122"/>
            </a:endParaRPr>
          </a:p>
          <a:p>
            <a:pPr eaLnBrk="0" hangingPunct="0">
              <a:lnSpc>
                <a:spcPts val="2400"/>
              </a:lnSpc>
            </a:pPr>
            <a:r>
              <a:rPr lang="en-US" altLang="zh-CN" sz="1800" dirty="0">
                <a:latin typeface="华文楷体" panose="02010600040101010101" pitchFamily="2" charset="-122"/>
                <a:ea typeface="华文楷体" panose="02010600040101010101" pitchFamily="2" charset="-122"/>
                <a:sym typeface="+mn-ea"/>
              </a:rPr>
              <a:t>        3.7 气体管路材质选择合适，无破损或老化现象；</a:t>
            </a:r>
            <a:endParaRPr lang="en-US" altLang="zh-CN" sz="1800" dirty="0">
              <a:latin typeface="华文楷体" panose="02010600040101010101" pitchFamily="2" charset="-122"/>
              <a:ea typeface="华文楷体" panose="02010600040101010101" pitchFamily="2" charset="-122"/>
            </a:endParaRPr>
          </a:p>
          <a:p>
            <a:pPr eaLnBrk="0" hangingPunct="0">
              <a:lnSpc>
                <a:spcPts val="2400"/>
              </a:lnSpc>
            </a:pPr>
            <a:r>
              <a:rPr lang="en-US" altLang="zh-CN" sz="1800" dirty="0">
                <a:latin typeface="华文楷体" panose="02010600040101010101" pitchFamily="2" charset="-122"/>
                <a:ea typeface="华文楷体" panose="02010600040101010101" pitchFamily="2" charset="-122"/>
                <a:sym typeface="+mn-ea"/>
              </a:rPr>
              <a:t>        3.8 </a:t>
            </a:r>
            <a:r>
              <a:rPr lang="en-US" altLang="zh-CN" sz="1800" b="1" dirty="0">
                <a:solidFill>
                  <a:srgbClr val="FF0000"/>
                </a:solidFill>
                <a:latin typeface="华文楷体" panose="02010600040101010101" pitchFamily="2" charset="-122"/>
                <a:ea typeface="华文楷体" panose="02010600040101010101" pitchFamily="2" charset="-122"/>
                <a:sym typeface="+mn-ea"/>
              </a:rPr>
              <a:t>气体连接管路连接正确，并时常进行检漏；</a:t>
            </a:r>
            <a:endParaRPr lang="en-US" altLang="zh-CN" sz="1800" dirty="0">
              <a:latin typeface="华文楷体" panose="02010600040101010101" pitchFamily="2" charset="-122"/>
              <a:ea typeface="华文楷体" panose="02010600040101010101" pitchFamily="2" charset="-122"/>
            </a:endParaRPr>
          </a:p>
          <a:p>
            <a:pPr eaLnBrk="0" hangingPunct="0">
              <a:lnSpc>
                <a:spcPts val="2400"/>
              </a:lnSpc>
            </a:pPr>
            <a:r>
              <a:rPr lang="en-US" altLang="zh-CN" sz="1800" dirty="0">
                <a:latin typeface="华文楷体" panose="02010600040101010101" pitchFamily="2" charset="-122"/>
                <a:ea typeface="华文楷体" panose="02010600040101010101" pitchFamily="2" charset="-122"/>
                <a:sym typeface="+mn-ea"/>
              </a:rPr>
              <a:t>        3.9 </a:t>
            </a:r>
            <a:r>
              <a:rPr lang="en-US" altLang="zh-CN" sz="1800" b="1" dirty="0">
                <a:solidFill>
                  <a:srgbClr val="FF0000"/>
                </a:solidFill>
                <a:latin typeface="华文楷体" panose="02010600040101010101" pitchFamily="2" charset="-122"/>
                <a:ea typeface="华文楷体" panose="02010600040101010101" pitchFamily="2" charset="-122"/>
                <a:sym typeface="+mn-ea"/>
              </a:rPr>
              <a:t>实验结束后，气体钢瓶总阀已关闭；</a:t>
            </a:r>
            <a:endParaRPr lang="en-US" altLang="zh-CN" sz="1800" dirty="0">
              <a:latin typeface="华文楷体" panose="02010600040101010101" pitchFamily="2" charset="-122"/>
              <a:ea typeface="华文楷体" panose="02010600040101010101" pitchFamily="2" charset="-122"/>
            </a:endParaRPr>
          </a:p>
          <a:p>
            <a:pPr eaLnBrk="0" hangingPunct="0">
              <a:lnSpc>
                <a:spcPts val="2400"/>
              </a:lnSpc>
            </a:pPr>
            <a:r>
              <a:rPr lang="en-US" altLang="zh-CN" sz="1800" dirty="0">
                <a:latin typeface="华文楷体" panose="02010600040101010101" pitchFamily="2" charset="-122"/>
                <a:ea typeface="华文楷体" panose="02010600040101010101" pitchFamily="2" charset="-122"/>
                <a:sym typeface="+mn-ea"/>
              </a:rPr>
              <a:t>        3.10 独立的气体钢瓶室有专人管理；</a:t>
            </a:r>
            <a:endParaRPr lang="en-US" altLang="zh-CN" sz="1800" dirty="0">
              <a:latin typeface="华文楷体" panose="02010600040101010101" pitchFamily="2" charset="-122"/>
              <a:ea typeface="华文楷体" panose="02010600040101010101" pitchFamily="2" charset="-122"/>
            </a:endParaRPr>
          </a:p>
          <a:p>
            <a:pPr eaLnBrk="0" hangingPunct="0">
              <a:lnSpc>
                <a:spcPts val="2400"/>
              </a:lnSpc>
            </a:pPr>
            <a:r>
              <a:rPr lang="en-US" altLang="zh-CN" sz="1800" dirty="0">
                <a:latin typeface="华文楷体" panose="02010600040101010101" pitchFamily="2" charset="-122"/>
                <a:ea typeface="华文楷体" panose="02010600040101010101" pitchFamily="2" charset="-122"/>
                <a:sym typeface="+mn-ea"/>
              </a:rPr>
              <a:t>        3.11</a:t>
            </a:r>
            <a:r>
              <a:rPr lang="en-US" altLang="zh-CN" sz="1800" b="1" dirty="0">
                <a:solidFill>
                  <a:srgbClr val="FF0000"/>
                </a:solidFill>
                <a:latin typeface="华文楷体" panose="02010600040101010101" pitchFamily="2" charset="-122"/>
                <a:ea typeface="华文楷体" panose="02010600040101010101" pitchFamily="2" charset="-122"/>
                <a:sym typeface="+mn-ea"/>
              </a:rPr>
              <a:t>无废旧气体钢瓶，无大量气体钢瓶堆放现象。</a:t>
            </a:r>
            <a:endParaRPr lang="en-US" altLang="zh-CN" sz="1800" b="1" dirty="0">
              <a:latin typeface="华文楷体" panose="02010600040101010101" pitchFamily="2" charset="-122"/>
              <a:ea typeface="华文楷体" panose="02010600040101010101" pitchFamily="2" charset="-122"/>
            </a:endParaRPr>
          </a:p>
          <a:p>
            <a:pPr eaLnBrk="0" hangingPunct="0">
              <a:lnSpc>
                <a:spcPts val="2400"/>
              </a:lnSpc>
            </a:pPr>
            <a:r>
              <a:rPr lang="en-US" altLang="zh-CN" sz="1800" b="1" dirty="0">
                <a:latin typeface="华文楷体" panose="02010600040101010101" pitchFamily="2" charset="-122"/>
                <a:ea typeface="华文楷体" panose="02010600040101010101" pitchFamily="2" charset="-122"/>
              </a:rPr>
              <a:t>        六、其他</a:t>
            </a:r>
          </a:p>
          <a:p>
            <a:pPr eaLnBrk="0" hangingPunct="0">
              <a:lnSpc>
                <a:spcPts val="2400"/>
              </a:lnSpc>
            </a:pPr>
            <a:r>
              <a:rPr lang="en-US" altLang="zh-CN" sz="1800" b="1" dirty="0">
                <a:latin typeface="华文楷体" panose="02010600040101010101" pitchFamily="2" charset="-122"/>
                <a:ea typeface="华文楷体" panose="02010600040101010101" pitchFamily="2" charset="-122"/>
              </a:rPr>
              <a:t>      </a:t>
            </a:r>
            <a:r>
              <a:rPr lang="en-US" altLang="zh-CN" sz="1800" dirty="0">
                <a:latin typeface="华文楷体" panose="02010600040101010101" pitchFamily="2" charset="-122"/>
                <a:ea typeface="华文楷体" panose="02010600040101010101" pitchFamily="2" charset="-122"/>
              </a:rPr>
              <a:t> 1. 危险性实验（如高温、高压、高速运转等）时必须有两人在场；</a:t>
            </a:r>
          </a:p>
          <a:p>
            <a:pPr eaLnBrk="0" hangingPunct="0">
              <a:lnSpc>
                <a:spcPts val="2400"/>
              </a:lnSpc>
            </a:pPr>
            <a:r>
              <a:rPr lang="en-US" altLang="zh-CN" sz="1800" dirty="0">
                <a:latin typeface="华文楷体" panose="02010600040101010101" pitchFamily="2" charset="-122"/>
                <a:ea typeface="华文楷体" panose="02010600040101010101" pitchFamily="2" charset="-122"/>
              </a:rPr>
              <a:t>       2. 实验时不能脱岗，通宵实验须两人在场；</a:t>
            </a:r>
          </a:p>
          <a:p>
            <a:pPr eaLnBrk="0" hangingPunct="0">
              <a:lnSpc>
                <a:spcPts val="2400"/>
              </a:lnSpc>
            </a:pPr>
            <a:r>
              <a:rPr lang="en-US" altLang="zh-CN" sz="1800" dirty="0">
                <a:latin typeface="华文楷体" panose="02010600040101010101" pitchFamily="2" charset="-122"/>
                <a:ea typeface="华文楷体" panose="02010600040101010101" pitchFamily="2" charset="-122"/>
              </a:rPr>
              <a:t>       3. 实验室内无穿拖鞋、短裤等现象；</a:t>
            </a:r>
          </a:p>
          <a:p>
            <a:pPr eaLnBrk="0" hangingPunct="0">
              <a:lnSpc>
                <a:spcPts val="2400"/>
              </a:lnSpc>
            </a:pPr>
            <a:r>
              <a:rPr lang="en-US" altLang="zh-CN" sz="1800" dirty="0">
                <a:latin typeface="华文楷体" panose="02010600040101010101" pitchFamily="2" charset="-122"/>
                <a:ea typeface="华文楷体" panose="02010600040101010101" pitchFamily="2" charset="-122"/>
              </a:rPr>
              <a:t>       4. 操作机床等旋转设备时，不穿戴长围巾、丝巾、领带等；</a:t>
            </a:r>
          </a:p>
          <a:p>
            <a:pPr eaLnBrk="0" hangingPunct="0">
              <a:lnSpc>
                <a:spcPts val="2400"/>
              </a:lnSpc>
            </a:pPr>
            <a:r>
              <a:rPr lang="en-US" altLang="zh-CN" sz="1800" dirty="0">
                <a:latin typeface="华文楷体" panose="02010600040101010101" pitchFamily="2" charset="-122"/>
                <a:ea typeface="华文楷体" panose="02010600040101010101" pitchFamily="2" charset="-122"/>
              </a:rPr>
              <a:t>       5. 有规范的实验记录；</a:t>
            </a:r>
          </a:p>
          <a:p>
            <a:pPr eaLnBrk="0" hangingPunct="0">
              <a:lnSpc>
                <a:spcPts val="2400"/>
              </a:lnSpc>
            </a:pPr>
            <a:r>
              <a:rPr lang="en-US" altLang="zh-CN" sz="1800" dirty="0">
                <a:latin typeface="华文楷体" panose="02010600040101010101" pitchFamily="2" charset="-122"/>
                <a:ea typeface="华文楷体" panose="02010600040101010101" pitchFamily="2" charset="-122"/>
              </a:rPr>
              <a:t>       6. 其它实验室安全工作按照国家、天津市以及学校的相关规定执行。</a:t>
            </a: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TextBox 4"/>
          <p:cNvSpPr txBox="1"/>
          <p:nvPr/>
        </p:nvSpPr>
        <p:spPr>
          <a:xfrm>
            <a:off x="450850" y="708025"/>
            <a:ext cx="9982200" cy="522288"/>
          </a:xfrm>
          <a:prstGeom prst="rect">
            <a:avLst/>
          </a:prstGeom>
          <a:noFill/>
          <a:ln w="9525">
            <a:noFill/>
          </a:ln>
        </p:spPr>
        <p:txBody>
          <a:bodyPr wrap="square" anchor="t" anchorCtr="0">
            <a:spAutoFit/>
          </a:bodyPr>
          <a:lstStyle/>
          <a:p>
            <a:r>
              <a:rPr lang="zh-CN" altLang="en-US" sz="2800" b="1" dirty="0">
                <a:latin typeface="华文新魏" panose="02010800040101010101" pitchFamily="2" charset="-122"/>
                <a:ea typeface="华文新魏" panose="02010800040101010101" pitchFamily="2" charset="-122"/>
              </a:rPr>
              <a:t>（四）</a:t>
            </a:r>
            <a:r>
              <a:rPr lang="zh-CN" altLang="zh-CN" sz="2800" b="1" dirty="0">
                <a:latin typeface="华文新魏" panose="02010800040101010101" pitchFamily="2" charset="-122"/>
                <a:ea typeface="华文新魏" panose="02010800040101010101" pitchFamily="2" charset="-122"/>
              </a:rPr>
              <a:t>天津师范大学实验室安全管理办法（试行）</a:t>
            </a:r>
            <a:r>
              <a:rPr lang="zh-CN" altLang="en-US" sz="2800" b="1" dirty="0">
                <a:latin typeface="华文新魏" panose="02010800040101010101" pitchFamily="2" charset="-122"/>
                <a:ea typeface="华文新魏" panose="02010800040101010101" pitchFamily="2" charset="-122"/>
              </a:rPr>
              <a:t>（重点内容）</a:t>
            </a:r>
          </a:p>
        </p:txBody>
      </p:sp>
      <p:pic>
        <p:nvPicPr>
          <p:cNvPr id="67586" name="图片 109">
            <a:hlinkClick r:id="rId3" action="ppaction://hlinksldjump"/>
          </p:cNvPr>
          <p:cNvPicPr>
            <a:picLocks noChangeAspect="1"/>
          </p:cNvPicPr>
          <p:nvPr/>
        </p:nvPicPr>
        <p:blipFill>
          <a:blip r:embed="rId4" cstate="print"/>
          <a:srcRect l="67346" t="17532" r="2882" b="42969"/>
          <a:stretch>
            <a:fillRect/>
          </a:stretch>
        </p:blipFill>
        <p:spPr>
          <a:xfrm>
            <a:off x="9275763" y="6138863"/>
            <a:ext cx="798512" cy="755650"/>
          </a:xfrm>
          <a:prstGeom prst="rect">
            <a:avLst/>
          </a:prstGeom>
          <a:noFill/>
          <a:ln w="9525">
            <a:noFill/>
          </a:ln>
        </p:spPr>
      </p:pic>
      <p:pic>
        <p:nvPicPr>
          <p:cNvPr id="67587" name="图片 11">
            <a:hlinkClick r:id="rId5" action="ppaction://hlinksldjump"/>
          </p:cNvPr>
          <p:cNvPicPr>
            <a:picLocks noChangeAspect="1"/>
          </p:cNvPicPr>
          <p:nvPr/>
        </p:nvPicPr>
        <p:blipFill>
          <a:blip r:embed="rId6" cstate="print"/>
          <a:srcRect l="4480" t="58189" r="68494" b="5009"/>
          <a:stretch>
            <a:fillRect/>
          </a:stretch>
        </p:blipFill>
        <p:spPr>
          <a:xfrm>
            <a:off x="8418513" y="6138863"/>
            <a:ext cx="739775" cy="739775"/>
          </a:xfrm>
          <a:prstGeom prst="rect">
            <a:avLst/>
          </a:prstGeom>
          <a:noFill/>
          <a:ln w="9525">
            <a:noFill/>
          </a:ln>
        </p:spPr>
      </p:pic>
      <p:sp>
        <p:nvSpPr>
          <p:cNvPr id="67588" name="TextBox 5"/>
          <p:cNvSpPr txBox="1"/>
          <p:nvPr>
            <p:custDataLst>
              <p:tags r:id="rId1"/>
            </p:custDataLst>
          </p:nvPr>
        </p:nvSpPr>
        <p:spPr>
          <a:xfrm>
            <a:off x="1025525" y="1404938"/>
            <a:ext cx="8858250" cy="460375"/>
          </a:xfrm>
          <a:prstGeom prst="rect">
            <a:avLst/>
          </a:prstGeom>
          <a:noFill/>
          <a:ln w="9525">
            <a:noFill/>
          </a:ln>
        </p:spPr>
        <p:txBody>
          <a:bodyPr anchor="t" anchorCtr="0">
            <a:spAutoFit/>
          </a:bodyPr>
          <a:lstStyle/>
          <a:p>
            <a:pPr algn="ctr" eaLnBrk="0" hangingPunct="0">
              <a:spcBef>
                <a:spcPct val="20000"/>
              </a:spcBef>
            </a:pPr>
            <a:r>
              <a:rPr lang="zh-CN" altLang="en-US" sz="2400" dirty="0">
                <a:latin typeface="华文新魏" panose="02010800040101010101" pitchFamily="2" charset="-122"/>
                <a:ea typeface="华文新魏" panose="02010800040101010101" pitchFamily="2" charset="-122"/>
                <a:sym typeface="宋体" panose="02010600030101010101" pitchFamily="2" charset="-122"/>
              </a:rPr>
              <a:t>附件</a:t>
            </a:r>
            <a:r>
              <a:rPr lang="en-US" altLang="zh-CN" sz="2400" dirty="0">
                <a:latin typeface="华文新魏" panose="02010800040101010101" pitchFamily="2" charset="-122"/>
                <a:ea typeface="华文新魏" panose="02010800040101010101" pitchFamily="2" charset="-122"/>
                <a:sym typeface="宋体" panose="02010600030101010101" pitchFamily="2" charset="-122"/>
              </a:rPr>
              <a:t>5</a:t>
            </a:r>
            <a:r>
              <a:rPr lang="zh-CN" altLang="en-US" sz="2400" dirty="0">
                <a:latin typeface="华文新魏" panose="02010800040101010101" pitchFamily="2" charset="-122"/>
                <a:ea typeface="华文新魏" panose="02010800040101010101" pitchFamily="2" charset="-122"/>
                <a:sym typeface="宋体" panose="02010600030101010101" pitchFamily="2" charset="-122"/>
              </a:rPr>
              <a:t>  天津师范大学化学品采购平台流程</a:t>
            </a:r>
          </a:p>
        </p:txBody>
      </p:sp>
      <p:pic>
        <p:nvPicPr>
          <p:cNvPr id="67589" name="图片 4"/>
          <p:cNvPicPr>
            <a:picLocks noChangeAspect="1"/>
          </p:cNvPicPr>
          <p:nvPr/>
        </p:nvPicPr>
        <p:blipFill>
          <a:blip r:embed="rId7" cstate="print"/>
          <a:stretch>
            <a:fillRect/>
          </a:stretch>
        </p:blipFill>
        <p:spPr>
          <a:xfrm>
            <a:off x="738505" y="1836420"/>
            <a:ext cx="2994025" cy="4470400"/>
          </a:xfrm>
          <a:prstGeom prst="rect">
            <a:avLst/>
          </a:prstGeom>
          <a:noFill/>
          <a:ln w="9525">
            <a:noFill/>
          </a:ln>
        </p:spPr>
      </p:pic>
      <p:sp>
        <p:nvSpPr>
          <p:cNvPr id="67590" name="文本框 5"/>
          <p:cNvSpPr txBox="1"/>
          <p:nvPr/>
        </p:nvSpPr>
        <p:spPr>
          <a:xfrm>
            <a:off x="3673475" y="1917700"/>
            <a:ext cx="6400800" cy="4399915"/>
          </a:xfrm>
          <a:prstGeom prst="rect">
            <a:avLst/>
          </a:prstGeom>
          <a:noFill/>
          <a:ln w="9525">
            <a:noFill/>
          </a:ln>
        </p:spPr>
        <p:txBody>
          <a:bodyPr wrap="square" anchor="t" anchorCtr="0">
            <a:spAutoFit/>
          </a:bodyPr>
          <a:lstStyle/>
          <a:p>
            <a:pPr>
              <a:lnSpc>
                <a:spcPts val="2400"/>
              </a:lnSpc>
            </a:pPr>
            <a:r>
              <a:rPr lang="zh-CN" altLang="en-US" sz="1800">
                <a:latin typeface="华文楷体" panose="02010600040101010101" pitchFamily="2" charset="-122"/>
                <a:ea typeface="华文楷体" panose="02010600040101010101" pitchFamily="2" charset="-122"/>
              </a:rPr>
              <a:t>1.教师填写经费账号、选择药品（不超过一周用量）；</a:t>
            </a:r>
          </a:p>
          <a:p>
            <a:pPr>
              <a:lnSpc>
                <a:spcPts val="2400"/>
              </a:lnSpc>
            </a:pPr>
            <a:r>
              <a:rPr lang="zh-CN" altLang="en-US" sz="1800">
                <a:latin typeface="华文楷体" panose="02010600040101010101" pitchFamily="2" charset="-122"/>
                <a:ea typeface="华文楷体" panose="02010600040101010101" pitchFamily="2" charset="-122"/>
              </a:rPr>
              <a:t>2.教师选择使用方向：教学、科研；</a:t>
            </a:r>
          </a:p>
          <a:p>
            <a:pPr>
              <a:lnSpc>
                <a:spcPts val="2400"/>
              </a:lnSpc>
            </a:pPr>
            <a:r>
              <a:rPr lang="zh-CN" altLang="en-US" sz="1800">
                <a:latin typeface="华文楷体" panose="02010600040101010101" pitchFamily="2" charset="-122"/>
                <a:ea typeface="华文楷体" panose="02010600040101010101" pitchFamily="2" charset="-122"/>
              </a:rPr>
              <a:t>3.系统保存上述内容，可在订单中显示，使用方向的选择作为统计依据。</a:t>
            </a:r>
          </a:p>
          <a:p>
            <a:pPr>
              <a:lnSpc>
                <a:spcPts val="2400"/>
              </a:lnSpc>
            </a:pPr>
            <a:r>
              <a:rPr lang="zh-CN" altLang="en-US" sz="1800">
                <a:latin typeface="华文楷体" panose="02010600040101010101" pitchFamily="2" charset="-122"/>
                <a:ea typeface="华文楷体" panose="02010600040101010101" pitchFamily="2" charset="-122"/>
              </a:rPr>
              <a:t>4.通过学校政府采购方式选定的供应商确认订单。</a:t>
            </a:r>
          </a:p>
          <a:p>
            <a:pPr>
              <a:lnSpc>
                <a:spcPts val="2400"/>
              </a:lnSpc>
            </a:pPr>
            <a:r>
              <a:rPr lang="zh-CN" altLang="en-US" sz="1800">
                <a:latin typeface="华文楷体" panose="02010600040101010101" pitchFamily="2" charset="-122"/>
                <a:ea typeface="华文楷体" panose="02010600040101010101" pitchFamily="2" charset="-122"/>
              </a:rPr>
              <a:t>5.学院实验室安全负责人或其授权的专职管理人员进行审核，根据台账查看申请人同一药品是否使用完毕，采购量及使用时间、存放地点是否合理，必要时与申请人进行沟通。</a:t>
            </a:r>
          </a:p>
          <a:p>
            <a:pPr>
              <a:lnSpc>
                <a:spcPts val="2400"/>
              </a:lnSpc>
            </a:pPr>
            <a:r>
              <a:rPr lang="zh-CN" altLang="en-US" sz="1800">
                <a:latin typeface="华文楷体" panose="02010600040101010101" pitchFamily="2" charset="-122"/>
                <a:ea typeface="华文楷体" panose="02010600040101010101" pitchFamily="2" charset="-122"/>
              </a:rPr>
              <a:t>6.保卫处对管制类化学品根据国家和天津市相关规定进行审核，对一般化学品进行登记。需要到相关部门进行办理手续的及时办理，并按规定程序采购。</a:t>
            </a:r>
          </a:p>
          <a:p>
            <a:pPr>
              <a:lnSpc>
                <a:spcPts val="2400"/>
              </a:lnSpc>
            </a:pPr>
            <a:r>
              <a:rPr lang="zh-CN" altLang="en-US" sz="1800">
                <a:latin typeface="华文楷体" panose="02010600040101010101" pitchFamily="2" charset="-122"/>
                <a:ea typeface="华文楷体" panose="02010600040101010101" pitchFamily="2" charset="-122"/>
              </a:rPr>
              <a:t>7.国有资产管理处进行登记。</a:t>
            </a:r>
          </a:p>
          <a:p>
            <a:pPr>
              <a:lnSpc>
                <a:spcPts val="2400"/>
              </a:lnSpc>
            </a:pPr>
            <a:r>
              <a:rPr lang="zh-CN" altLang="en-US" sz="1800">
                <a:latin typeface="华文楷体" panose="02010600040101010101" pitchFamily="2" charset="-122"/>
                <a:ea typeface="华文楷体" panose="02010600040101010101" pitchFamily="2" charset="-122"/>
              </a:rPr>
              <a:t>8.教师收货后，凭清单到财务报销，财务处扫二维码确认内容与清单一致，即可付款。</a:t>
            </a: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extBox 5"/>
          <p:cNvSpPr txBox="1"/>
          <p:nvPr/>
        </p:nvSpPr>
        <p:spPr>
          <a:xfrm>
            <a:off x="882015" y="1241108"/>
            <a:ext cx="8858250" cy="583565"/>
          </a:xfrm>
          <a:prstGeom prst="rect">
            <a:avLst/>
          </a:prstGeom>
          <a:noFill/>
          <a:ln w="9525">
            <a:noFill/>
          </a:ln>
        </p:spPr>
        <p:txBody>
          <a:bodyPr anchor="t" anchorCtr="0">
            <a:spAutoFit/>
          </a:bodyPr>
          <a:lstStyle/>
          <a:p>
            <a:pPr algn="ctr"/>
            <a:r>
              <a:rPr lang="zh-CN" altLang="en-US" sz="3200" b="1" dirty="0">
                <a:solidFill>
                  <a:srgbClr val="FF0000"/>
                </a:solidFill>
                <a:latin typeface="华文新魏" panose="02010800040101010101" pitchFamily="2" charset="-122"/>
                <a:ea typeface="华文新魏" panose="02010800040101010101" pitchFamily="2" charset="-122"/>
              </a:rPr>
              <a:t>总结</a:t>
            </a:r>
          </a:p>
        </p:txBody>
      </p:sp>
      <p:sp>
        <p:nvSpPr>
          <p:cNvPr id="19458" name="TextBox 4"/>
          <p:cNvSpPr txBox="1"/>
          <p:nvPr/>
        </p:nvSpPr>
        <p:spPr>
          <a:xfrm>
            <a:off x="566738" y="708025"/>
            <a:ext cx="9358312" cy="521970"/>
          </a:xfrm>
          <a:prstGeom prst="rect">
            <a:avLst/>
          </a:prstGeom>
          <a:noFill/>
          <a:ln w="9525">
            <a:noFill/>
          </a:ln>
        </p:spPr>
        <p:txBody>
          <a:bodyPr anchor="t" anchorCtr="0">
            <a:spAutoFit/>
          </a:bodyPr>
          <a:lstStyle/>
          <a:p>
            <a:r>
              <a:rPr lang="zh-CN" altLang="en-US" sz="2800" b="1" dirty="0">
                <a:latin typeface="华文新魏" panose="02010800040101010101" pitchFamily="2" charset="-122"/>
                <a:ea typeface="华文新魏" panose="02010800040101010101" pitchFamily="2" charset="-122"/>
              </a:rPr>
              <a:t>（四）</a:t>
            </a:r>
            <a:r>
              <a:rPr lang="zh-CN" altLang="zh-CN" sz="2600" b="1" dirty="0">
                <a:latin typeface="华文新魏" panose="02010800040101010101" pitchFamily="2" charset="-122"/>
                <a:ea typeface="华文新魏" panose="02010800040101010101" pitchFamily="2" charset="-122"/>
                <a:sym typeface="+mn-ea"/>
              </a:rPr>
              <a:t>天津师范大学实验室安全管理办法（试行）</a:t>
            </a:r>
            <a:r>
              <a:rPr lang="zh-CN" altLang="en-US" sz="2600" b="1" dirty="0">
                <a:latin typeface="华文新魏" panose="02010800040101010101" pitchFamily="2" charset="-122"/>
                <a:ea typeface="华文新魏" panose="02010800040101010101" pitchFamily="2" charset="-122"/>
                <a:sym typeface="+mn-ea"/>
              </a:rPr>
              <a:t>（重点内容）</a:t>
            </a:r>
            <a:endParaRPr lang="zh-CN" altLang="en-US" sz="2800" b="1" dirty="0">
              <a:latin typeface="华文新魏" panose="02010800040101010101" pitchFamily="2" charset="-122"/>
              <a:ea typeface="华文新魏" panose="02010800040101010101" pitchFamily="2" charset="-122"/>
            </a:endParaRPr>
          </a:p>
        </p:txBody>
      </p:sp>
      <p:sp>
        <p:nvSpPr>
          <p:cNvPr id="19459" name="TextBox 5"/>
          <p:cNvSpPr txBox="1"/>
          <p:nvPr/>
        </p:nvSpPr>
        <p:spPr>
          <a:xfrm>
            <a:off x="521970" y="1729105"/>
            <a:ext cx="9494520" cy="4769485"/>
          </a:xfrm>
          <a:prstGeom prst="rect">
            <a:avLst/>
          </a:prstGeom>
          <a:noFill/>
          <a:ln w="9525">
            <a:noFill/>
          </a:ln>
        </p:spPr>
        <p:txBody>
          <a:bodyPr wrap="square" anchor="t" anchorCtr="0">
            <a:spAutoFit/>
          </a:bodyPr>
          <a:lstStyle/>
          <a:p>
            <a:pPr marL="0" lvl="2" algn="l" rtl="0" eaLnBrk="0" fontAlgn="base" hangingPunct="0">
              <a:lnSpc>
                <a:spcPts val="2400"/>
              </a:lnSpc>
              <a:spcBef>
                <a:spcPct val="20000"/>
              </a:spcBef>
              <a:spcAft>
                <a:spcPct val="0"/>
              </a:spcAft>
              <a:buNone/>
            </a:pPr>
            <a:r>
              <a:rPr lang="zh-CN" altLang="zh-CN" sz="2000" b="1" dirty="0">
                <a:solidFill>
                  <a:srgbClr val="FF0000"/>
                </a:solidFill>
                <a:latin typeface="华文楷体" panose="02010600040101010101" pitchFamily="2" charset="-122"/>
                <a:ea typeface="华文楷体" panose="02010600040101010101" pitchFamily="2" charset="-122"/>
              </a:rPr>
              <a:t> </a:t>
            </a:r>
            <a:r>
              <a:rPr lang="en-US" altLang="zh-CN" sz="2000" b="1" dirty="0">
                <a:solidFill>
                  <a:srgbClr val="FF0000"/>
                </a:solidFill>
                <a:latin typeface="华文楷体" panose="02010600040101010101" pitchFamily="2" charset="-122"/>
                <a:ea typeface="华文楷体" panose="02010600040101010101" pitchFamily="2" charset="-122"/>
              </a:rPr>
              <a:t>   </a:t>
            </a:r>
            <a:r>
              <a:rPr lang="zh-CN" altLang="zh-CN" sz="2000" b="1" dirty="0">
                <a:solidFill>
                  <a:srgbClr val="FF0000"/>
                </a:solidFill>
                <a:latin typeface="华文楷体" panose="02010600040101010101" pitchFamily="2" charset="-122"/>
                <a:ea typeface="华文楷体" panose="02010600040101010101" pitchFamily="2" charset="-122"/>
              </a:rPr>
              <a:t>   学校实验室安全管理办法</a:t>
            </a:r>
            <a:r>
              <a:rPr lang="zh-CN" altLang="zh-CN" sz="2000" b="1" dirty="0">
                <a:solidFill>
                  <a:srgbClr val="FF0000"/>
                </a:solidFill>
                <a:latin typeface="华文楷体" panose="02010600040101010101" pitchFamily="2" charset="-122"/>
                <a:ea typeface="华文楷体" panose="02010600040101010101" pitchFamily="2" charset="-122"/>
                <a:sym typeface="+mn-ea"/>
              </a:rPr>
              <a:t>重点应落实以下几方面：</a:t>
            </a:r>
            <a:r>
              <a:rPr lang="zh-CN" altLang="zh-CN" sz="2000" b="1" dirty="0">
                <a:solidFill>
                  <a:srgbClr val="FF0000"/>
                </a:solidFill>
                <a:latin typeface="华文楷体" panose="02010600040101010101" pitchFamily="2" charset="-122"/>
                <a:ea typeface="华文楷体" panose="02010600040101010101" pitchFamily="2" charset="-122"/>
              </a:rPr>
              <a:t>     </a:t>
            </a:r>
            <a:r>
              <a:rPr lang="zh-CN" altLang="en-US" sz="2000" b="1" dirty="0">
                <a:solidFill>
                  <a:srgbClr val="FF0000"/>
                </a:solidFill>
                <a:latin typeface="华文楷体" panose="02010600040101010101" pitchFamily="2" charset="-122"/>
                <a:ea typeface="华文楷体" panose="02010600040101010101" pitchFamily="2" charset="-122"/>
              </a:rPr>
              <a:t> </a:t>
            </a:r>
            <a:r>
              <a:rPr lang="en-US" altLang="zh-CN" sz="2000" b="1" dirty="0">
                <a:solidFill>
                  <a:srgbClr val="FF0000"/>
                </a:solidFill>
                <a:latin typeface="华文楷体" panose="02010600040101010101" pitchFamily="2" charset="-122"/>
                <a:ea typeface="华文楷体" panose="02010600040101010101" pitchFamily="2" charset="-122"/>
              </a:rPr>
              <a:t>  </a:t>
            </a:r>
            <a:r>
              <a:rPr lang="en-US" altLang="zh-CN" sz="2000" b="1" dirty="0">
                <a:solidFill>
                  <a:srgbClr val="FF0000"/>
                </a:solidFill>
                <a:latin typeface="华文楷体" panose="02010600040101010101" pitchFamily="2" charset="-122"/>
                <a:ea typeface="华文楷体" panose="02010600040101010101" pitchFamily="2" charset="-122"/>
                <a:sym typeface="+mn-ea"/>
              </a:rPr>
              <a:t> </a:t>
            </a:r>
          </a:p>
          <a:p>
            <a:pPr marL="0" lvl="2" algn="just" rtl="0" fontAlgn="auto">
              <a:lnSpc>
                <a:spcPts val="2400"/>
              </a:lnSpc>
              <a:spcBef>
                <a:spcPct val="20000"/>
              </a:spcBef>
              <a:spcAft>
                <a:spcPts val="0"/>
              </a:spcAft>
              <a:buClrTx/>
              <a:buSzTx/>
              <a:buFontTx/>
              <a:buNone/>
            </a:pPr>
            <a:r>
              <a:rPr lang="en-US" altLang="zh-CN" sz="2000" b="1" dirty="0">
                <a:solidFill>
                  <a:srgbClr val="FF0000"/>
                </a:solidFill>
                <a:latin typeface="华文楷体" panose="02010600040101010101" pitchFamily="2" charset="-122"/>
                <a:ea typeface="华文楷体" panose="02010600040101010101" pitchFamily="2" charset="-122"/>
                <a:sym typeface="+mn-ea"/>
              </a:rPr>
              <a:t>        </a:t>
            </a:r>
            <a:r>
              <a:rPr lang="en-US" altLang="zh-CN" sz="2000" b="1">
                <a:solidFill>
                  <a:srgbClr val="FF0000"/>
                </a:solidFill>
                <a:latin typeface="华文楷体" panose="02010600040101010101" pitchFamily="2" charset="-122"/>
                <a:ea typeface="华文楷体" panose="02010600040101010101" pitchFamily="2" charset="-122"/>
                <a:sym typeface="+mn-ea"/>
              </a:rPr>
              <a:t>1.</a:t>
            </a:r>
            <a:r>
              <a:rPr lang="zh-CN" altLang="zh-CN" sz="2000" b="1" dirty="0">
                <a:solidFill>
                  <a:srgbClr val="FF0000"/>
                </a:solidFill>
                <a:latin typeface="华文楷体" panose="02010600040101010101" pitchFamily="2" charset="-122"/>
                <a:ea typeface="华文楷体" panose="02010600040101010101" pitchFamily="2" charset="-122"/>
                <a:sym typeface="+mn-ea"/>
              </a:rPr>
              <a:t>学校成立实验室安全工作委员会，办公室设在保卫处；保卫处负责建立、健全学校实验室安全责任制，负责实验室消防、监控等安全工作；国资处负责实验室技术安全工作，负责制度建设、组织安全检查、督促隐患整改，信息化建设；教学主管部门要加强师生实验室安全教育；科研主管部门负责对科研实验项目的安全性评估和申报工作的指导；后勤管理处负责实验室水、电安全管理和监督工作。</a:t>
            </a:r>
            <a:endParaRPr lang="zh-CN" altLang="zh-CN" sz="2000" b="1" kern="1200" dirty="0">
              <a:solidFill>
                <a:srgbClr val="FF0000"/>
              </a:solidFill>
              <a:latin typeface="华文楷体" panose="02010600040101010101" pitchFamily="2" charset="-122"/>
              <a:ea typeface="华文楷体" panose="02010600040101010101" pitchFamily="2" charset="-122"/>
              <a:cs typeface="+mn-cs"/>
            </a:endParaRPr>
          </a:p>
          <a:p>
            <a:pPr marL="0" algn="just" fontAlgn="auto">
              <a:lnSpc>
                <a:spcPts val="2400"/>
              </a:lnSpc>
              <a:spcAft>
                <a:spcPts val="0"/>
              </a:spcAft>
              <a:buClrTx/>
              <a:buSzTx/>
              <a:buFontTx/>
            </a:pPr>
            <a:r>
              <a:rPr lang="zh-CN" altLang="zh-CN" sz="2000" b="1" kern="1200" dirty="0">
                <a:solidFill>
                  <a:srgbClr val="FF0000"/>
                </a:solidFill>
                <a:latin typeface="华文楷体" panose="02010600040101010101" pitchFamily="2" charset="-122"/>
                <a:ea typeface="华文楷体" panose="02010600040101010101" pitchFamily="2" charset="-122"/>
                <a:cs typeface="+mn-cs"/>
                <a:sym typeface="+mn-ea"/>
              </a:rPr>
              <a:t>        2.</a:t>
            </a:r>
            <a:r>
              <a:rPr lang="zh-CN" altLang="zh-CN" sz="2000" b="1" dirty="0">
                <a:solidFill>
                  <a:srgbClr val="FF0000"/>
                </a:solidFill>
                <a:latin typeface="华文楷体" panose="02010600040101010101" pitchFamily="2" charset="-122"/>
                <a:ea typeface="华文楷体" panose="02010600040101010101" pitchFamily="2" charset="-122"/>
                <a:sym typeface="+mn-ea"/>
              </a:rPr>
              <a:t>各院级单位党政主要负责人、学院实验室安全分管领导、各实验室主任或实验室负责人以及实验室工作学习的人员熟知自身职责。</a:t>
            </a:r>
          </a:p>
          <a:p>
            <a:pPr marL="0" algn="just" fontAlgn="auto">
              <a:lnSpc>
                <a:spcPts val="2400"/>
              </a:lnSpc>
              <a:spcAft>
                <a:spcPts val="0"/>
              </a:spcAft>
              <a:buClrTx/>
              <a:buSzTx/>
              <a:buFontTx/>
            </a:pPr>
            <a:r>
              <a:rPr lang="zh-CN" altLang="zh-CN" sz="2000" b="1" dirty="0">
                <a:solidFill>
                  <a:srgbClr val="FF0000"/>
                </a:solidFill>
                <a:latin typeface="华文楷体" panose="02010600040101010101" pitchFamily="2" charset="-122"/>
                <a:ea typeface="华文楷体" panose="02010600040101010101" pitchFamily="2" charset="-122"/>
                <a:sym typeface="+mn-ea"/>
              </a:rPr>
              <a:t>        3.熟知化学品、生物、辐射、气瓶、废弃物、仪器设备与操作、水电气、设施、消防、内务的建设与改造安全管理，建立培训及准入制度。</a:t>
            </a:r>
          </a:p>
          <a:p>
            <a:pPr marL="0" algn="just" fontAlgn="auto">
              <a:lnSpc>
                <a:spcPts val="2400"/>
              </a:lnSpc>
              <a:spcAft>
                <a:spcPts val="0"/>
              </a:spcAft>
              <a:buClrTx/>
              <a:buSzTx/>
              <a:buFontTx/>
            </a:pPr>
            <a:r>
              <a:rPr lang="zh-CN" altLang="zh-CN" sz="2000" b="1" dirty="0">
                <a:solidFill>
                  <a:srgbClr val="FF0000"/>
                </a:solidFill>
                <a:latin typeface="华文楷体" panose="02010600040101010101" pitchFamily="2" charset="-122"/>
                <a:ea typeface="华文楷体" panose="02010600040101010101" pitchFamily="2" charset="-122"/>
                <a:sym typeface="+mn-ea"/>
              </a:rPr>
              <a:t>        4.建立主体责任体系、第一责任体系、危化品安全监管责任体系。</a:t>
            </a:r>
          </a:p>
          <a:p>
            <a:pPr marL="0" algn="l" eaLnBrk="0" hangingPunct="0">
              <a:lnSpc>
                <a:spcPts val="2400"/>
              </a:lnSpc>
              <a:buClrTx/>
              <a:buSzTx/>
              <a:buFontTx/>
            </a:pPr>
            <a:r>
              <a:rPr lang="en-US" altLang="zh-CN" sz="2000" b="1" kern="1200" dirty="0">
                <a:solidFill>
                  <a:srgbClr val="FF0000"/>
                </a:solidFill>
                <a:latin typeface="华文楷体" panose="02010600040101010101" pitchFamily="2" charset="-122"/>
                <a:ea typeface="华文楷体" panose="02010600040101010101" pitchFamily="2" charset="-122"/>
                <a:cs typeface="+mn-cs"/>
                <a:sym typeface="+mn-ea"/>
              </a:rPr>
              <a:t>        5.</a:t>
            </a:r>
            <a:r>
              <a:rPr lang="zh-CN" altLang="en-US" sz="2000" b="1" kern="1200" dirty="0">
                <a:solidFill>
                  <a:srgbClr val="FF0000"/>
                </a:solidFill>
                <a:latin typeface="华文楷体" panose="02010600040101010101" pitchFamily="2" charset="-122"/>
                <a:ea typeface="华文楷体" panose="02010600040101010101" pitchFamily="2" charset="-122"/>
                <a:cs typeface="+mn-cs"/>
                <a:sym typeface="+mn-ea"/>
              </a:rPr>
              <a:t>熟知火灾、爆炸、化学品事故、</a:t>
            </a:r>
            <a:r>
              <a:rPr lang="zh-CN" altLang="en-US" sz="2000" b="1" dirty="0">
                <a:solidFill>
                  <a:srgbClr val="FF0000"/>
                </a:solidFill>
                <a:latin typeface="华文楷体" panose="02010600040101010101" pitchFamily="2" charset="-122"/>
                <a:ea typeface="华文楷体" panose="02010600040101010101" pitchFamily="2" charset="-122"/>
                <a:sym typeface="+mn-ea"/>
              </a:rPr>
              <a:t>触电、创伤、烫伤、生物安全事故、大型仪器故障及玻璃器皿刺伤或切割伤应急处理预案；保卫处电话23766110，校医院电话23766076，国有资产管理处电话23766713。</a:t>
            </a:r>
          </a:p>
          <a:p>
            <a:pPr marL="0" algn="l" eaLnBrk="0" hangingPunct="0">
              <a:lnSpc>
                <a:spcPts val="2400"/>
              </a:lnSpc>
              <a:buClrTx/>
              <a:buSzTx/>
              <a:buFontTx/>
            </a:pPr>
            <a:r>
              <a:rPr lang="en-US" altLang="zh-CN" sz="2000" b="1" kern="1200" dirty="0">
                <a:solidFill>
                  <a:srgbClr val="FF0000"/>
                </a:solidFill>
                <a:latin typeface="华文楷体" panose="02010600040101010101" pitchFamily="2" charset="-122"/>
                <a:ea typeface="华文楷体" panose="02010600040101010101" pitchFamily="2" charset="-122"/>
                <a:cs typeface="+mn-cs"/>
                <a:sym typeface="+mn-ea"/>
              </a:rPr>
              <a:t>  </a:t>
            </a:r>
            <a:r>
              <a:rPr lang="zh-CN" altLang="en-US" sz="2000" b="1" kern="1200" dirty="0">
                <a:solidFill>
                  <a:srgbClr val="FF0000"/>
                </a:solidFill>
                <a:latin typeface="华文楷体" panose="02010600040101010101" pitchFamily="2" charset="-122"/>
                <a:ea typeface="华文楷体" panose="02010600040101010101" pitchFamily="2" charset="-122"/>
                <a:cs typeface="+mn-cs"/>
                <a:sym typeface="+mn-ea"/>
              </a:rPr>
              <a:t>      6.知悉愿意层面任务清单及</a:t>
            </a:r>
            <a:r>
              <a:rPr lang="zh-CN" altLang="en-US" sz="2000" b="1" dirty="0">
                <a:solidFill>
                  <a:srgbClr val="FF0000"/>
                </a:solidFill>
                <a:latin typeface="华文楷体" panose="02010600040101010101" pitchFamily="2" charset="-122"/>
                <a:ea typeface="华文楷体" panose="02010600040101010101" pitchFamily="2" charset="-122"/>
                <a:sym typeface="宋体" panose="02010600030101010101" pitchFamily="2" charset="-122"/>
              </a:rPr>
              <a:t>化学品采购平台流程。</a:t>
            </a:r>
            <a:endParaRPr lang="zh-CN" altLang="en-US" sz="2000" b="1" kern="1200" dirty="0">
              <a:solidFill>
                <a:srgbClr val="FF0000"/>
              </a:solidFill>
              <a:latin typeface="华文楷体" panose="02010600040101010101" pitchFamily="2" charset="-122"/>
              <a:ea typeface="华文楷体" panose="02010600040101010101" pitchFamily="2" charset="-122"/>
              <a:cs typeface="+mn-cs"/>
              <a:sym typeface="+mn-ea"/>
            </a:endParaRPr>
          </a:p>
        </p:txBody>
      </p:sp>
      <p:pic>
        <p:nvPicPr>
          <p:cNvPr id="19460" name="图片 109">
            <a:hlinkClick r:id="rId2" action="ppaction://hlinksldjump"/>
          </p:cNvPr>
          <p:cNvPicPr>
            <a:picLocks noChangeAspect="1"/>
          </p:cNvPicPr>
          <p:nvPr/>
        </p:nvPicPr>
        <p:blipFill>
          <a:blip r:embed="rId3" cstate="print"/>
          <a:srcRect l="67346" t="17532" r="2882" b="42969"/>
          <a:stretch>
            <a:fillRect/>
          </a:stretch>
        </p:blipFill>
        <p:spPr>
          <a:xfrm>
            <a:off x="9275763" y="6138863"/>
            <a:ext cx="798512" cy="755650"/>
          </a:xfrm>
          <a:prstGeom prst="rect">
            <a:avLst/>
          </a:prstGeom>
          <a:noFill/>
          <a:ln w="9525">
            <a:noFill/>
          </a:ln>
        </p:spPr>
      </p:pic>
      <p:pic>
        <p:nvPicPr>
          <p:cNvPr id="19461" name="图片 11">
            <a:hlinkClick r:id="rId4" action="ppaction://hlinksldjump"/>
          </p:cNvPr>
          <p:cNvPicPr>
            <a:picLocks noChangeAspect="1"/>
          </p:cNvPicPr>
          <p:nvPr/>
        </p:nvPicPr>
        <p:blipFill>
          <a:blip r:embed="rId5" cstate="print"/>
          <a:srcRect l="4480" t="58189" r="68494" b="5009"/>
          <a:stretch>
            <a:fillRect/>
          </a:stretch>
        </p:blipFill>
        <p:spPr>
          <a:xfrm>
            <a:off x="8418513" y="6138863"/>
            <a:ext cx="739775" cy="739775"/>
          </a:xfrm>
          <a:prstGeom prst="rect">
            <a:avLst/>
          </a:prstGeom>
          <a:noFill/>
          <a:ln w="9525">
            <a:noFill/>
          </a:ln>
        </p:spPr>
      </p:pic>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TextBox 4"/>
          <p:cNvSpPr txBox="1"/>
          <p:nvPr/>
        </p:nvSpPr>
        <p:spPr>
          <a:xfrm>
            <a:off x="522288" y="828675"/>
            <a:ext cx="9769475" cy="460375"/>
          </a:xfrm>
          <a:prstGeom prst="rect">
            <a:avLst/>
          </a:prstGeom>
          <a:noFill/>
          <a:ln w="9525">
            <a:noFill/>
          </a:ln>
        </p:spPr>
        <p:txBody>
          <a:bodyPr wrap="square" anchor="t" anchorCtr="0">
            <a:spAutoFit/>
          </a:bodyPr>
          <a:lstStyle/>
          <a:p>
            <a:r>
              <a:rPr lang="zh-CN" altLang="en-US" sz="2400" b="1" dirty="0">
                <a:latin typeface="华文新魏" panose="02010800040101010101" pitchFamily="2" charset="-122"/>
                <a:ea typeface="华文新魏" panose="02010800040101010101" pitchFamily="2" charset="-122"/>
              </a:rPr>
              <a:t>（五）</a:t>
            </a:r>
            <a:r>
              <a:rPr lang="zh-CN" altLang="zh-CN" sz="2400" b="1" dirty="0">
                <a:latin typeface="华文新魏" panose="02010800040101010101" pitchFamily="2" charset="-122"/>
                <a:ea typeface="华文新魏" panose="02010800040101010101" pitchFamily="2" charset="-122"/>
              </a:rPr>
              <a:t>天津师范大学实验室化学品采购和使用操作规程</a:t>
            </a:r>
            <a:r>
              <a:rPr lang="zh-CN" altLang="en-US" sz="2400" b="1" dirty="0">
                <a:latin typeface="华文新魏" panose="02010800040101010101" pitchFamily="2" charset="-122"/>
                <a:ea typeface="华文新魏" panose="02010800040101010101" pitchFamily="2" charset="-122"/>
              </a:rPr>
              <a:t>（重点内容）</a:t>
            </a:r>
          </a:p>
        </p:txBody>
      </p:sp>
      <p:pic>
        <p:nvPicPr>
          <p:cNvPr id="68610" name="图片 109">
            <a:hlinkClick r:id="rId3" action="ppaction://hlinksldjump"/>
          </p:cNvPr>
          <p:cNvPicPr>
            <a:picLocks noChangeAspect="1"/>
          </p:cNvPicPr>
          <p:nvPr/>
        </p:nvPicPr>
        <p:blipFill>
          <a:blip r:embed="rId4" cstate="print"/>
          <a:srcRect l="67346" t="17532" r="2882" b="42969"/>
          <a:stretch>
            <a:fillRect/>
          </a:stretch>
        </p:blipFill>
        <p:spPr>
          <a:xfrm>
            <a:off x="9275763" y="6138863"/>
            <a:ext cx="798512" cy="755650"/>
          </a:xfrm>
          <a:prstGeom prst="rect">
            <a:avLst/>
          </a:prstGeom>
          <a:noFill/>
          <a:ln w="9525">
            <a:noFill/>
          </a:ln>
        </p:spPr>
      </p:pic>
      <p:pic>
        <p:nvPicPr>
          <p:cNvPr id="68611" name="图片 11">
            <a:hlinkClick r:id="rId5" action="ppaction://hlinksldjump"/>
          </p:cNvPr>
          <p:cNvPicPr>
            <a:picLocks noChangeAspect="1"/>
          </p:cNvPicPr>
          <p:nvPr/>
        </p:nvPicPr>
        <p:blipFill>
          <a:blip r:embed="rId6" cstate="print"/>
          <a:srcRect l="4480" t="58189" r="68494" b="5009"/>
          <a:stretch>
            <a:fillRect/>
          </a:stretch>
        </p:blipFill>
        <p:spPr>
          <a:xfrm>
            <a:off x="8418513" y="6138863"/>
            <a:ext cx="739775" cy="739775"/>
          </a:xfrm>
          <a:prstGeom prst="rect">
            <a:avLst/>
          </a:prstGeom>
          <a:noFill/>
          <a:ln w="9525">
            <a:noFill/>
          </a:ln>
        </p:spPr>
      </p:pic>
      <p:sp>
        <p:nvSpPr>
          <p:cNvPr id="68612" name="TextBox 5"/>
          <p:cNvSpPr txBox="1"/>
          <p:nvPr>
            <p:custDataLst>
              <p:tags r:id="rId1"/>
            </p:custDataLst>
          </p:nvPr>
        </p:nvSpPr>
        <p:spPr>
          <a:xfrm>
            <a:off x="593725" y="1289050"/>
            <a:ext cx="9738995" cy="5220970"/>
          </a:xfrm>
          <a:prstGeom prst="rect">
            <a:avLst/>
          </a:prstGeom>
          <a:noFill/>
          <a:ln w="9525">
            <a:noFill/>
          </a:ln>
        </p:spPr>
        <p:txBody>
          <a:bodyPr wrap="square" anchor="t" anchorCtr="0">
            <a:spAutoFit/>
          </a:bodyPr>
          <a:lstStyle/>
          <a:p>
            <a:pPr algn="ctr" eaLnBrk="0" hangingPunct="0">
              <a:lnSpc>
                <a:spcPts val="2000"/>
              </a:lnSpc>
            </a:pPr>
            <a:r>
              <a:rPr lang="en-US" altLang="zh-CN" sz="1800" b="1" dirty="0">
                <a:latin typeface="华文楷体" panose="02010600040101010101" pitchFamily="2" charset="-122"/>
                <a:ea typeface="华文楷体" panose="02010600040101010101" pitchFamily="2" charset="-122"/>
              </a:rPr>
              <a:t>第二章  化学品采购</a:t>
            </a:r>
          </a:p>
          <a:p>
            <a:pPr eaLnBrk="0" hangingPunct="0">
              <a:lnSpc>
                <a:spcPts val="2000"/>
              </a:lnSpc>
            </a:pPr>
            <a:r>
              <a:rPr lang="en-US" altLang="zh-CN" sz="1800" b="1" dirty="0">
                <a:latin typeface="华文楷体" panose="02010600040101010101" pitchFamily="2" charset="-122"/>
                <a:ea typeface="华文楷体" panose="02010600040101010101" pitchFamily="2" charset="-122"/>
              </a:rPr>
              <a:t>        第三条</a:t>
            </a:r>
            <a:r>
              <a:rPr lang="en-US" altLang="zh-CN" sz="1800" dirty="0">
                <a:latin typeface="华文楷体" panose="02010600040101010101" pitchFamily="2" charset="-122"/>
                <a:ea typeface="华文楷体" panose="02010600040101010101" pitchFamily="2" charset="-122"/>
              </a:rPr>
              <a:t>  学校</a:t>
            </a:r>
            <a:r>
              <a:rPr lang="en-US" altLang="zh-CN" sz="1800" b="1" dirty="0">
                <a:solidFill>
                  <a:srgbClr val="FF0000"/>
                </a:solidFill>
                <a:latin typeface="华文楷体" panose="02010600040101010101" pitchFamily="2" charset="-122"/>
                <a:ea typeface="华文楷体" panose="02010600040101010101" pitchFamily="2" charset="-122"/>
              </a:rPr>
              <a:t>严禁采购和使用剧毒品</a:t>
            </a:r>
            <a:r>
              <a:rPr lang="en-US" altLang="zh-CN" sz="1800" dirty="0">
                <a:latin typeface="华文楷体" panose="02010600040101010101" pitchFamily="2" charset="-122"/>
                <a:ea typeface="华文楷体" panose="02010600040101010101" pitchFamily="2" charset="-122"/>
              </a:rPr>
              <a:t>。</a:t>
            </a:r>
          </a:p>
          <a:p>
            <a:pPr eaLnBrk="0" hangingPunct="0">
              <a:lnSpc>
                <a:spcPts val="2000"/>
              </a:lnSpc>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第四条</a:t>
            </a:r>
            <a:r>
              <a:rPr lang="en-US" altLang="zh-CN" sz="1800" dirty="0">
                <a:latin typeface="华文楷体" panose="02010600040101010101" pitchFamily="2" charset="-122"/>
                <a:ea typeface="华文楷体" panose="02010600040101010101" pitchFamily="2" charset="-122"/>
              </a:rPr>
              <a:t>  化学品坚持“</a:t>
            </a:r>
            <a:r>
              <a:rPr lang="en-US" altLang="zh-CN" sz="1800" b="1" dirty="0">
                <a:solidFill>
                  <a:srgbClr val="FF0000"/>
                </a:solidFill>
                <a:latin typeface="华文楷体" panose="02010600040101010101" pitchFamily="2" charset="-122"/>
                <a:ea typeface="华文楷体" panose="02010600040101010101" pitchFamily="2" charset="-122"/>
              </a:rPr>
              <a:t>先申请后采购</a:t>
            </a:r>
            <a:r>
              <a:rPr lang="en-US" altLang="zh-CN" sz="1800" dirty="0">
                <a:latin typeface="华文楷体" panose="02010600040101010101" pitchFamily="2" charset="-122"/>
                <a:ea typeface="华文楷体" panose="02010600040101010101" pitchFamily="2" charset="-122"/>
              </a:rPr>
              <a:t>”原则，申请通过审批后方可采购，严禁未经审批私自采购或将危险化学品带入学校。</a:t>
            </a:r>
          </a:p>
          <a:p>
            <a:pPr eaLnBrk="0" hangingPunct="0">
              <a:lnSpc>
                <a:spcPts val="2000"/>
              </a:lnSpc>
            </a:pPr>
            <a:r>
              <a:rPr lang="en-US" altLang="zh-CN" sz="1800" dirty="0">
                <a:latin typeface="华文楷体" panose="02010600040101010101" pitchFamily="2" charset="-122"/>
                <a:ea typeface="华文楷体" panose="02010600040101010101" pitchFamily="2" charset="-122"/>
              </a:rPr>
              <a:t>       （一）</a:t>
            </a:r>
            <a:r>
              <a:rPr lang="en-US" altLang="zh-CN" sz="1800" b="1" dirty="0">
                <a:solidFill>
                  <a:srgbClr val="FF0000"/>
                </a:solidFill>
                <a:latin typeface="华文楷体" panose="02010600040101010101" pitchFamily="2" charset="-122"/>
                <a:ea typeface="华文楷体" panose="02010600040101010101" pitchFamily="2" charset="-122"/>
              </a:rPr>
              <a:t>爆炸品、麻醉药品和第一类精神药品须线下提交</a:t>
            </a:r>
            <a:r>
              <a:rPr lang="en-US" altLang="zh-CN" sz="1800" dirty="0">
                <a:latin typeface="华文楷体" panose="02010600040101010101" pitchFamily="2" charset="-122"/>
                <a:ea typeface="华文楷体" panose="02010600040101010101" pitchFamily="2" charset="-122"/>
              </a:rPr>
              <a:t>《天津师范大学爆炸品、麻醉药品和第一类精神药品采购申请》，明确采购人、采购药品、使用方向等信息，经学校审批通过由相关职能部门按照</a:t>
            </a:r>
            <a:r>
              <a:rPr lang="en-US" altLang="zh-CN" sz="1800" b="1" dirty="0">
                <a:solidFill>
                  <a:srgbClr val="FF0000"/>
                </a:solidFill>
                <a:latin typeface="华文楷体" panose="02010600040101010101" pitchFamily="2" charset="-122"/>
                <a:ea typeface="华文楷体" panose="02010600040101010101" pitchFamily="2" charset="-122"/>
              </a:rPr>
              <a:t>国家规定完成报批或备案</a:t>
            </a:r>
            <a:r>
              <a:rPr lang="en-US" altLang="zh-CN" sz="1800" dirty="0">
                <a:latin typeface="华文楷体" panose="02010600040101010101" pitchFamily="2" charset="-122"/>
                <a:ea typeface="华文楷体" panose="02010600040101010101" pitchFamily="2" charset="-122"/>
              </a:rPr>
              <a:t>后向具有</a:t>
            </a:r>
            <a:r>
              <a:rPr lang="en-US" altLang="zh-CN" sz="1800" b="1" dirty="0">
                <a:solidFill>
                  <a:srgbClr val="FF0000"/>
                </a:solidFill>
                <a:latin typeface="华文楷体" panose="02010600040101010101" pitchFamily="2" charset="-122"/>
                <a:ea typeface="华文楷体" panose="02010600040101010101" pitchFamily="2" charset="-122"/>
              </a:rPr>
              <a:t>经营资质的供应商或定点单位采购</a:t>
            </a:r>
            <a:r>
              <a:rPr lang="en-US" altLang="zh-CN" sz="1800" dirty="0">
                <a:latin typeface="华文楷体" panose="02010600040101010101" pitchFamily="2" charset="-122"/>
                <a:ea typeface="华文楷体" panose="02010600040101010101" pitchFamily="2" charset="-122"/>
              </a:rPr>
              <a:t>。</a:t>
            </a:r>
          </a:p>
          <a:p>
            <a:pPr eaLnBrk="0" hangingPunct="0">
              <a:lnSpc>
                <a:spcPts val="2000"/>
              </a:lnSpc>
            </a:pPr>
            <a:r>
              <a:rPr lang="en-US" altLang="zh-CN" sz="1800" dirty="0">
                <a:latin typeface="华文楷体" panose="02010600040101010101" pitchFamily="2" charset="-122"/>
                <a:ea typeface="华文楷体" panose="02010600040101010101" pitchFamily="2" charset="-122"/>
              </a:rPr>
              <a:t>       （二）其它化学品原则上均需通过</a:t>
            </a:r>
            <a:r>
              <a:rPr lang="en-US" altLang="zh-CN" sz="1800" b="1" dirty="0">
                <a:solidFill>
                  <a:srgbClr val="FF0000"/>
                </a:solidFill>
                <a:latin typeface="华文楷体" panose="02010600040101010101" pitchFamily="2" charset="-122"/>
                <a:ea typeface="华文楷体" panose="02010600040101010101" pitchFamily="2" charset="-122"/>
              </a:rPr>
              <a:t>“天津师范大学化学品管理平台”</a:t>
            </a:r>
            <a:r>
              <a:rPr lang="en-US" altLang="zh-CN" sz="1800" dirty="0">
                <a:latin typeface="华文楷体" panose="02010600040101010101" pitchFamily="2" charset="-122"/>
                <a:ea typeface="华文楷体" panose="02010600040101010101" pitchFamily="2" charset="-122"/>
              </a:rPr>
              <a:t>（以下简称“学校化学品平台”）提交采购申请。</a:t>
            </a:r>
          </a:p>
          <a:p>
            <a:pPr eaLnBrk="0" hangingPunct="0">
              <a:lnSpc>
                <a:spcPts val="2000"/>
              </a:lnSpc>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第五条</a:t>
            </a:r>
            <a:r>
              <a:rPr lang="en-US" altLang="zh-CN" sz="1800" dirty="0">
                <a:latin typeface="华文楷体" panose="02010600040101010101" pitchFamily="2" charset="-122"/>
                <a:ea typeface="华文楷体" panose="02010600040101010101" pitchFamily="2" charset="-122"/>
              </a:rPr>
              <a:t>  化学品采购遵循</a:t>
            </a:r>
            <a:r>
              <a:rPr lang="en-US" altLang="zh-CN" sz="1800" b="1" dirty="0">
                <a:solidFill>
                  <a:srgbClr val="FF0000"/>
                </a:solidFill>
                <a:latin typeface="华文楷体" panose="02010600040101010101" pitchFamily="2" charset="-122"/>
                <a:ea typeface="华文楷体" panose="02010600040101010101" pitchFamily="2" charset="-122"/>
              </a:rPr>
              <a:t>“用多少、买多少”</a:t>
            </a:r>
            <a:r>
              <a:rPr lang="en-US" altLang="zh-CN" sz="1800" dirty="0">
                <a:latin typeface="华文楷体" panose="02010600040101010101" pitchFamily="2" charset="-122"/>
                <a:ea typeface="华文楷体" panose="02010600040101010101" pitchFamily="2" charset="-122"/>
              </a:rPr>
              <a:t>原则，严禁超量采购、超量存储。</a:t>
            </a:r>
          </a:p>
          <a:p>
            <a:pPr eaLnBrk="0" hangingPunct="0">
              <a:lnSpc>
                <a:spcPts val="2000"/>
              </a:lnSpc>
            </a:pPr>
            <a:r>
              <a:rPr lang="en-US" altLang="zh-CN" sz="1800" dirty="0">
                <a:latin typeface="华文楷体" panose="02010600040101010101" pitchFamily="2" charset="-122"/>
                <a:ea typeface="华文楷体" panose="02010600040101010101" pitchFamily="2" charset="-122"/>
              </a:rPr>
              <a:t>       （一）单次购买不超过</a:t>
            </a:r>
            <a:r>
              <a:rPr lang="en-US" altLang="zh-CN" sz="1800" b="1" dirty="0">
                <a:solidFill>
                  <a:srgbClr val="FF0000"/>
                </a:solidFill>
                <a:latin typeface="华文楷体" panose="02010600040101010101" pitchFamily="2" charset="-122"/>
                <a:ea typeface="华文楷体" panose="02010600040101010101" pitchFamily="2" charset="-122"/>
              </a:rPr>
              <a:t>一周用量</a:t>
            </a:r>
            <a:r>
              <a:rPr lang="en-US" altLang="zh-CN" sz="1800" dirty="0">
                <a:latin typeface="华文楷体" panose="02010600040101010101" pitchFamily="2" charset="-122"/>
                <a:ea typeface="华文楷体" panose="02010600040101010101" pitchFamily="2" charset="-122"/>
              </a:rPr>
              <a:t>。</a:t>
            </a:r>
          </a:p>
          <a:p>
            <a:pPr eaLnBrk="0" hangingPunct="0">
              <a:lnSpc>
                <a:spcPts val="2000"/>
              </a:lnSpc>
            </a:pPr>
            <a:r>
              <a:rPr lang="en-US" altLang="zh-CN" sz="1800" dirty="0">
                <a:latin typeface="华文楷体" panose="02010600040101010101" pitchFamily="2" charset="-122"/>
                <a:ea typeface="华文楷体" panose="02010600040101010101" pitchFamily="2" charset="-122"/>
              </a:rPr>
              <a:t>       （二）</a:t>
            </a:r>
            <a:r>
              <a:rPr lang="en-US" altLang="zh-CN" sz="1800" b="1" dirty="0">
                <a:solidFill>
                  <a:srgbClr val="FF0000"/>
                </a:solidFill>
                <a:latin typeface="华文楷体" panose="02010600040101010101" pitchFamily="2" charset="-122"/>
                <a:ea typeface="华文楷体" panose="02010600040101010101" pitchFamily="2" charset="-122"/>
              </a:rPr>
              <a:t>同一实验室（按50平方米为标准，存放量以实验室面积比计算）危险化学品（不含压缩气体和液化气体）原则上不应超过100公升或100千克</a:t>
            </a:r>
            <a:r>
              <a:rPr lang="zh-CN" altLang="en-US" sz="1800" b="1" dirty="0">
                <a:solidFill>
                  <a:srgbClr val="FF0000"/>
                </a:solidFill>
                <a:latin typeface="华文楷体" panose="02010600040101010101" pitchFamily="2" charset="-122"/>
                <a:ea typeface="华文楷体" panose="02010600040101010101" pitchFamily="2" charset="-122"/>
              </a:rPr>
              <a:t>。</a:t>
            </a:r>
            <a:endParaRPr lang="en-US" altLang="zh-CN" sz="1800" dirty="0">
              <a:latin typeface="华文楷体" panose="02010600040101010101" pitchFamily="2" charset="-122"/>
              <a:ea typeface="华文楷体" panose="02010600040101010101" pitchFamily="2" charset="-122"/>
            </a:endParaRPr>
          </a:p>
          <a:p>
            <a:pPr eaLnBrk="0" hangingPunct="0">
              <a:lnSpc>
                <a:spcPts val="2000"/>
              </a:lnSpc>
            </a:pPr>
            <a:r>
              <a:rPr lang="en-US" altLang="zh-CN" sz="1800" dirty="0">
                <a:latin typeface="华文楷体" panose="02010600040101010101" pitchFamily="2" charset="-122"/>
                <a:ea typeface="华文楷体" panose="02010600040101010101" pitchFamily="2" charset="-122"/>
              </a:rPr>
              <a:t>       （三）</a:t>
            </a:r>
            <a:r>
              <a:rPr lang="en-US" altLang="zh-CN" sz="1800" b="1" dirty="0">
                <a:solidFill>
                  <a:srgbClr val="FF0000"/>
                </a:solidFill>
                <a:latin typeface="华文楷体" panose="02010600040101010101" pitchFamily="2" charset="-122"/>
                <a:ea typeface="华文楷体" panose="02010600040101010101" pitchFamily="2" charset="-122"/>
              </a:rPr>
              <a:t>同一实验室易燃易爆化学品的存放总量不应超过50公升或50千克，且单一包装容器不应大于20公升或20千克。</a:t>
            </a:r>
            <a:endParaRPr lang="en-US" altLang="zh-CN" sz="1800" dirty="0">
              <a:latin typeface="华文楷体" panose="02010600040101010101" pitchFamily="2" charset="-122"/>
              <a:ea typeface="华文楷体" panose="02010600040101010101" pitchFamily="2" charset="-122"/>
            </a:endParaRPr>
          </a:p>
          <a:p>
            <a:pPr eaLnBrk="0" hangingPunct="0">
              <a:lnSpc>
                <a:spcPts val="2000"/>
              </a:lnSpc>
            </a:pPr>
            <a:r>
              <a:rPr lang="en-US" altLang="zh-CN" sz="1800" dirty="0">
                <a:latin typeface="华文楷体" panose="02010600040101010101" pitchFamily="2" charset="-122"/>
                <a:ea typeface="华文楷体" panose="02010600040101010101" pitchFamily="2" charset="-122"/>
              </a:rPr>
              <a:t>       （四）存量统计包括在账量和采购申请提交量总和，超过上述标准学校化学品平台将提示禁止采购。</a:t>
            </a:r>
          </a:p>
          <a:p>
            <a:pPr eaLnBrk="0" hangingPunct="0">
              <a:lnSpc>
                <a:spcPts val="2000"/>
              </a:lnSpc>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第六条</a:t>
            </a:r>
            <a:r>
              <a:rPr lang="en-US" altLang="zh-CN" sz="1800" dirty="0">
                <a:latin typeface="华文楷体" panose="02010600040101010101" pitchFamily="2" charset="-122"/>
                <a:ea typeface="华文楷体" panose="02010600040101010101" pitchFamily="2" charset="-122"/>
              </a:rPr>
              <a:t> 师生通过学校化学品平台提交</a:t>
            </a:r>
            <a:r>
              <a:rPr lang="en-US" altLang="zh-CN" sz="1800" b="1" dirty="0">
                <a:solidFill>
                  <a:srgbClr val="FF0000"/>
                </a:solidFill>
                <a:latin typeface="华文楷体" panose="02010600040101010101" pitchFamily="2" charset="-122"/>
                <a:ea typeface="华文楷体" panose="02010600040101010101" pitchFamily="2" charset="-122"/>
              </a:rPr>
              <a:t>普通化学品、非管制类危化品、生物试剂采购申请后，学院、党委安全工作部、国有资产管理处三级审核通过后在学校化学品平台生成采购订单，供应商按照订单送货</a:t>
            </a:r>
            <a:r>
              <a:rPr lang="en-US" altLang="zh-CN" sz="1600" b="1" dirty="0">
                <a:solidFill>
                  <a:srgbClr val="FF0000"/>
                </a:solidFill>
                <a:latin typeface="华文楷体" panose="02010600040101010101" pitchFamily="2" charset="-122"/>
                <a:ea typeface="华文楷体" panose="02010600040101010101" pitchFamily="2" charset="-122"/>
              </a:rPr>
              <a:t>。</a:t>
            </a: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TextBox 4"/>
          <p:cNvSpPr txBox="1"/>
          <p:nvPr/>
        </p:nvSpPr>
        <p:spPr>
          <a:xfrm>
            <a:off x="522288" y="828675"/>
            <a:ext cx="9769475" cy="460375"/>
          </a:xfrm>
          <a:prstGeom prst="rect">
            <a:avLst/>
          </a:prstGeom>
          <a:noFill/>
          <a:ln w="9525">
            <a:noFill/>
          </a:ln>
        </p:spPr>
        <p:txBody>
          <a:bodyPr wrap="square" anchor="t" anchorCtr="0">
            <a:spAutoFit/>
          </a:bodyPr>
          <a:lstStyle/>
          <a:p>
            <a:r>
              <a:rPr lang="zh-CN" altLang="en-US" sz="2400" b="1" dirty="0">
                <a:latin typeface="华文新魏" panose="02010800040101010101" pitchFamily="2" charset="-122"/>
                <a:ea typeface="华文新魏" panose="02010800040101010101" pitchFamily="2" charset="-122"/>
              </a:rPr>
              <a:t>（五）</a:t>
            </a:r>
            <a:r>
              <a:rPr lang="zh-CN" altLang="zh-CN" sz="2400" b="1" dirty="0">
                <a:latin typeface="华文新魏" panose="02010800040101010101" pitchFamily="2" charset="-122"/>
                <a:ea typeface="华文新魏" panose="02010800040101010101" pitchFamily="2" charset="-122"/>
              </a:rPr>
              <a:t>天津师范大学实验室化学品采购和使用操作规程</a:t>
            </a:r>
            <a:r>
              <a:rPr lang="zh-CN" altLang="en-US" sz="2400" b="1" dirty="0">
                <a:latin typeface="华文新魏" panose="02010800040101010101" pitchFamily="2" charset="-122"/>
                <a:ea typeface="华文新魏" panose="02010800040101010101" pitchFamily="2" charset="-122"/>
              </a:rPr>
              <a:t>（重点内容）</a:t>
            </a:r>
          </a:p>
        </p:txBody>
      </p:sp>
      <p:pic>
        <p:nvPicPr>
          <p:cNvPr id="69634" name="图片 109">
            <a:hlinkClick r:id="rId3" action="ppaction://hlinksldjump"/>
          </p:cNvPr>
          <p:cNvPicPr>
            <a:picLocks noChangeAspect="1"/>
          </p:cNvPicPr>
          <p:nvPr/>
        </p:nvPicPr>
        <p:blipFill>
          <a:blip r:embed="rId4" cstate="print"/>
          <a:srcRect l="67346" t="17532" r="2882" b="42969"/>
          <a:stretch>
            <a:fillRect/>
          </a:stretch>
        </p:blipFill>
        <p:spPr>
          <a:xfrm>
            <a:off x="9275763" y="6138863"/>
            <a:ext cx="798512" cy="755650"/>
          </a:xfrm>
          <a:prstGeom prst="rect">
            <a:avLst/>
          </a:prstGeom>
          <a:noFill/>
          <a:ln w="9525">
            <a:noFill/>
          </a:ln>
        </p:spPr>
      </p:pic>
      <p:pic>
        <p:nvPicPr>
          <p:cNvPr id="69635" name="图片 11">
            <a:hlinkClick r:id="rId5" action="ppaction://hlinksldjump"/>
          </p:cNvPr>
          <p:cNvPicPr>
            <a:picLocks noChangeAspect="1"/>
          </p:cNvPicPr>
          <p:nvPr/>
        </p:nvPicPr>
        <p:blipFill>
          <a:blip r:embed="rId6" cstate="print"/>
          <a:srcRect l="4480" t="58189" r="68494" b="5009"/>
          <a:stretch>
            <a:fillRect/>
          </a:stretch>
        </p:blipFill>
        <p:spPr>
          <a:xfrm>
            <a:off x="8418513" y="6138863"/>
            <a:ext cx="739775" cy="739775"/>
          </a:xfrm>
          <a:prstGeom prst="rect">
            <a:avLst/>
          </a:prstGeom>
          <a:noFill/>
          <a:ln w="9525">
            <a:noFill/>
          </a:ln>
        </p:spPr>
      </p:pic>
      <p:sp>
        <p:nvSpPr>
          <p:cNvPr id="69636" name="TextBox 5"/>
          <p:cNvSpPr txBox="1"/>
          <p:nvPr>
            <p:custDataLst>
              <p:tags r:id="rId1"/>
            </p:custDataLst>
          </p:nvPr>
        </p:nvSpPr>
        <p:spPr>
          <a:xfrm>
            <a:off x="523875" y="1620838"/>
            <a:ext cx="9550400" cy="4041775"/>
          </a:xfrm>
          <a:prstGeom prst="rect">
            <a:avLst/>
          </a:prstGeom>
          <a:noFill/>
          <a:ln w="9525">
            <a:noFill/>
          </a:ln>
        </p:spPr>
        <p:txBody>
          <a:bodyPr wrap="square" anchor="t" anchorCtr="0">
            <a:spAutoFit/>
          </a:bodyPr>
          <a:lstStyle/>
          <a:p>
            <a:pPr algn="ctr" eaLnBrk="0" hangingPunct="0">
              <a:lnSpc>
                <a:spcPts val="2800"/>
              </a:lnSpc>
            </a:pPr>
            <a:r>
              <a:rPr lang="en-US" altLang="zh-CN" sz="1800" b="1" dirty="0">
                <a:latin typeface="华文楷体" panose="02010600040101010101" pitchFamily="2" charset="-122"/>
                <a:ea typeface="华文楷体" panose="02010600040101010101" pitchFamily="2" charset="-122"/>
              </a:rPr>
              <a:t>第二章  化学品采购</a:t>
            </a:r>
          </a:p>
          <a:p>
            <a:pPr eaLnBrk="0" hangingPunct="0">
              <a:lnSpc>
                <a:spcPts val="2800"/>
              </a:lnSpc>
            </a:pPr>
            <a:r>
              <a:rPr lang="en-US" altLang="zh-CN" sz="1800" b="1" dirty="0">
                <a:latin typeface="华文楷体" panose="02010600040101010101" pitchFamily="2" charset="-122"/>
                <a:ea typeface="华文楷体" panose="02010600040101010101" pitchFamily="2" charset="-122"/>
              </a:rPr>
              <a:t>       第七条 </a:t>
            </a:r>
            <a:r>
              <a:rPr lang="en-US" altLang="zh-CN" sz="1800" dirty="0">
                <a:latin typeface="华文楷体" panose="02010600040101010101" pitchFamily="2" charset="-122"/>
                <a:ea typeface="华文楷体" panose="02010600040101010101" pitchFamily="2" charset="-122"/>
              </a:rPr>
              <a:t>管制类危化品（易制爆）采购流程如下：</a:t>
            </a:r>
            <a:endParaRPr lang="en-US" altLang="zh-CN" sz="1800" b="1" dirty="0">
              <a:latin typeface="华文楷体" panose="02010600040101010101" pitchFamily="2" charset="-122"/>
              <a:ea typeface="华文楷体" panose="02010600040101010101" pitchFamily="2" charset="-122"/>
            </a:endParaRPr>
          </a:p>
          <a:p>
            <a:pPr eaLnBrk="0" hangingPunct="0">
              <a:lnSpc>
                <a:spcPts val="2800"/>
              </a:lnSpc>
            </a:pPr>
            <a:r>
              <a:rPr lang="en-US" altLang="zh-CN" sz="1800" b="1" dirty="0">
                <a:latin typeface="华文楷体" panose="02010600040101010101" pitchFamily="2" charset="-122"/>
                <a:ea typeface="华文楷体" panose="02010600040101010101" pitchFamily="2" charset="-122"/>
              </a:rPr>
              <a:t>        </a:t>
            </a:r>
            <a:r>
              <a:rPr lang="en-US" altLang="zh-CN" sz="1800" dirty="0">
                <a:latin typeface="华文楷体" panose="02010600040101010101" pitchFamily="2" charset="-122"/>
                <a:ea typeface="华文楷体" panose="02010600040101010101" pitchFamily="2" charset="-122"/>
              </a:rPr>
              <a:t>1. 教师填写</a:t>
            </a:r>
            <a:r>
              <a:rPr lang="en-US" altLang="zh-CN" sz="1800" b="1" dirty="0">
                <a:solidFill>
                  <a:srgbClr val="FF0000"/>
                </a:solidFill>
                <a:latin typeface="华文楷体" panose="02010600040101010101" pitchFamily="2" charset="-122"/>
                <a:ea typeface="华文楷体" panose="02010600040101010101" pitchFamily="2" charset="-122"/>
              </a:rPr>
              <a:t>《天津师范大学易制爆化学品购买备案登记信息采集表》（本人签字）</a:t>
            </a:r>
            <a:r>
              <a:rPr lang="en-US" altLang="zh-CN" sz="1800" dirty="0">
                <a:latin typeface="华文楷体" panose="02010600040101010101" pitchFamily="2" charset="-122"/>
                <a:ea typeface="华文楷体" panose="02010600040101010101" pitchFamily="2" charset="-122"/>
              </a:rPr>
              <a:t>提交党委安全工作部备案；</a:t>
            </a:r>
          </a:p>
          <a:p>
            <a:pPr eaLnBrk="0" hangingPunct="0">
              <a:lnSpc>
                <a:spcPts val="2800"/>
              </a:lnSpc>
            </a:pPr>
            <a:r>
              <a:rPr lang="en-US" altLang="zh-CN" sz="1800" dirty="0">
                <a:latin typeface="华文楷体" panose="02010600040101010101" pitchFamily="2" charset="-122"/>
                <a:ea typeface="华文楷体" panose="02010600040101010101" pitchFamily="2" charset="-122"/>
              </a:rPr>
              <a:t>        2. 党委安全工作部根据《天津师范大学易制爆化学品购买备案登记信息采集表》相关内容</a:t>
            </a:r>
            <a:r>
              <a:rPr lang="en-US" altLang="zh-CN" sz="1800" b="1" dirty="0">
                <a:solidFill>
                  <a:srgbClr val="FF0000"/>
                </a:solidFill>
                <a:latin typeface="华文楷体" panose="02010600040101010101" pitchFamily="2" charset="-122"/>
                <a:ea typeface="华文楷体" panose="02010600040101010101" pitchFamily="2" charset="-122"/>
              </a:rPr>
              <a:t>录入“天津市智慧危爆平台”，生成《购买证明》和《合法用途说明》。并将《合法用途说明》反馈给购买教师，用于与化学品销售单位（或代理单位）核实采购信息；</a:t>
            </a:r>
          </a:p>
          <a:p>
            <a:pPr eaLnBrk="0" hangingPunct="0">
              <a:lnSpc>
                <a:spcPts val="2800"/>
              </a:lnSpc>
            </a:pPr>
            <a:r>
              <a:rPr lang="en-US" altLang="zh-CN" sz="1800" dirty="0">
                <a:latin typeface="华文楷体" panose="02010600040101010101" pitchFamily="2" charset="-122"/>
                <a:ea typeface="华文楷体" panose="02010600040101010101" pitchFamily="2" charset="-122"/>
              </a:rPr>
              <a:t>        3. </a:t>
            </a:r>
            <a:r>
              <a:rPr lang="en-US" altLang="zh-CN" sz="1800" b="1" dirty="0">
                <a:solidFill>
                  <a:srgbClr val="FF0000"/>
                </a:solidFill>
                <a:latin typeface="华文楷体" panose="02010600040101010101" pitchFamily="2" charset="-122"/>
                <a:ea typeface="华文楷体" panose="02010600040101010101" pitchFamily="2" charset="-122"/>
              </a:rPr>
              <a:t>购买教师完成上述备案后可在学校化学品平台提交采购申请，学院、党委安全工作部、国有资产管理处三级审核通过后在学校化学品平台生成采购订单；</a:t>
            </a:r>
            <a:endParaRPr lang="en-US" altLang="zh-CN" sz="1800" dirty="0">
              <a:latin typeface="华文楷体" panose="02010600040101010101" pitchFamily="2" charset="-122"/>
              <a:ea typeface="华文楷体" panose="02010600040101010101" pitchFamily="2" charset="-122"/>
            </a:endParaRPr>
          </a:p>
          <a:p>
            <a:pPr eaLnBrk="0" hangingPunct="0">
              <a:lnSpc>
                <a:spcPts val="2800"/>
              </a:lnSpc>
            </a:pPr>
            <a:r>
              <a:rPr lang="en-US" altLang="zh-CN" sz="1800" dirty="0">
                <a:latin typeface="华文楷体" panose="02010600040101010101" pitchFamily="2" charset="-122"/>
                <a:ea typeface="华文楷体" panose="02010600040101010101" pitchFamily="2" charset="-122"/>
              </a:rPr>
              <a:t>        4. 易制爆化学品到货验收无误后，于5个工作日内完成学校化学品平台确认收货操作并将发票提交党委安全工作部备案。</a:t>
            </a: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TextBox 4"/>
          <p:cNvSpPr txBox="1"/>
          <p:nvPr/>
        </p:nvSpPr>
        <p:spPr>
          <a:xfrm>
            <a:off x="522288" y="828675"/>
            <a:ext cx="9769475" cy="460375"/>
          </a:xfrm>
          <a:prstGeom prst="rect">
            <a:avLst/>
          </a:prstGeom>
          <a:noFill/>
          <a:ln w="9525">
            <a:noFill/>
          </a:ln>
        </p:spPr>
        <p:txBody>
          <a:bodyPr wrap="square" anchor="t" anchorCtr="0">
            <a:spAutoFit/>
          </a:bodyPr>
          <a:lstStyle/>
          <a:p>
            <a:r>
              <a:rPr lang="zh-CN" altLang="en-US" sz="2400" b="1" dirty="0">
                <a:latin typeface="华文新魏" panose="02010800040101010101" pitchFamily="2" charset="-122"/>
                <a:ea typeface="华文新魏" panose="02010800040101010101" pitchFamily="2" charset="-122"/>
              </a:rPr>
              <a:t>（五）</a:t>
            </a:r>
            <a:r>
              <a:rPr lang="zh-CN" altLang="zh-CN" sz="2400" b="1" dirty="0">
                <a:latin typeface="华文新魏" panose="02010800040101010101" pitchFamily="2" charset="-122"/>
                <a:ea typeface="华文新魏" panose="02010800040101010101" pitchFamily="2" charset="-122"/>
              </a:rPr>
              <a:t>天津师范大学实验室化学品采购和使用操作规程</a:t>
            </a:r>
            <a:r>
              <a:rPr lang="zh-CN" altLang="en-US" sz="2400" b="1" dirty="0">
                <a:latin typeface="华文新魏" panose="02010800040101010101" pitchFamily="2" charset="-122"/>
                <a:ea typeface="华文新魏" panose="02010800040101010101" pitchFamily="2" charset="-122"/>
              </a:rPr>
              <a:t>（重点内容）</a:t>
            </a:r>
          </a:p>
        </p:txBody>
      </p:sp>
      <p:pic>
        <p:nvPicPr>
          <p:cNvPr id="70658" name="图片 109">
            <a:hlinkClick r:id="rId3" action="ppaction://hlinksldjump"/>
          </p:cNvPr>
          <p:cNvPicPr>
            <a:picLocks noChangeAspect="1"/>
          </p:cNvPicPr>
          <p:nvPr/>
        </p:nvPicPr>
        <p:blipFill>
          <a:blip r:embed="rId4" cstate="print"/>
          <a:srcRect l="67346" t="17532" r="2882" b="42969"/>
          <a:stretch>
            <a:fillRect/>
          </a:stretch>
        </p:blipFill>
        <p:spPr>
          <a:xfrm>
            <a:off x="9275763" y="6138863"/>
            <a:ext cx="798512" cy="755650"/>
          </a:xfrm>
          <a:prstGeom prst="rect">
            <a:avLst/>
          </a:prstGeom>
          <a:noFill/>
          <a:ln w="9525">
            <a:noFill/>
          </a:ln>
        </p:spPr>
      </p:pic>
      <p:pic>
        <p:nvPicPr>
          <p:cNvPr id="70659" name="图片 11">
            <a:hlinkClick r:id="rId5" action="ppaction://hlinksldjump"/>
          </p:cNvPr>
          <p:cNvPicPr>
            <a:picLocks noChangeAspect="1"/>
          </p:cNvPicPr>
          <p:nvPr/>
        </p:nvPicPr>
        <p:blipFill>
          <a:blip r:embed="rId6" cstate="print"/>
          <a:srcRect l="4480" t="58189" r="68494" b="5009"/>
          <a:stretch>
            <a:fillRect/>
          </a:stretch>
        </p:blipFill>
        <p:spPr>
          <a:xfrm>
            <a:off x="8418513" y="6138863"/>
            <a:ext cx="739775" cy="739775"/>
          </a:xfrm>
          <a:prstGeom prst="rect">
            <a:avLst/>
          </a:prstGeom>
          <a:noFill/>
          <a:ln w="9525">
            <a:noFill/>
          </a:ln>
        </p:spPr>
      </p:pic>
      <p:sp>
        <p:nvSpPr>
          <p:cNvPr id="70660" name="TextBox 5"/>
          <p:cNvSpPr txBox="1"/>
          <p:nvPr>
            <p:custDataLst>
              <p:tags r:id="rId1"/>
            </p:custDataLst>
          </p:nvPr>
        </p:nvSpPr>
        <p:spPr>
          <a:xfrm>
            <a:off x="523875" y="1404938"/>
            <a:ext cx="9550400" cy="4759325"/>
          </a:xfrm>
          <a:prstGeom prst="rect">
            <a:avLst/>
          </a:prstGeom>
          <a:noFill/>
          <a:ln w="9525">
            <a:noFill/>
          </a:ln>
        </p:spPr>
        <p:txBody>
          <a:bodyPr wrap="square" anchor="t" anchorCtr="0">
            <a:spAutoFit/>
          </a:bodyPr>
          <a:lstStyle/>
          <a:p>
            <a:pPr algn="ctr" eaLnBrk="0" hangingPunct="0">
              <a:lnSpc>
                <a:spcPts val="2600"/>
              </a:lnSpc>
            </a:pPr>
            <a:r>
              <a:rPr lang="en-US" altLang="zh-CN" sz="1800" b="1" dirty="0">
                <a:latin typeface="华文楷体" panose="02010600040101010101" pitchFamily="2" charset="-122"/>
                <a:ea typeface="华文楷体" panose="02010600040101010101" pitchFamily="2" charset="-122"/>
              </a:rPr>
              <a:t>第二章  化学品采购</a:t>
            </a:r>
            <a:r>
              <a:rPr lang="en-US" altLang="zh-CN" sz="1400" b="1" dirty="0">
                <a:latin typeface="华文楷体" panose="02010600040101010101" pitchFamily="2" charset="-122"/>
                <a:ea typeface="华文楷体" panose="02010600040101010101" pitchFamily="2" charset="-122"/>
              </a:rPr>
              <a:t>        </a:t>
            </a:r>
          </a:p>
          <a:p>
            <a:pPr eaLnBrk="0" hangingPunct="0">
              <a:lnSpc>
                <a:spcPts val="2600"/>
              </a:lnSpc>
            </a:pPr>
            <a:r>
              <a:rPr lang="en-US" altLang="zh-CN" sz="1800" b="1" dirty="0">
                <a:latin typeface="华文楷体" panose="02010600040101010101" pitchFamily="2" charset="-122"/>
                <a:ea typeface="华文楷体" panose="02010600040101010101" pitchFamily="2" charset="-122"/>
              </a:rPr>
              <a:t>        第八条 </a:t>
            </a:r>
            <a:r>
              <a:rPr lang="en-US" altLang="zh-CN" sz="1800" dirty="0">
                <a:latin typeface="华文楷体" panose="02010600040101010101" pitchFamily="2" charset="-122"/>
                <a:ea typeface="华文楷体" panose="02010600040101010101" pitchFamily="2" charset="-122"/>
              </a:rPr>
              <a:t>管制类</a:t>
            </a:r>
            <a:r>
              <a:rPr lang="zh-CN" altLang="en-US" sz="1800" dirty="0">
                <a:latin typeface="华文楷体" panose="02010600040101010101" pitchFamily="2" charset="-122"/>
                <a:ea typeface="华文楷体" panose="02010600040101010101" pitchFamily="2" charset="-122"/>
              </a:rPr>
              <a:t>化学品</a:t>
            </a:r>
            <a:r>
              <a:rPr lang="en-US" altLang="zh-CN" sz="1800" dirty="0">
                <a:latin typeface="华文楷体" panose="02010600040101010101" pitchFamily="2" charset="-122"/>
                <a:ea typeface="华文楷体" panose="02010600040101010101" pitchFamily="2" charset="-122"/>
              </a:rPr>
              <a:t>（易制毒）采购和报销流程如下</a:t>
            </a:r>
            <a:r>
              <a:rPr lang="en-US" altLang="zh-CN" sz="1800" b="1" dirty="0">
                <a:latin typeface="华文楷体" panose="02010600040101010101" pitchFamily="2" charset="-122"/>
                <a:ea typeface="华文楷体" panose="02010600040101010101" pitchFamily="2" charset="-122"/>
              </a:rPr>
              <a:t>：</a:t>
            </a:r>
          </a:p>
          <a:p>
            <a:pPr eaLnBrk="0" hangingPunct="0">
              <a:lnSpc>
                <a:spcPts val="2600"/>
              </a:lnSpc>
            </a:pPr>
            <a:r>
              <a:rPr lang="en-US" altLang="zh-CN" sz="1800" b="1" dirty="0">
                <a:latin typeface="华文楷体" panose="02010600040101010101" pitchFamily="2" charset="-122"/>
                <a:ea typeface="华文楷体" panose="02010600040101010101" pitchFamily="2" charset="-122"/>
              </a:rPr>
              <a:t>        </a:t>
            </a:r>
            <a:r>
              <a:rPr lang="en-US" altLang="zh-CN" sz="1800" dirty="0">
                <a:latin typeface="华文楷体" panose="02010600040101010101" pitchFamily="2" charset="-122"/>
                <a:ea typeface="华文楷体" panose="02010600040101010101" pitchFamily="2" charset="-122"/>
              </a:rPr>
              <a:t>1. 各单位组织使用人于</a:t>
            </a:r>
            <a:r>
              <a:rPr lang="en-US" altLang="zh-CN" sz="1800" b="1" dirty="0">
                <a:solidFill>
                  <a:srgbClr val="FF0000"/>
                </a:solidFill>
                <a:latin typeface="华文楷体" panose="02010600040101010101" pitchFamily="2" charset="-122"/>
                <a:ea typeface="华文楷体" panose="02010600040101010101" pitchFamily="2" charset="-122"/>
              </a:rPr>
              <a:t>每年12月集中提交下一年度易制毒化学品采购计划</a:t>
            </a:r>
            <a:r>
              <a:rPr lang="en-US" altLang="zh-CN" sz="1800" dirty="0">
                <a:latin typeface="华文楷体" panose="02010600040101010101" pitchFamily="2" charset="-122"/>
                <a:ea typeface="华文楷体" panose="02010600040101010101" pitchFamily="2" charset="-122"/>
              </a:rPr>
              <a:t>；</a:t>
            </a:r>
          </a:p>
          <a:p>
            <a:pPr eaLnBrk="0" hangingPunct="0">
              <a:lnSpc>
                <a:spcPts val="2600"/>
              </a:lnSpc>
            </a:pPr>
            <a:r>
              <a:rPr lang="en-US" altLang="zh-CN" sz="1800" dirty="0">
                <a:latin typeface="华文楷体" panose="02010600040101010101" pitchFamily="2" charset="-122"/>
                <a:ea typeface="华文楷体" panose="02010600040101010101" pitchFamily="2" charset="-122"/>
              </a:rPr>
              <a:t>        2. 教师根据教学、科研需求通过</a:t>
            </a:r>
            <a:r>
              <a:rPr lang="en-US" altLang="zh-CN" sz="1800" b="1" dirty="0">
                <a:solidFill>
                  <a:srgbClr val="FF0000"/>
                </a:solidFill>
                <a:latin typeface="华文楷体" panose="02010600040101010101" pitchFamily="2" charset="-122"/>
                <a:ea typeface="华文楷体" panose="02010600040101010101" pitchFamily="2" charset="-122"/>
              </a:rPr>
              <a:t>学校化学品平台易制毒审批模块提交采购申请</a:t>
            </a:r>
            <a:r>
              <a:rPr lang="en-US" altLang="zh-CN" sz="1800" dirty="0">
                <a:latin typeface="华文楷体" panose="02010600040101010101" pitchFamily="2" charset="-122"/>
                <a:ea typeface="华文楷体" panose="02010600040101010101" pitchFamily="2" charset="-122"/>
              </a:rPr>
              <a:t>（首次购买需提供身份信息和入职信息）；</a:t>
            </a:r>
          </a:p>
          <a:p>
            <a:pPr eaLnBrk="0" hangingPunct="0">
              <a:lnSpc>
                <a:spcPts val="2600"/>
              </a:lnSpc>
            </a:pPr>
            <a:r>
              <a:rPr lang="en-US" altLang="zh-CN" sz="1800" dirty="0">
                <a:latin typeface="华文楷体" panose="02010600040101010101" pitchFamily="2" charset="-122"/>
                <a:ea typeface="华文楷体" panose="02010600040101010101" pitchFamily="2" charset="-122"/>
              </a:rPr>
              <a:t>        3. 学院、党委安全工作部、国有资产管理处、易制毒采购专人</a:t>
            </a:r>
            <a:r>
              <a:rPr lang="en-US" altLang="zh-CN" sz="1800" b="1" dirty="0">
                <a:solidFill>
                  <a:srgbClr val="FF0000"/>
                </a:solidFill>
                <a:latin typeface="华文楷体" panose="02010600040101010101" pitchFamily="2" charset="-122"/>
                <a:ea typeface="华文楷体" panose="02010600040101010101" pitchFamily="2" charset="-122"/>
              </a:rPr>
              <a:t>四级审核</a:t>
            </a:r>
            <a:r>
              <a:rPr lang="en-US" altLang="zh-CN" sz="1800" dirty="0">
                <a:latin typeface="华文楷体" panose="02010600040101010101" pitchFamily="2" charset="-122"/>
                <a:ea typeface="华文楷体" panose="02010600040101010101" pitchFamily="2" charset="-122"/>
              </a:rPr>
              <a:t>通过后，</a:t>
            </a:r>
            <a:r>
              <a:rPr lang="en-US" altLang="zh-CN" sz="1800" b="1" dirty="0">
                <a:solidFill>
                  <a:srgbClr val="FF0000"/>
                </a:solidFill>
                <a:latin typeface="华文楷体" panose="02010600040101010101" pitchFamily="2" charset="-122"/>
                <a:ea typeface="华文楷体" panose="02010600040101010101" pitchFamily="2" charset="-122"/>
              </a:rPr>
              <a:t>由专人在公安局“易制毒化学品服务平台”执行实际采购</a:t>
            </a:r>
            <a:r>
              <a:rPr lang="en-US" altLang="zh-CN" sz="1800" dirty="0">
                <a:latin typeface="华文楷体" panose="02010600040101010101" pitchFamily="2" charset="-122"/>
                <a:ea typeface="华文楷体" panose="02010600040101010101" pitchFamily="2" charset="-122"/>
              </a:rPr>
              <a:t>并反馈采购合同和购买备案证号；</a:t>
            </a:r>
          </a:p>
          <a:p>
            <a:pPr eaLnBrk="0" hangingPunct="0">
              <a:lnSpc>
                <a:spcPts val="2600"/>
              </a:lnSpc>
            </a:pPr>
            <a:r>
              <a:rPr lang="en-US" altLang="zh-CN" sz="1800" dirty="0">
                <a:latin typeface="华文楷体" panose="02010600040101010101" pitchFamily="2" charset="-122"/>
                <a:ea typeface="华文楷体" panose="02010600040101010101" pitchFamily="2" charset="-122"/>
              </a:rPr>
              <a:t>        4. </a:t>
            </a:r>
            <a:r>
              <a:rPr lang="en-US" altLang="zh-CN" sz="1800" b="1" dirty="0">
                <a:solidFill>
                  <a:srgbClr val="FF0000"/>
                </a:solidFill>
                <a:latin typeface="华文楷体" panose="02010600040101010101" pitchFamily="2" charset="-122"/>
                <a:ea typeface="华文楷体" panose="02010600040101010101" pitchFamily="2" charset="-122"/>
              </a:rPr>
              <a:t>易制毒化学品到货后，使用教师需与采购专人一并验收，</a:t>
            </a:r>
            <a:r>
              <a:rPr lang="en-US" altLang="zh-CN" sz="1800" dirty="0">
                <a:latin typeface="华文楷体" panose="02010600040101010101" pitchFamily="2" charset="-122"/>
                <a:ea typeface="华文楷体" panose="02010600040101010101" pitchFamily="2" charset="-122"/>
              </a:rPr>
              <a:t>验收合格后，使用教师“双人”领用，</a:t>
            </a:r>
            <a:r>
              <a:rPr lang="en-US" altLang="zh-CN" sz="1800" b="1" dirty="0">
                <a:solidFill>
                  <a:srgbClr val="FF0000"/>
                </a:solidFill>
                <a:latin typeface="华文楷体" panose="02010600040101010101" pitchFamily="2" charset="-122"/>
                <a:ea typeface="华文楷体" panose="02010600040101010101" pitchFamily="2" charset="-122"/>
              </a:rPr>
              <a:t>并在学校化学品平台补全价格、发票号、购买备案证号三项信息</a:t>
            </a:r>
            <a:r>
              <a:rPr lang="en-US" altLang="zh-CN" sz="1800" dirty="0">
                <a:latin typeface="华文楷体" panose="02010600040101010101" pitchFamily="2" charset="-122"/>
                <a:ea typeface="华文楷体" panose="02010600040101010101" pitchFamily="2" charset="-122"/>
              </a:rPr>
              <a:t>，完成</a:t>
            </a:r>
            <a:r>
              <a:rPr lang="en-US" altLang="zh-CN" sz="1800" b="1" dirty="0">
                <a:solidFill>
                  <a:srgbClr val="FF0000"/>
                </a:solidFill>
                <a:latin typeface="华文楷体" panose="02010600040101010101" pitchFamily="2" charset="-122"/>
                <a:ea typeface="华文楷体" panose="02010600040101010101" pitchFamily="2" charset="-122"/>
              </a:rPr>
              <a:t>确认收货</a:t>
            </a:r>
            <a:r>
              <a:rPr lang="en-US" altLang="zh-CN" sz="1800" dirty="0">
                <a:latin typeface="华文楷体" panose="02010600040101010101" pitchFamily="2" charset="-122"/>
                <a:ea typeface="华文楷体" panose="02010600040101010101" pitchFamily="2" charset="-122"/>
              </a:rPr>
              <a:t>操作。</a:t>
            </a:r>
          </a:p>
          <a:p>
            <a:pPr eaLnBrk="0" hangingPunct="0">
              <a:lnSpc>
                <a:spcPts val="2600"/>
              </a:lnSpc>
            </a:pPr>
            <a:r>
              <a:rPr lang="en-US" altLang="zh-CN" sz="1800" dirty="0">
                <a:latin typeface="华文楷体" panose="02010600040101010101" pitchFamily="2" charset="-122"/>
                <a:ea typeface="华文楷体" panose="02010600040101010101" pitchFamily="2" charset="-122"/>
              </a:rPr>
              <a:t>        5. 教师在学校化学品平台完成确认收货后，可连续操作“我的订单—订单查看—订单详情页—</a:t>
            </a:r>
            <a:r>
              <a:rPr lang="en-US" altLang="zh-CN" sz="1800" b="1" dirty="0">
                <a:solidFill>
                  <a:srgbClr val="FF0000"/>
                </a:solidFill>
                <a:latin typeface="华文楷体" panose="02010600040101010101" pitchFamily="2" charset="-122"/>
                <a:ea typeface="华文楷体" panose="02010600040101010101" pitchFamily="2" charset="-122"/>
              </a:rPr>
              <a:t>打印二维码清单</a:t>
            </a:r>
            <a:r>
              <a:rPr lang="en-US" altLang="zh-CN" sz="1800" dirty="0">
                <a:latin typeface="华文楷体" panose="02010600040101010101" pitchFamily="2" charset="-122"/>
                <a:ea typeface="华文楷体" panose="02010600040101010101" pitchFamily="2" charset="-122"/>
              </a:rPr>
              <a:t>”， 二维码清单水印字样为“通过化学品平台审批”；若教师未完成平台确认收货，则无法生成打印清单按钮；</a:t>
            </a:r>
          </a:p>
          <a:p>
            <a:pPr eaLnBrk="0" hangingPunct="0">
              <a:lnSpc>
                <a:spcPts val="2600"/>
              </a:lnSpc>
            </a:pPr>
            <a:r>
              <a:rPr lang="en-US" altLang="zh-CN" sz="1800" dirty="0">
                <a:latin typeface="华文楷体" panose="02010600040101010101" pitchFamily="2" charset="-122"/>
                <a:ea typeface="华文楷体" panose="02010600040101010101" pitchFamily="2" charset="-122"/>
              </a:rPr>
              <a:t>        6. 教师</a:t>
            </a:r>
            <a:r>
              <a:rPr lang="en-US" altLang="zh-CN" sz="1800" b="1" dirty="0">
                <a:solidFill>
                  <a:srgbClr val="FF0000"/>
                </a:solidFill>
                <a:latin typeface="华文楷体" panose="02010600040101010101" pitchFamily="2" charset="-122"/>
                <a:ea typeface="华文楷体" panose="02010600040101010101" pitchFamily="2" charset="-122"/>
              </a:rPr>
              <a:t>投递报账</a:t>
            </a:r>
            <a:r>
              <a:rPr lang="en-US" altLang="zh-CN" sz="1800" dirty="0">
                <a:latin typeface="华文楷体" panose="02010600040101010101" pitchFamily="2" charset="-122"/>
                <a:ea typeface="华文楷体" panose="02010600040101010101" pitchFamily="2" charset="-122"/>
              </a:rPr>
              <a:t>所需材料：发票、合同及二维码清单（学院盖院章、教师本人签字）</a:t>
            </a:r>
            <a:r>
              <a:rPr lang="zh-CN" altLang="en-US" sz="1800" dirty="0">
                <a:latin typeface="华文楷体" panose="02010600040101010101" pitchFamily="2" charset="-122"/>
                <a:ea typeface="华文楷体" panose="02010600040101010101" pitchFamily="2" charset="-122"/>
              </a:rPr>
              <a:t>。</a:t>
            </a: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extBox 5"/>
          <p:cNvSpPr txBox="1"/>
          <p:nvPr/>
        </p:nvSpPr>
        <p:spPr>
          <a:xfrm>
            <a:off x="882015" y="1241108"/>
            <a:ext cx="8858250" cy="583565"/>
          </a:xfrm>
          <a:prstGeom prst="rect">
            <a:avLst/>
          </a:prstGeom>
          <a:noFill/>
          <a:ln w="9525">
            <a:noFill/>
          </a:ln>
        </p:spPr>
        <p:txBody>
          <a:bodyPr anchor="t" anchorCtr="0">
            <a:spAutoFit/>
          </a:bodyPr>
          <a:lstStyle/>
          <a:p>
            <a:pPr algn="ctr"/>
            <a:r>
              <a:rPr lang="zh-CN" altLang="en-US" sz="3200" b="1" dirty="0">
                <a:solidFill>
                  <a:srgbClr val="FF0000"/>
                </a:solidFill>
                <a:latin typeface="华文新魏" panose="02010800040101010101" pitchFamily="2" charset="-122"/>
                <a:ea typeface="华文新魏" panose="02010800040101010101" pitchFamily="2" charset="-122"/>
              </a:rPr>
              <a:t>总结</a:t>
            </a:r>
          </a:p>
        </p:txBody>
      </p:sp>
      <p:sp>
        <p:nvSpPr>
          <p:cNvPr id="19458" name="TextBox 4"/>
          <p:cNvSpPr txBox="1"/>
          <p:nvPr/>
        </p:nvSpPr>
        <p:spPr>
          <a:xfrm>
            <a:off x="593408" y="828675"/>
            <a:ext cx="9358312" cy="398780"/>
          </a:xfrm>
          <a:prstGeom prst="rect">
            <a:avLst/>
          </a:prstGeom>
          <a:noFill/>
          <a:ln w="9525">
            <a:noFill/>
          </a:ln>
        </p:spPr>
        <p:txBody>
          <a:bodyPr anchor="t" anchorCtr="0">
            <a:spAutoFit/>
          </a:bodyPr>
          <a:lstStyle/>
          <a:p>
            <a:r>
              <a:rPr lang="zh-CN" altLang="en-US" sz="2000" b="1" dirty="0">
                <a:latin typeface="华文新魏" panose="02010800040101010101" pitchFamily="2" charset="-122"/>
                <a:ea typeface="华文新魏" panose="02010800040101010101" pitchFamily="2" charset="-122"/>
              </a:rPr>
              <a:t>（五）</a:t>
            </a:r>
            <a:r>
              <a:rPr lang="zh-CN" altLang="zh-CN" sz="2000" b="1" dirty="0">
                <a:latin typeface="华文新魏" panose="02010800040101010101" pitchFamily="2" charset="-122"/>
                <a:ea typeface="华文新魏" panose="02010800040101010101" pitchFamily="2" charset="-122"/>
                <a:sym typeface="+mn-ea"/>
              </a:rPr>
              <a:t>天津师范大学天津师范大学实验室化学品采购和使用操作规程</a:t>
            </a:r>
            <a:r>
              <a:rPr lang="zh-CN" altLang="en-US" sz="2000" b="1" dirty="0">
                <a:latin typeface="华文新魏" panose="02010800040101010101" pitchFamily="2" charset="-122"/>
                <a:ea typeface="华文新魏" panose="02010800040101010101" pitchFamily="2" charset="-122"/>
                <a:sym typeface="+mn-ea"/>
              </a:rPr>
              <a:t>（重点内容）</a:t>
            </a:r>
            <a:endParaRPr lang="zh-CN" altLang="en-US" sz="2000" b="1" dirty="0">
              <a:latin typeface="华文新魏" panose="02010800040101010101" pitchFamily="2" charset="-122"/>
              <a:ea typeface="华文新魏" panose="02010800040101010101" pitchFamily="2" charset="-122"/>
            </a:endParaRPr>
          </a:p>
        </p:txBody>
      </p:sp>
      <p:sp>
        <p:nvSpPr>
          <p:cNvPr id="19459" name="TextBox 5"/>
          <p:cNvSpPr txBox="1"/>
          <p:nvPr/>
        </p:nvSpPr>
        <p:spPr>
          <a:xfrm>
            <a:off x="521970" y="1729105"/>
            <a:ext cx="9494520" cy="4399915"/>
          </a:xfrm>
          <a:prstGeom prst="rect">
            <a:avLst/>
          </a:prstGeom>
          <a:noFill/>
          <a:ln w="9525">
            <a:noFill/>
          </a:ln>
        </p:spPr>
        <p:txBody>
          <a:bodyPr wrap="square" anchor="t" anchorCtr="0">
            <a:spAutoFit/>
          </a:bodyPr>
          <a:lstStyle/>
          <a:p>
            <a:pPr marL="0" lvl="2" algn="l" rtl="0" eaLnBrk="0" hangingPunct="0">
              <a:lnSpc>
                <a:spcPts val="2800"/>
              </a:lnSpc>
              <a:spcBef>
                <a:spcPts val="0"/>
              </a:spcBef>
              <a:buClrTx/>
              <a:buSzTx/>
              <a:buFontTx/>
              <a:buNone/>
            </a:pPr>
            <a:r>
              <a:rPr lang="zh-CN" altLang="zh-CN" sz="2000" b="1" dirty="0">
                <a:solidFill>
                  <a:srgbClr val="FF0000"/>
                </a:solidFill>
                <a:latin typeface="华文楷体" panose="02010600040101010101" pitchFamily="2" charset="-122"/>
                <a:ea typeface="华文楷体" panose="02010600040101010101" pitchFamily="2" charset="-122"/>
              </a:rPr>
              <a:t> </a:t>
            </a:r>
            <a:r>
              <a:rPr lang="en-US" altLang="zh-CN" sz="2000" b="1" dirty="0">
                <a:solidFill>
                  <a:srgbClr val="FF0000"/>
                </a:solidFill>
                <a:latin typeface="华文楷体" panose="02010600040101010101" pitchFamily="2" charset="-122"/>
                <a:ea typeface="华文楷体" panose="02010600040101010101" pitchFamily="2" charset="-122"/>
              </a:rPr>
              <a:t>   </a:t>
            </a:r>
            <a:r>
              <a:rPr lang="zh-CN" altLang="zh-CN" sz="2000" b="1" dirty="0">
                <a:solidFill>
                  <a:srgbClr val="FF0000"/>
                </a:solidFill>
                <a:latin typeface="华文楷体" panose="02010600040101010101" pitchFamily="2" charset="-122"/>
                <a:ea typeface="华文楷体" panose="02010600040101010101" pitchFamily="2" charset="-122"/>
              </a:rPr>
              <a:t>   学校</a:t>
            </a:r>
            <a:r>
              <a:rPr lang="zh-CN" altLang="zh-CN" sz="2000" b="1" dirty="0">
                <a:solidFill>
                  <a:srgbClr val="FF0000"/>
                </a:solidFill>
                <a:latin typeface="华文楷体" panose="02010600040101010101" pitchFamily="2" charset="-122"/>
                <a:ea typeface="华文楷体" panose="02010600040101010101" pitchFamily="2" charset="-122"/>
                <a:sym typeface="+mn-ea"/>
              </a:rPr>
              <a:t>实验室化学品采购和使用操作规程重点应落实以下几方面：</a:t>
            </a:r>
            <a:r>
              <a:rPr lang="zh-CN" altLang="zh-CN" sz="2000" b="1" dirty="0">
                <a:solidFill>
                  <a:srgbClr val="FF0000"/>
                </a:solidFill>
                <a:latin typeface="华文楷体" panose="02010600040101010101" pitchFamily="2" charset="-122"/>
                <a:ea typeface="华文楷体" panose="02010600040101010101" pitchFamily="2" charset="-122"/>
              </a:rPr>
              <a:t>        </a:t>
            </a:r>
            <a:r>
              <a:rPr lang="zh-CN" altLang="zh-CN" sz="2000" b="1" dirty="0">
                <a:solidFill>
                  <a:srgbClr val="FF0000"/>
                </a:solidFill>
                <a:latin typeface="华文楷体" panose="02010600040101010101" pitchFamily="2" charset="-122"/>
                <a:ea typeface="华文楷体" panose="02010600040101010101" pitchFamily="2" charset="-122"/>
                <a:sym typeface="+mn-ea"/>
              </a:rPr>
              <a:t> </a:t>
            </a:r>
          </a:p>
          <a:p>
            <a:pPr marL="0" lvl="2" algn="l" eaLnBrk="0" hangingPunct="0">
              <a:lnSpc>
                <a:spcPts val="2800"/>
              </a:lnSpc>
              <a:spcBef>
                <a:spcPts val="0"/>
              </a:spcBef>
              <a:buClrTx/>
              <a:buSzTx/>
              <a:buFontTx/>
            </a:pPr>
            <a:r>
              <a:rPr lang="zh-CN" altLang="zh-CN" sz="2000" b="1" dirty="0">
                <a:solidFill>
                  <a:srgbClr val="FF0000"/>
                </a:solidFill>
                <a:latin typeface="华文楷体" panose="02010600040101010101" pitchFamily="2" charset="-122"/>
                <a:ea typeface="华文楷体" panose="02010600040101010101" pitchFamily="2" charset="-122"/>
                <a:sym typeface="+mn-ea"/>
              </a:rPr>
              <a:t>        1.普通化学品、非管制类危化品、生物试剂采购流程：（1）提交采购申请；（2）学院、保卫处、国资处三级审核通过后平台生成采购订单；（3）供应商按照订单送货。</a:t>
            </a:r>
          </a:p>
          <a:p>
            <a:pPr marL="0" lvl="2" algn="l" eaLnBrk="0" hangingPunct="0">
              <a:lnSpc>
                <a:spcPts val="2800"/>
              </a:lnSpc>
              <a:spcBef>
                <a:spcPts val="0"/>
              </a:spcBef>
              <a:buClrTx/>
              <a:buSzTx/>
              <a:buFontTx/>
            </a:pPr>
            <a:r>
              <a:rPr lang="zh-CN" altLang="zh-CN" sz="2000" b="1" dirty="0">
                <a:solidFill>
                  <a:srgbClr val="FF0000"/>
                </a:solidFill>
                <a:latin typeface="华文楷体" panose="02010600040101010101" pitchFamily="2" charset="-122"/>
                <a:ea typeface="华文楷体" panose="02010600040101010101" pitchFamily="2" charset="-122"/>
                <a:sym typeface="+mn-ea"/>
              </a:rPr>
              <a:t>        2.易制爆采购流程：（1）教师填写《天津师范大学易制爆化学品购买备案登记信息采集表》（本人签字）提交保卫处备案；</a:t>
            </a:r>
            <a:r>
              <a:rPr lang="zh-CN" altLang="zh-CN" sz="2000" b="1" dirty="0">
                <a:solidFill>
                  <a:srgbClr val="FF0000"/>
                </a:solidFill>
                <a:latin typeface="华文楷体" panose="02010600040101010101" pitchFamily="2" charset="-122"/>
                <a:ea typeface="华文楷体" panose="02010600040101010101" pitchFamily="2" charset="-122"/>
              </a:rPr>
              <a:t>（2）</a:t>
            </a:r>
            <a:r>
              <a:rPr lang="zh-CN" altLang="zh-CN" sz="2000" b="1" dirty="0">
                <a:solidFill>
                  <a:srgbClr val="FF0000"/>
                </a:solidFill>
                <a:latin typeface="华文楷体" panose="02010600040101010101" pitchFamily="2" charset="-122"/>
                <a:ea typeface="华文楷体" panose="02010600040101010101" pitchFamily="2" charset="-122"/>
                <a:sym typeface="+mn-ea"/>
              </a:rPr>
              <a:t>保卫处将备案内容相关内容录入“天津市智慧危爆平台”备案并反馈给购买教师；（3）教师提交采购申请，学院、保卫处、国资处三级审核后在平台生成采购订单；（4）确认收货、报销。</a:t>
            </a:r>
          </a:p>
          <a:p>
            <a:pPr marL="0" lvl="2" algn="l" eaLnBrk="0" hangingPunct="0">
              <a:lnSpc>
                <a:spcPts val="2800"/>
              </a:lnSpc>
              <a:spcBef>
                <a:spcPts val="0"/>
              </a:spcBef>
              <a:buClrTx/>
              <a:buSzTx/>
              <a:buFontTx/>
            </a:pPr>
            <a:r>
              <a:rPr lang="zh-CN" altLang="zh-CN" sz="2000" b="1" dirty="0">
                <a:solidFill>
                  <a:srgbClr val="FF0000"/>
                </a:solidFill>
                <a:latin typeface="华文楷体" panose="02010600040101010101" pitchFamily="2" charset="-122"/>
                <a:ea typeface="华文楷体" panose="02010600040101010101" pitchFamily="2" charset="-122"/>
                <a:sym typeface="+mn-ea"/>
              </a:rPr>
              <a:t>        3.易制毒采购流程：（1）每年12月集中提交上报采购计划；（2）</a:t>
            </a:r>
            <a:r>
              <a:rPr lang="zh-CN" altLang="zh-CN" sz="2000" b="1" dirty="0">
                <a:solidFill>
                  <a:srgbClr val="FF0000"/>
                </a:solidFill>
                <a:latin typeface="华文楷体" panose="02010600040101010101" pitchFamily="2" charset="-122"/>
                <a:ea typeface="华文楷体" panose="02010600040101010101" pitchFamily="2" charset="-122"/>
              </a:rPr>
              <a:t>教师通过</a:t>
            </a:r>
            <a:r>
              <a:rPr lang="zh-CN" altLang="zh-CN" sz="2000" b="1" dirty="0">
                <a:solidFill>
                  <a:srgbClr val="FF0000"/>
                </a:solidFill>
                <a:latin typeface="华文楷体" panose="02010600040101010101" pitchFamily="2" charset="-122"/>
                <a:ea typeface="华文楷体" panose="02010600040101010101" pitchFamily="2" charset="-122"/>
                <a:sym typeface="+mn-ea"/>
              </a:rPr>
              <a:t>平台提交采购申请（3）学院、保卫处、国资处、采购专人四级审核后，由化学学院王耀庚老师在公安局“易制毒化学品服务平台”执行实际采购；（4）双人验收、双人领用、品台录入信息、报销。</a:t>
            </a:r>
            <a:endParaRPr lang="zh-CN" altLang="zh-CN" sz="2000" b="1" kern="1200" dirty="0">
              <a:solidFill>
                <a:srgbClr val="FF0000"/>
              </a:solidFill>
              <a:latin typeface="华文楷体" panose="02010600040101010101" pitchFamily="2" charset="-122"/>
              <a:ea typeface="华文楷体" panose="02010600040101010101" pitchFamily="2" charset="-122"/>
              <a:cs typeface="+mn-cs"/>
              <a:sym typeface="+mn-ea"/>
            </a:endParaRPr>
          </a:p>
        </p:txBody>
      </p:sp>
      <p:pic>
        <p:nvPicPr>
          <p:cNvPr id="19460" name="图片 109">
            <a:hlinkClick r:id="rId2" action="ppaction://hlinksldjump"/>
          </p:cNvPr>
          <p:cNvPicPr>
            <a:picLocks noChangeAspect="1"/>
          </p:cNvPicPr>
          <p:nvPr/>
        </p:nvPicPr>
        <p:blipFill>
          <a:blip r:embed="rId3" cstate="print"/>
          <a:srcRect l="67346" t="17532" r="2882" b="42969"/>
          <a:stretch>
            <a:fillRect/>
          </a:stretch>
        </p:blipFill>
        <p:spPr>
          <a:xfrm>
            <a:off x="9275763" y="6138863"/>
            <a:ext cx="798512" cy="755650"/>
          </a:xfrm>
          <a:prstGeom prst="rect">
            <a:avLst/>
          </a:prstGeom>
          <a:noFill/>
          <a:ln w="9525">
            <a:noFill/>
          </a:ln>
        </p:spPr>
      </p:pic>
      <p:pic>
        <p:nvPicPr>
          <p:cNvPr id="19461" name="图片 11">
            <a:hlinkClick r:id="rId4" action="ppaction://hlinksldjump"/>
          </p:cNvPr>
          <p:cNvPicPr>
            <a:picLocks noChangeAspect="1"/>
          </p:cNvPicPr>
          <p:nvPr/>
        </p:nvPicPr>
        <p:blipFill>
          <a:blip r:embed="rId5" cstate="print"/>
          <a:srcRect l="4480" t="58189" r="68494" b="5009"/>
          <a:stretch>
            <a:fillRect/>
          </a:stretch>
        </p:blipFill>
        <p:spPr>
          <a:xfrm>
            <a:off x="8418513" y="6138863"/>
            <a:ext cx="739775" cy="739775"/>
          </a:xfrm>
          <a:prstGeom prst="rect">
            <a:avLst/>
          </a:prstGeom>
          <a:noFill/>
          <a:ln w="9525">
            <a:noFill/>
          </a:ln>
        </p:spPr>
      </p:pic>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TextBox 4"/>
          <p:cNvSpPr txBox="1"/>
          <p:nvPr/>
        </p:nvSpPr>
        <p:spPr>
          <a:xfrm>
            <a:off x="522288" y="828675"/>
            <a:ext cx="9769475" cy="460375"/>
          </a:xfrm>
          <a:prstGeom prst="rect">
            <a:avLst/>
          </a:prstGeom>
          <a:noFill/>
          <a:ln w="9525">
            <a:noFill/>
          </a:ln>
        </p:spPr>
        <p:txBody>
          <a:bodyPr wrap="square" anchor="t" anchorCtr="0">
            <a:spAutoFit/>
          </a:bodyPr>
          <a:lstStyle/>
          <a:p>
            <a:r>
              <a:rPr lang="zh-CN" altLang="en-US" sz="2400" b="1" dirty="0">
                <a:latin typeface="华文新魏" panose="02010800040101010101" pitchFamily="2" charset="-122"/>
                <a:ea typeface="华文新魏" panose="02010800040101010101" pitchFamily="2" charset="-122"/>
              </a:rPr>
              <a:t>（六）</a:t>
            </a:r>
            <a:r>
              <a:rPr lang="zh-CN" altLang="zh-CN" sz="2400" b="1" dirty="0">
                <a:latin typeface="华文新魏" panose="02010800040101010101" pitchFamily="2" charset="-122"/>
                <a:ea typeface="华文新魏" panose="02010800040101010101" pitchFamily="2" charset="-122"/>
              </a:rPr>
              <a:t>天津师范大学实验室废弃物处置管理办法（试行）</a:t>
            </a:r>
            <a:r>
              <a:rPr lang="zh-CN" altLang="en-US" sz="2400" b="1" dirty="0">
                <a:latin typeface="华文新魏" panose="02010800040101010101" pitchFamily="2" charset="-122"/>
                <a:ea typeface="华文新魏" panose="02010800040101010101" pitchFamily="2" charset="-122"/>
              </a:rPr>
              <a:t>（重点内容）</a:t>
            </a:r>
          </a:p>
        </p:txBody>
      </p:sp>
      <p:pic>
        <p:nvPicPr>
          <p:cNvPr id="71682" name="图片 109">
            <a:hlinkClick r:id="rId3" action="ppaction://hlinksldjump"/>
          </p:cNvPr>
          <p:cNvPicPr>
            <a:picLocks noChangeAspect="1"/>
          </p:cNvPicPr>
          <p:nvPr/>
        </p:nvPicPr>
        <p:blipFill>
          <a:blip r:embed="rId4" cstate="print"/>
          <a:srcRect l="67346" t="17532" r="2882" b="42969"/>
          <a:stretch>
            <a:fillRect/>
          </a:stretch>
        </p:blipFill>
        <p:spPr>
          <a:xfrm>
            <a:off x="9275763" y="6138863"/>
            <a:ext cx="798512" cy="755650"/>
          </a:xfrm>
          <a:prstGeom prst="rect">
            <a:avLst/>
          </a:prstGeom>
          <a:noFill/>
          <a:ln w="9525">
            <a:noFill/>
          </a:ln>
        </p:spPr>
      </p:pic>
      <p:pic>
        <p:nvPicPr>
          <p:cNvPr id="71683" name="图片 11">
            <a:hlinkClick r:id="rId5" action="ppaction://hlinksldjump"/>
          </p:cNvPr>
          <p:cNvPicPr>
            <a:picLocks noChangeAspect="1"/>
          </p:cNvPicPr>
          <p:nvPr/>
        </p:nvPicPr>
        <p:blipFill>
          <a:blip r:embed="rId6" cstate="print"/>
          <a:srcRect l="4480" t="58189" r="68494" b="5009"/>
          <a:stretch>
            <a:fillRect/>
          </a:stretch>
        </p:blipFill>
        <p:spPr>
          <a:xfrm>
            <a:off x="8418513" y="6138863"/>
            <a:ext cx="739775" cy="739775"/>
          </a:xfrm>
          <a:prstGeom prst="rect">
            <a:avLst/>
          </a:prstGeom>
          <a:noFill/>
          <a:ln w="9525">
            <a:noFill/>
          </a:ln>
        </p:spPr>
      </p:pic>
      <p:sp>
        <p:nvSpPr>
          <p:cNvPr id="71684" name="TextBox 5"/>
          <p:cNvSpPr txBox="1"/>
          <p:nvPr>
            <p:custDataLst>
              <p:tags r:id="rId1"/>
            </p:custDataLst>
          </p:nvPr>
        </p:nvSpPr>
        <p:spPr>
          <a:xfrm>
            <a:off x="593725" y="1331913"/>
            <a:ext cx="9550400" cy="5118100"/>
          </a:xfrm>
          <a:prstGeom prst="rect">
            <a:avLst/>
          </a:prstGeom>
          <a:noFill/>
          <a:ln w="9525">
            <a:noFill/>
          </a:ln>
        </p:spPr>
        <p:txBody>
          <a:bodyPr wrap="square" anchor="t" anchorCtr="0">
            <a:spAutoFit/>
          </a:bodyPr>
          <a:lstStyle/>
          <a:p>
            <a:pPr algn="ctr" eaLnBrk="0" hangingPunct="0">
              <a:lnSpc>
                <a:spcPts val="2800"/>
              </a:lnSpc>
            </a:pPr>
            <a:r>
              <a:rPr lang="en-US" altLang="zh-CN" sz="1800" b="1" dirty="0">
                <a:latin typeface="华文楷体" panose="02010600040101010101" pitchFamily="2" charset="-122"/>
                <a:ea typeface="华文楷体" panose="02010600040101010101" pitchFamily="2" charset="-122"/>
              </a:rPr>
              <a:t>第一章	总  则</a:t>
            </a:r>
          </a:p>
          <a:p>
            <a:pPr eaLnBrk="0" hangingPunct="0">
              <a:lnSpc>
                <a:spcPts val="2800"/>
              </a:lnSpc>
            </a:pPr>
            <a:r>
              <a:rPr lang="en-US" altLang="zh-CN" sz="1800" b="1" dirty="0">
                <a:latin typeface="华文楷体" panose="02010600040101010101" pitchFamily="2" charset="-122"/>
                <a:ea typeface="华文楷体" panose="02010600040101010101" pitchFamily="2" charset="-122"/>
              </a:rPr>
              <a:t>       第五条</a:t>
            </a:r>
            <a:r>
              <a:rPr lang="en-US" altLang="zh-CN" sz="1800" dirty="0">
                <a:latin typeface="华文楷体" panose="02010600040101010101" pitchFamily="2" charset="-122"/>
                <a:ea typeface="华文楷体" panose="02010600040101010101" pitchFamily="2" charset="-122"/>
              </a:rPr>
              <a:t> 全校师生员工必须</a:t>
            </a:r>
            <a:r>
              <a:rPr lang="en-US" altLang="zh-CN" sz="1800" b="1" dirty="0">
                <a:solidFill>
                  <a:srgbClr val="FF0000"/>
                </a:solidFill>
                <a:latin typeface="华文楷体" panose="02010600040101010101" pitchFamily="2" charset="-122"/>
                <a:ea typeface="华文楷体" panose="02010600040101010101" pitchFamily="2" charset="-122"/>
              </a:rPr>
              <a:t>树立环境保护意识，</a:t>
            </a:r>
            <a:r>
              <a:rPr lang="en-US" altLang="zh-CN" sz="1800" dirty="0">
                <a:latin typeface="华文楷体" panose="02010600040101010101" pitchFamily="2" charset="-122"/>
                <a:ea typeface="华文楷体" panose="02010600040101010101" pitchFamily="2" charset="-122"/>
              </a:rPr>
              <a:t>倡导有利于环境保护的实验方式，</a:t>
            </a:r>
            <a:r>
              <a:rPr lang="en-US" altLang="zh-CN" sz="1800" b="1" dirty="0">
                <a:solidFill>
                  <a:srgbClr val="FF0000"/>
                </a:solidFill>
                <a:latin typeface="华文楷体" panose="02010600040101010101" pitchFamily="2" charset="-122"/>
                <a:ea typeface="华文楷体" panose="02010600040101010101" pitchFamily="2" charset="-122"/>
              </a:rPr>
              <a:t>尽量避免或减少实验室危险废弃物的产生</a:t>
            </a:r>
            <a:r>
              <a:rPr lang="en-US" altLang="zh-CN" sz="1800" dirty="0">
                <a:latin typeface="华文楷体" panose="02010600040101010101" pitchFamily="2" charset="-122"/>
                <a:ea typeface="华文楷体" panose="02010600040101010101" pitchFamily="2" charset="-122"/>
              </a:rPr>
              <a:t>。</a:t>
            </a:r>
          </a:p>
          <a:p>
            <a:pPr algn="ctr" eaLnBrk="0" hangingPunct="0">
              <a:lnSpc>
                <a:spcPts val="2800"/>
              </a:lnSpc>
            </a:pPr>
            <a:r>
              <a:rPr lang="en-US" altLang="zh-CN" sz="1800" b="1" dirty="0">
                <a:latin typeface="华文楷体" panose="02010600040101010101" pitchFamily="2" charset="-122"/>
                <a:ea typeface="华文楷体" panose="02010600040101010101" pitchFamily="2" charset="-122"/>
              </a:rPr>
              <a:t>第二章	实验室废弃物分类</a:t>
            </a:r>
            <a:endParaRPr lang="en-US" altLang="zh-CN" sz="1800" dirty="0">
              <a:latin typeface="华文楷体" panose="02010600040101010101" pitchFamily="2" charset="-122"/>
              <a:ea typeface="华文楷体" panose="02010600040101010101" pitchFamily="2" charset="-122"/>
            </a:endParaRPr>
          </a:p>
          <a:p>
            <a:pPr eaLnBrk="0" hangingPunct="0">
              <a:lnSpc>
                <a:spcPts val="2800"/>
              </a:lnSpc>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第七条</a:t>
            </a:r>
            <a:r>
              <a:rPr lang="en-US" altLang="zh-CN" sz="1800" dirty="0">
                <a:latin typeface="华文楷体" panose="02010600040101010101" pitchFamily="2" charset="-122"/>
                <a:ea typeface="华文楷体" panose="02010600040101010101" pitchFamily="2" charset="-122"/>
              </a:rPr>
              <a:t> 实验室危险废弃物根据其危害性质和特点，可以分为以下几类：</a:t>
            </a:r>
          </a:p>
          <a:p>
            <a:pPr eaLnBrk="0" hangingPunct="0">
              <a:lnSpc>
                <a:spcPts val="2800"/>
              </a:lnSpc>
            </a:pPr>
            <a:r>
              <a:rPr lang="en-US" altLang="zh-CN" sz="1800" dirty="0">
                <a:latin typeface="华文楷体" panose="02010600040101010101" pitchFamily="2" charset="-122"/>
                <a:ea typeface="华文楷体" panose="02010600040101010101" pitchFamily="2" charset="-122"/>
              </a:rPr>
              <a:t>      （一）化学危险废弃物：剧毒化学品试剂、</a:t>
            </a:r>
            <a:r>
              <a:rPr lang="en-US" altLang="zh-CN" sz="1800" b="1" dirty="0">
                <a:solidFill>
                  <a:srgbClr val="FF0000"/>
                </a:solidFill>
                <a:latin typeface="华文楷体" panose="02010600040101010101" pitchFamily="2" charset="-122"/>
                <a:ea typeface="华文楷体" panose="02010600040101010101" pitchFamily="2" charset="-122"/>
              </a:rPr>
              <a:t>含砷试剂、含汞试剂、</a:t>
            </a:r>
            <a:r>
              <a:rPr lang="zh-CN" altLang="en-US" sz="1800" b="1" dirty="0">
                <a:solidFill>
                  <a:srgbClr val="FF0000"/>
                </a:solidFill>
                <a:latin typeface="华文楷体" panose="02010600040101010101" pitchFamily="2" charset="-122"/>
                <a:ea typeface="华文楷体" panose="02010600040101010101" pitchFamily="2" charset="-122"/>
              </a:rPr>
              <a:t>废温度计、</a:t>
            </a:r>
            <a:r>
              <a:rPr lang="en-US" altLang="zh-CN" sz="1800" b="1" dirty="0">
                <a:solidFill>
                  <a:srgbClr val="FF0000"/>
                </a:solidFill>
                <a:latin typeface="华文楷体" panose="02010600040101010101" pitchFamily="2" charset="-122"/>
                <a:ea typeface="华文楷体" panose="02010600040101010101" pitchFamily="2" charset="-122"/>
              </a:rPr>
              <a:t>难处理试剂（含硒、铊、碲、锑、铍等单质及化合物废物）、无名试剂、有机废液、无机废液、废普通试剂、废普通试剂空瓶以及被化学品污染的其它盛装容器等固体废物</a:t>
            </a:r>
            <a:r>
              <a:rPr lang="en-US" altLang="zh-CN" sz="1800" dirty="0">
                <a:latin typeface="华文楷体" panose="02010600040101010101" pitchFamily="2" charset="-122"/>
                <a:ea typeface="华文楷体" panose="02010600040101010101" pitchFamily="2" charset="-122"/>
              </a:rPr>
              <a:t>。</a:t>
            </a:r>
          </a:p>
          <a:p>
            <a:pPr eaLnBrk="0" hangingPunct="0">
              <a:lnSpc>
                <a:spcPts val="2800"/>
              </a:lnSpc>
            </a:pPr>
            <a:r>
              <a:rPr lang="en-US" altLang="zh-CN" sz="1800" dirty="0">
                <a:latin typeface="华文楷体" panose="02010600040101010101" pitchFamily="2" charset="-122"/>
                <a:ea typeface="华文楷体" panose="02010600040101010101" pitchFamily="2" charset="-122"/>
              </a:rPr>
              <a:t>      （二）生物危险废弃物：经有害生物、</a:t>
            </a:r>
            <a:r>
              <a:rPr lang="en-US" altLang="zh-CN" sz="1800" b="1" dirty="0">
                <a:solidFill>
                  <a:srgbClr val="FF0000"/>
                </a:solidFill>
                <a:latin typeface="华文楷体" panose="02010600040101010101" pitchFamily="2" charset="-122"/>
                <a:ea typeface="华文楷体" panose="02010600040101010101" pitchFamily="2" charset="-122"/>
              </a:rPr>
              <a:t>化学毒品</a:t>
            </a:r>
            <a:r>
              <a:rPr lang="en-US" altLang="zh-CN" sz="1800" dirty="0">
                <a:latin typeface="华文楷体" panose="02010600040101010101" pitchFamily="2" charset="-122"/>
                <a:ea typeface="华文楷体" panose="02010600040101010101" pitchFamily="2" charset="-122"/>
              </a:rPr>
              <a:t>及放射性</a:t>
            </a:r>
            <a:r>
              <a:rPr lang="en-US" altLang="zh-CN" sz="1800" b="1" dirty="0">
                <a:solidFill>
                  <a:srgbClr val="FF0000"/>
                </a:solidFill>
                <a:latin typeface="华文楷体" panose="02010600040101010101" pitchFamily="2" charset="-122"/>
                <a:ea typeface="华文楷体" panose="02010600040101010101" pitchFamily="2" charset="-122"/>
              </a:rPr>
              <a:t>污染</a:t>
            </a:r>
            <a:r>
              <a:rPr lang="en-US" altLang="zh-CN" sz="1800" dirty="0">
                <a:latin typeface="华文楷体" panose="02010600040101010101" pitchFamily="2" charset="-122"/>
                <a:ea typeface="华文楷体" panose="02010600040101010101" pitchFamily="2" charset="-122"/>
              </a:rPr>
              <a:t>的</a:t>
            </a:r>
            <a:r>
              <a:rPr lang="en-US" altLang="zh-CN" sz="1800" b="1" dirty="0">
                <a:solidFill>
                  <a:srgbClr val="FF0000"/>
                </a:solidFill>
                <a:latin typeface="华文楷体" panose="02010600040101010101" pitchFamily="2" charset="-122"/>
                <a:ea typeface="华文楷体" panose="02010600040101010101" pitchFamily="2" charset="-122"/>
              </a:rPr>
              <a:t>实验动物尸体、肢体和组织</a:t>
            </a:r>
            <a:r>
              <a:rPr lang="en-US" altLang="zh-CN" sz="1800" dirty="0">
                <a:latin typeface="华文楷体" panose="02010600040101010101" pitchFamily="2" charset="-122"/>
                <a:ea typeface="华文楷体" panose="02010600040101010101" pitchFamily="2" charset="-122"/>
              </a:rPr>
              <a:t>；未经有害生物、化学毒品及放射性污染的动物尸体、肢体和组织；</a:t>
            </a:r>
            <a:r>
              <a:rPr lang="en-US" altLang="zh-CN" sz="1800" b="1" dirty="0">
                <a:solidFill>
                  <a:srgbClr val="FF0000"/>
                </a:solidFill>
                <a:latin typeface="华文楷体" panose="02010600040101010101" pitchFamily="2" charset="-122"/>
                <a:ea typeface="华文楷体" panose="02010600040101010101" pitchFamily="2" charset="-122"/>
              </a:rPr>
              <a:t>病原微生物的培养基和培养液、有害菌种的保存液；枪头、明胶、手套、器皿等实验室沾染物。</a:t>
            </a:r>
            <a:endParaRPr lang="en-US" altLang="zh-CN" sz="1800" dirty="0">
              <a:latin typeface="华文楷体" panose="02010600040101010101" pitchFamily="2" charset="-122"/>
              <a:ea typeface="华文楷体" panose="02010600040101010101" pitchFamily="2" charset="-122"/>
            </a:endParaRPr>
          </a:p>
          <a:p>
            <a:pPr eaLnBrk="0" hangingPunct="0">
              <a:lnSpc>
                <a:spcPts val="2800"/>
              </a:lnSpc>
            </a:pPr>
            <a:r>
              <a:rPr lang="en-US" altLang="zh-CN" sz="1800" dirty="0">
                <a:latin typeface="华文楷体" panose="02010600040101010101" pitchFamily="2" charset="-122"/>
                <a:ea typeface="华文楷体" panose="02010600040101010101" pitchFamily="2" charset="-122"/>
              </a:rPr>
              <a:t>      （三）电离辐射危险废弃物：放射源、放射性废弃物、废弃放射性装置。</a:t>
            </a:r>
          </a:p>
          <a:p>
            <a:pPr eaLnBrk="0" hangingPunct="0">
              <a:lnSpc>
                <a:spcPts val="2800"/>
              </a:lnSpc>
            </a:pPr>
            <a:r>
              <a:rPr lang="en-US" altLang="zh-CN" sz="1800" dirty="0">
                <a:latin typeface="华文楷体" panose="02010600040101010101" pitchFamily="2" charset="-122"/>
                <a:ea typeface="华文楷体" panose="02010600040101010101" pitchFamily="2" charset="-122"/>
              </a:rPr>
              <a:t>      （四）实验室</a:t>
            </a:r>
            <a:r>
              <a:rPr lang="en-US" altLang="zh-CN" sz="1800" b="1" dirty="0">
                <a:solidFill>
                  <a:srgbClr val="FF0000"/>
                </a:solidFill>
                <a:latin typeface="华文楷体" panose="02010600040101010101" pitchFamily="2" charset="-122"/>
                <a:ea typeface="华文楷体" panose="02010600040101010101" pitchFamily="2" charset="-122"/>
              </a:rPr>
              <a:t>废弃电池</a:t>
            </a:r>
            <a:r>
              <a:rPr lang="en-US" altLang="zh-CN" sz="1800" dirty="0">
                <a:latin typeface="华文楷体" panose="02010600040101010101" pitchFamily="2" charset="-122"/>
                <a:ea typeface="华文楷体" panose="02010600040101010101" pitchFamily="2" charset="-122"/>
              </a:rPr>
              <a:t>及其装置。</a:t>
            </a:r>
          </a:p>
          <a:p>
            <a:pPr eaLnBrk="0" hangingPunct="0">
              <a:lnSpc>
                <a:spcPts val="2800"/>
              </a:lnSpc>
            </a:pPr>
            <a:r>
              <a:rPr lang="en-US" altLang="zh-CN" sz="1800" dirty="0">
                <a:latin typeface="华文楷体" panose="02010600040101010101" pitchFamily="2" charset="-122"/>
                <a:ea typeface="华文楷体" panose="02010600040101010101" pitchFamily="2" charset="-122"/>
              </a:rPr>
              <a:t>      （五）其它危险废弃物。</a:t>
            </a: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TextBox 4"/>
          <p:cNvSpPr txBox="1"/>
          <p:nvPr/>
        </p:nvSpPr>
        <p:spPr>
          <a:xfrm>
            <a:off x="522288" y="828675"/>
            <a:ext cx="9769475" cy="460375"/>
          </a:xfrm>
          <a:prstGeom prst="rect">
            <a:avLst/>
          </a:prstGeom>
          <a:noFill/>
          <a:ln w="9525">
            <a:noFill/>
          </a:ln>
        </p:spPr>
        <p:txBody>
          <a:bodyPr wrap="square" anchor="t" anchorCtr="0">
            <a:spAutoFit/>
          </a:bodyPr>
          <a:lstStyle/>
          <a:p>
            <a:r>
              <a:rPr lang="zh-CN" altLang="en-US" sz="2400" b="1" dirty="0">
                <a:latin typeface="华文新魏" panose="02010800040101010101" pitchFamily="2" charset="-122"/>
                <a:ea typeface="华文新魏" panose="02010800040101010101" pitchFamily="2" charset="-122"/>
              </a:rPr>
              <a:t>（六）</a:t>
            </a:r>
            <a:r>
              <a:rPr lang="zh-CN" altLang="zh-CN" sz="2400" b="1" dirty="0">
                <a:latin typeface="华文新魏" panose="02010800040101010101" pitchFamily="2" charset="-122"/>
                <a:ea typeface="华文新魏" panose="02010800040101010101" pitchFamily="2" charset="-122"/>
              </a:rPr>
              <a:t>天津师范大学实验室废弃物处置管理办法（试行）</a:t>
            </a:r>
            <a:r>
              <a:rPr lang="zh-CN" altLang="en-US" sz="2400" b="1" dirty="0">
                <a:latin typeface="华文新魏" panose="02010800040101010101" pitchFamily="2" charset="-122"/>
                <a:ea typeface="华文新魏" panose="02010800040101010101" pitchFamily="2" charset="-122"/>
              </a:rPr>
              <a:t>（重点内容）</a:t>
            </a:r>
          </a:p>
        </p:txBody>
      </p:sp>
      <p:pic>
        <p:nvPicPr>
          <p:cNvPr id="72706" name="图片 109">
            <a:hlinkClick r:id="rId3" action="ppaction://hlinksldjump"/>
          </p:cNvPr>
          <p:cNvPicPr>
            <a:picLocks noChangeAspect="1"/>
          </p:cNvPicPr>
          <p:nvPr/>
        </p:nvPicPr>
        <p:blipFill>
          <a:blip r:embed="rId4" cstate="print"/>
          <a:srcRect l="67346" t="17532" r="2882" b="42969"/>
          <a:stretch>
            <a:fillRect/>
          </a:stretch>
        </p:blipFill>
        <p:spPr>
          <a:xfrm>
            <a:off x="9275763" y="6138863"/>
            <a:ext cx="798512" cy="755650"/>
          </a:xfrm>
          <a:prstGeom prst="rect">
            <a:avLst/>
          </a:prstGeom>
          <a:noFill/>
          <a:ln w="9525">
            <a:noFill/>
          </a:ln>
        </p:spPr>
      </p:pic>
      <p:pic>
        <p:nvPicPr>
          <p:cNvPr id="72707" name="图片 11">
            <a:hlinkClick r:id="rId5" action="ppaction://hlinksldjump"/>
          </p:cNvPr>
          <p:cNvPicPr>
            <a:picLocks noChangeAspect="1"/>
          </p:cNvPicPr>
          <p:nvPr/>
        </p:nvPicPr>
        <p:blipFill>
          <a:blip r:embed="rId6" cstate="print"/>
          <a:srcRect l="4480" t="58189" r="68494" b="5009"/>
          <a:stretch>
            <a:fillRect/>
          </a:stretch>
        </p:blipFill>
        <p:spPr>
          <a:xfrm>
            <a:off x="8418513" y="6138863"/>
            <a:ext cx="739775" cy="739775"/>
          </a:xfrm>
          <a:prstGeom prst="rect">
            <a:avLst/>
          </a:prstGeom>
          <a:noFill/>
          <a:ln w="9525">
            <a:noFill/>
          </a:ln>
        </p:spPr>
      </p:pic>
      <p:sp>
        <p:nvSpPr>
          <p:cNvPr id="72708" name="TextBox 5"/>
          <p:cNvSpPr txBox="1"/>
          <p:nvPr>
            <p:custDataLst>
              <p:tags r:id="rId1"/>
            </p:custDataLst>
          </p:nvPr>
        </p:nvSpPr>
        <p:spPr>
          <a:xfrm>
            <a:off x="521970" y="1260475"/>
            <a:ext cx="9620250" cy="5208270"/>
          </a:xfrm>
          <a:prstGeom prst="rect">
            <a:avLst/>
          </a:prstGeom>
          <a:noFill/>
          <a:ln w="9525">
            <a:noFill/>
          </a:ln>
        </p:spPr>
        <p:txBody>
          <a:bodyPr wrap="square" anchor="t" anchorCtr="0">
            <a:spAutoFit/>
          </a:bodyPr>
          <a:lstStyle/>
          <a:p>
            <a:pPr algn="ctr" eaLnBrk="0" hangingPunct="0">
              <a:lnSpc>
                <a:spcPts val="2100"/>
              </a:lnSpc>
            </a:pPr>
            <a:r>
              <a:rPr lang="en-US" altLang="zh-CN" sz="1800" b="1" dirty="0">
                <a:latin typeface="华文楷体" panose="02010600040101010101" pitchFamily="2" charset="-122"/>
                <a:ea typeface="华文楷体" panose="02010600040101010101" pitchFamily="2" charset="-122"/>
              </a:rPr>
              <a:t>第四章 实验室危险废弃物的收集与存放</a:t>
            </a:r>
            <a:endParaRPr lang="en-US" altLang="zh-CN" sz="1800" dirty="0">
              <a:latin typeface="华文楷体" panose="02010600040101010101" pitchFamily="2" charset="-122"/>
              <a:ea typeface="华文楷体" panose="02010600040101010101" pitchFamily="2" charset="-122"/>
            </a:endParaRPr>
          </a:p>
          <a:p>
            <a:pPr eaLnBrk="0" hangingPunct="0">
              <a:lnSpc>
                <a:spcPts val="2100"/>
              </a:lnSpc>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第十二条</a:t>
            </a:r>
            <a:r>
              <a:rPr lang="en-US" altLang="zh-CN" sz="1800" dirty="0">
                <a:latin typeface="华文楷体" panose="02010600040101010101" pitchFamily="2" charset="-122"/>
                <a:ea typeface="华文楷体" panose="02010600040101010101" pitchFamily="2" charset="-122"/>
              </a:rPr>
              <a:t> 实验室危险废弃物按化学品的性质和危险种类进行</a:t>
            </a:r>
            <a:r>
              <a:rPr lang="en-US" altLang="zh-CN" sz="1800" b="1" dirty="0">
                <a:solidFill>
                  <a:srgbClr val="FF0000"/>
                </a:solidFill>
                <a:latin typeface="华文楷体" panose="02010600040101010101" pitchFamily="2" charset="-122"/>
                <a:ea typeface="华文楷体" panose="02010600040101010101" pitchFamily="2" charset="-122"/>
              </a:rPr>
              <a:t>分类收集</a:t>
            </a:r>
            <a:r>
              <a:rPr lang="en-US" altLang="zh-CN" sz="1800" dirty="0">
                <a:latin typeface="华文楷体" panose="02010600040101010101" pitchFamily="2" charset="-122"/>
                <a:ea typeface="华文楷体" panose="02010600040101010101" pitchFamily="2" charset="-122"/>
              </a:rPr>
              <a:t>，使用符合标准且完好无损的容器盛装，禁止将不相容（相互反应）的危险废物在同一容器内混装。盛装危险废弃物的容器上必须</a:t>
            </a:r>
            <a:r>
              <a:rPr lang="en-US" altLang="zh-CN" sz="1800" b="1" dirty="0">
                <a:solidFill>
                  <a:srgbClr val="FF0000"/>
                </a:solidFill>
                <a:latin typeface="华文楷体" panose="02010600040101010101" pitchFamily="2" charset="-122"/>
                <a:ea typeface="华文楷体" panose="02010600040101010101" pitchFamily="2" charset="-122"/>
              </a:rPr>
              <a:t>粘贴标准的标签</a:t>
            </a:r>
            <a:r>
              <a:rPr lang="en-US" altLang="zh-CN" sz="1800" dirty="0">
                <a:latin typeface="华文楷体" panose="02010600040101010101" pitchFamily="2" charset="-122"/>
                <a:ea typeface="华文楷体" panose="02010600040101010101" pitchFamily="2" charset="-122"/>
              </a:rPr>
              <a:t>。</a:t>
            </a:r>
          </a:p>
          <a:p>
            <a:pPr eaLnBrk="0" hangingPunct="0">
              <a:lnSpc>
                <a:spcPts val="2100"/>
              </a:lnSpc>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第十三条</a:t>
            </a:r>
            <a:r>
              <a:rPr lang="en-US" altLang="zh-CN" sz="1800" dirty="0">
                <a:latin typeface="华文楷体" panose="02010600040101010101" pitchFamily="2" charset="-122"/>
                <a:ea typeface="华文楷体" panose="02010600040101010101" pitchFamily="2" charset="-122"/>
              </a:rPr>
              <a:t> 产生废弃物的实验室负责做好废弃物收集和暂存的具体工作，实验室所在单位应做好监督管理工作，相关要求如下：</a:t>
            </a:r>
          </a:p>
          <a:p>
            <a:pPr eaLnBrk="0" hangingPunct="0">
              <a:lnSpc>
                <a:spcPts val="2100"/>
              </a:lnSpc>
            </a:pPr>
            <a:r>
              <a:rPr lang="en-US" altLang="zh-CN" sz="1800" dirty="0">
                <a:latin typeface="华文楷体" panose="02010600040101010101" pitchFamily="2" charset="-122"/>
                <a:ea typeface="华文楷体" panose="02010600040101010101" pitchFamily="2" charset="-122"/>
              </a:rPr>
              <a:t>       （一）化学危险废弃物</a:t>
            </a:r>
          </a:p>
          <a:p>
            <a:pPr eaLnBrk="0" hangingPunct="0">
              <a:lnSpc>
                <a:spcPts val="2100"/>
              </a:lnSpc>
            </a:pPr>
            <a:r>
              <a:rPr lang="en-US" altLang="zh-CN" sz="1800" dirty="0">
                <a:latin typeface="华文楷体" panose="02010600040101010101" pitchFamily="2" charset="-122"/>
                <a:ea typeface="华文楷体" panose="02010600040101010101" pitchFamily="2" charset="-122"/>
              </a:rPr>
              <a:t>        1. 含砷、含汞和报废的无名试剂要有明确标识，按照“五双”管理要求暂存和处置。</a:t>
            </a:r>
          </a:p>
          <a:p>
            <a:pPr eaLnBrk="0" hangingPunct="0">
              <a:lnSpc>
                <a:spcPts val="2100"/>
              </a:lnSpc>
            </a:pPr>
            <a:r>
              <a:rPr lang="en-US" altLang="zh-CN" sz="1800" dirty="0">
                <a:latin typeface="华文楷体" panose="02010600040101010101" pitchFamily="2" charset="-122"/>
                <a:ea typeface="华文楷体" panose="02010600040101010101" pitchFamily="2" charset="-122"/>
              </a:rPr>
              <a:t>        2. 一般化学废液分为</a:t>
            </a:r>
            <a:r>
              <a:rPr lang="en-US" altLang="zh-CN" sz="1800" b="1" dirty="0">
                <a:solidFill>
                  <a:srgbClr val="FF0000"/>
                </a:solidFill>
                <a:latin typeface="华文楷体" panose="02010600040101010101" pitchFamily="2" charset="-122"/>
                <a:ea typeface="华文楷体" panose="02010600040101010101" pitchFamily="2" charset="-122"/>
              </a:rPr>
              <a:t>有机废液和无机废液，</a:t>
            </a:r>
            <a:r>
              <a:rPr lang="en-US" altLang="zh-CN" sz="1800" dirty="0">
                <a:latin typeface="华文楷体" panose="02010600040101010101" pitchFamily="2" charset="-122"/>
                <a:ea typeface="华文楷体" panose="02010600040101010101" pitchFamily="2" charset="-122"/>
              </a:rPr>
              <a:t>应预先了解废液来源，分别收集和存放，不清楚废液来源和性质时禁止混放；废液桶要粘贴标签，</a:t>
            </a:r>
            <a:r>
              <a:rPr lang="en-US" altLang="zh-CN" sz="1800" b="1" dirty="0">
                <a:solidFill>
                  <a:srgbClr val="FF0000"/>
                </a:solidFill>
                <a:latin typeface="华文楷体" panose="02010600040101010101" pitchFamily="2" charset="-122"/>
                <a:ea typeface="华文楷体" panose="02010600040101010101" pitchFamily="2" charset="-122"/>
              </a:rPr>
              <a:t>注明其pH值。</a:t>
            </a:r>
            <a:endParaRPr lang="en-US" altLang="zh-CN" sz="1800" dirty="0">
              <a:latin typeface="华文楷体" panose="02010600040101010101" pitchFamily="2" charset="-122"/>
              <a:ea typeface="华文楷体" panose="02010600040101010101" pitchFamily="2" charset="-122"/>
            </a:endParaRPr>
          </a:p>
          <a:p>
            <a:pPr eaLnBrk="0" hangingPunct="0">
              <a:lnSpc>
                <a:spcPts val="2100"/>
              </a:lnSpc>
            </a:pPr>
            <a:r>
              <a:rPr lang="en-US" altLang="zh-CN" sz="1800" dirty="0">
                <a:latin typeface="华文楷体" panose="02010600040101010101" pitchFamily="2" charset="-122"/>
                <a:ea typeface="华文楷体" panose="02010600040101010101" pitchFamily="2" charset="-122"/>
              </a:rPr>
              <a:t>        3. 过期、失效的</a:t>
            </a:r>
            <a:r>
              <a:rPr lang="en-US" altLang="zh-CN" sz="1800" b="1" dirty="0">
                <a:solidFill>
                  <a:srgbClr val="FF0000"/>
                </a:solidFill>
                <a:latin typeface="华文楷体" panose="02010600040101010101" pitchFamily="2" charset="-122"/>
                <a:ea typeface="华文楷体" panose="02010600040101010101" pitchFamily="2" charset="-122"/>
              </a:rPr>
              <a:t>废普通试剂需在原瓶内存放，保持原有标签，</a:t>
            </a:r>
            <a:r>
              <a:rPr lang="en-US" altLang="zh-CN" sz="1800" dirty="0">
                <a:latin typeface="华文楷体" panose="02010600040101010101" pitchFamily="2" charset="-122"/>
                <a:ea typeface="华文楷体" panose="02010600040101010101" pitchFamily="2" charset="-122"/>
              </a:rPr>
              <a:t>必要时注明是废普通试剂。</a:t>
            </a:r>
          </a:p>
          <a:p>
            <a:pPr eaLnBrk="0" hangingPunct="0">
              <a:lnSpc>
                <a:spcPts val="2100"/>
              </a:lnSpc>
            </a:pPr>
            <a:r>
              <a:rPr lang="en-US" altLang="zh-CN" sz="1800" dirty="0">
                <a:latin typeface="华文楷体" panose="02010600040101010101" pitchFamily="2" charset="-122"/>
                <a:ea typeface="华文楷体" panose="02010600040101010101" pitchFamily="2" charset="-122"/>
              </a:rPr>
              <a:t>        4. </a:t>
            </a:r>
            <a:r>
              <a:rPr lang="en-US" altLang="zh-CN" sz="1800" b="1" dirty="0">
                <a:solidFill>
                  <a:srgbClr val="FF0000"/>
                </a:solidFill>
                <a:latin typeface="华文楷体" panose="02010600040101010101" pitchFamily="2" charset="-122"/>
                <a:ea typeface="华文楷体" panose="02010600040101010101" pitchFamily="2" charset="-122"/>
              </a:rPr>
              <a:t>废普通试剂空瓶</a:t>
            </a:r>
            <a:r>
              <a:rPr lang="en-US" altLang="zh-CN" sz="1800" dirty="0">
                <a:latin typeface="华文楷体" panose="02010600040101010101" pitchFamily="2" charset="-122"/>
                <a:ea typeface="华文楷体" panose="02010600040101010101" pitchFamily="2" charset="-122"/>
              </a:rPr>
              <a:t>要确保瓶内没有任何的残渣和剩液，然后把</a:t>
            </a:r>
            <a:r>
              <a:rPr lang="en-US" altLang="zh-CN" sz="1800" b="1" dirty="0">
                <a:solidFill>
                  <a:srgbClr val="FF0000"/>
                </a:solidFill>
                <a:latin typeface="华文楷体" panose="02010600040101010101" pitchFamily="2" charset="-122"/>
                <a:ea typeface="华文楷体" panose="02010600040101010101" pitchFamily="2" charset="-122"/>
              </a:rPr>
              <a:t>试剂瓶内、外瓶盖拿掉，瓶口朝下倒立码放在试剂包装箱中</a:t>
            </a:r>
            <a:r>
              <a:rPr lang="en-US" altLang="zh-CN" sz="1800" dirty="0">
                <a:latin typeface="华文楷体" panose="02010600040101010101" pitchFamily="2" charset="-122"/>
                <a:ea typeface="华文楷体" panose="02010600040101010101" pitchFamily="2" charset="-122"/>
              </a:rPr>
              <a:t>，将箱子封好，在箱子侧面粘贴标签。</a:t>
            </a:r>
          </a:p>
          <a:p>
            <a:pPr eaLnBrk="0" hangingPunct="0">
              <a:lnSpc>
                <a:spcPts val="2100"/>
              </a:lnSpc>
            </a:pPr>
            <a:r>
              <a:rPr lang="en-US" altLang="zh-CN" sz="1800" dirty="0">
                <a:latin typeface="华文楷体" panose="02010600040101010101" pitchFamily="2" charset="-122"/>
                <a:ea typeface="华文楷体" panose="02010600040101010101" pitchFamily="2" charset="-122"/>
              </a:rPr>
              <a:t>        5. </a:t>
            </a:r>
            <a:r>
              <a:rPr lang="en-US" altLang="zh-CN" sz="1800" b="1" dirty="0">
                <a:solidFill>
                  <a:srgbClr val="FF0000"/>
                </a:solidFill>
                <a:latin typeface="华文楷体" panose="02010600040101010101" pitchFamily="2" charset="-122"/>
                <a:ea typeface="华文楷体" panose="02010600040101010101" pitchFamily="2" charset="-122"/>
              </a:rPr>
              <a:t>被化学品污染的其它盛装容器等固体废物用专用塑料袋收集，放入包装箱中，</a:t>
            </a:r>
            <a:r>
              <a:rPr lang="en-US" altLang="zh-CN" sz="1800" dirty="0">
                <a:latin typeface="华文楷体" panose="02010600040101010101" pitchFamily="2" charset="-122"/>
                <a:ea typeface="华文楷体" panose="02010600040101010101" pitchFamily="2" charset="-122"/>
              </a:rPr>
              <a:t>将箱子封好，在箱子侧面粘贴标签。</a:t>
            </a:r>
          </a:p>
          <a:p>
            <a:pPr eaLnBrk="0" hangingPunct="0">
              <a:lnSpc>
                <a:spcPts val="2100"/>
              </a:lnSpc>
            </a:pPr>
            <a:r>
              <a:rPr lang="en-US" altLang="zh-CN" sz="1800" dirty="0">
                <a:latin typeface="华文楷体" panose="02010600040101010101" pitchFamily="2" charset="-122"/>
                <a:ea typeface="华文楷体" panose="02010600040101010101" pitchFamily="2" charset="-122"/>
              </a:rPr>
              <a:t>        6. </a:t>
            </a:r>
            <a:r>
              <a:rPr lang="en-US" altLang="zh-CN" sz="1800" b="1" dirty="0">
                <a:solidFill>
                  <a:srgbClr val="FF0000"/>
                </a:solidFill>
                <a:latin typeface="华文楷体" panose="02010600040101010101" pitchFamily="2" charset="-122"/>
                <a:ea typeface="华文楷体" panose="02010600040101010101" pitchFamily="2" charset="-122"/>
              </a:rPr>
              <a:t>在常温常压下易燃、易爆及产生有毒气体的危险废弃物，必须由实验室负责进行必要的预处理，使之稳定后方可进行一般存储，并要做好记录。</a:t>
            </a:r>
          </a:p>
          <a:p>
            <a:pPr eaLnBrk="0" hangingPunct="0">
              <a:lnSpc>
                <a:spcPts val="2100"/>
              </a:lnSpc>
            </a:pPr>
            <a:r>
              <a:rPr lang="en-US" altLang="zh-CN" sz="1800" dirty="0">
                <a:latin typeface="华文楷体" panose="02010600040101010101" pitchFamily="2" charset="-122"/>
                <a:ea typeface="华文楷体" panose="02010600040101010101" pitchFamily="2" charset="-122"/>
              </a:rPr>
              <a:t>        7.</a:t>
            </a:r>
            <a:r>
              <a:rPr lang="en-US" altLang="zh-CN" sz="1800" b="1" dirty="0">
                <a:solidFill>
                  <a:srgbClr val="FF0000"/>
                </a:solidFill>
                <a:latin typeface="华文楷体" panose="02010600040101010101" pitchFamily="2" charset="-122"/>
                <a:ea typeface="华文楷体" panose="02010600040101010101" pitchFamily="2" charset="-122"/>
              </a:rPr>
              <a:t> 盛装液体、半固体危险废弃物的容器</a:t>
            </a:r>
            <a:r>
              <a:rPr lang="en-US" altLang="zh-CN" sz="1800" dirty="0">
                <a:latin typeface="华文楷体" panose="02010600040101010101" pitchFamily="2" charset="-122"/>
                <a:ea typeface="华文楷体" panose="02010600040101010101" pitchFamily="2" charset="-122"/>
              </a:rPr>
              <a:t>要确保密闭无渗漏，容器内须留足够空间，</a:t>
            </a:r>
            <a:r>
              <a:rPr lang="en-US" altLang="zh-CN" sz="1800" b="1" dirty="0">
                <a:solidFill>
                  <a:srgbClr val="FF0000"/>
                </a:solidFill>
                <a:latin typeface="华文楷体" panose="02010600040101010101" pitchFamily="2" charset="-122"/>
                <a:ea typeface="华文楷体" panose="02010600040101010101" pitchFamily="2" charset="-122"/>
              </a:rPr>
              <a:t>顶部与液体表面之间保留10cm以上的空间。</a:t>
            </a: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TextBox 4"/>
          <p:cNvSpPr txBox="1"/>
          <p:nvPr/>
        </p:nvSpPr>
        <p:spPr>
          <a:xfrm>
            <a:off x="522288" y="828675"/>
            <a:ext cx="9769475" cy="460375"/>
          </a:xfrm>
          <a:prstGeom prst="rect">
            <a:avLst/>
          </a:prstGeom>
          <a:noFill/>
          <a:ln w="9525">
            <a:noFill/>
          </a:ln>
        </p:spPr>
        <p:txBody>
          <a:bodyPr wrap="square" anchor="t" anchorCtr="0">
            <a:spAutoFit/>
          </a:bodyPr>
          <a:lstStyle/>
          <a:p>
            <a:r>
              <a:rPr lang="zh-CN" altLang="en-US" sz="2400" b="1" dirty="0">
                <a:latin typeface="华文新魏" panose="02010800040101010101" pitchFamily="2" charset="-122"/>
                <a:ea typeface="华文新魏" panose="02010800040101010101" pitchFamily="2" charset="-122"/>
              </a:rPr>
              <a:t>（六）</a:t>
            </a:r>
            <a:r>
              <a:rPr lang="zh-CN" altLang="zh-CN" sz="2400" b="1" dirty="0">
                <a:latin typeface="华文新魏" panose="02010800040101010101" pitchFamily="2" charset="-122"/>
                <a:ea typeface="华文新魏" panose="02010800040101010101" pitchFamily="2" charset="-122"/>
              </a:rPr>
              <a:t>天津师范大学实验室废弃物处置管理办法（试行）</a:t>
            </a:r>
            <a:r>
              <a:rPr lang="zh-CN" altLang="en-US" sz="2400" b="1" dirty="0">
                <a:latin typeface="华文新魏" panose="02010800040101010101" pitchFamily="2" charset="-122"/>
                <a:ea typeface="华文新魏" panose="02010800040101010101" pitchFamily="2" charset="-122"/>
              </a:rPr>
              <a:t>（重点内容）</a:t>
            </a:r>
          </a:p>
        </p:txBody>
      </p:sp>
      <p:pic>
        <p:nvPicPr>
          <p:cNvPr id="73730" name="图片 109">
            <a:hlinkClick r:id="rId3" action="ppaction://hlinksldjump"/>
          </p:cNvPr>
          <p:cNvPicPr>
            <a:picLocks noChangeAspect="1"/>
          </p:cNvPicPr>
          <p:nvPr/>
        </p:nvPicPr>
        <p:blipFill>
          <a:blip r:embed="rId4" cstate="print"/>
          <a:srcRect l="67346" t="17532" r="2882" b="42969"/>
          <a:stretch>
            <a:fillRect/>
          </a:stretch>
        </p:blipFill>
        <p:spPr>
          <a:xfrm>
            <a:off x="9275763" y="6138863"/>
            <a:ext cx="798512" cy="755650"/>
          </a:xfrm>
          <a:prstGeom prst="rect">
            <a:avLst/>
          </a:prstGeom>
          <a:noFill/>
          <a:ln w="9525">
            <a:noFill/>
          </a:ln>
        </p:spPr>
      </p:pic>
      <p:pic>
        <p:nvPicPr>
          <p:cNvPr id="73731" name="图片 11">
            <a:hlinkClick r:id="rId5" action="ppaction://hlinksldjump"/>
          </p:cNvPr>
          <p:cNvPicPr>
            <a:picLocks noChangeAspect="1"/>
          </p:cNvPicPr>
          <p:nvPr/>
        </p:nvPicPr>
        <p:blipFill>
          <a:blip r:embed="rId6" cstate="print"/>
          <a:srcRect l="4480" t="58189" r="68494" b="5009"/>
          <a:stretch>
            <a:fillRect/>
          </a:stretch>
        </p:blipFill>
        <p:spPr>
          <a:xfrm>
            <a:off x="8418513" y="6138863"/>
            <a:ext cx="739775" cy="739775"/>
          </a:xfrm>
          <a:prstGeom prst="rect">
            <a:avLst/>
          </a:prstGeom>
          <a:noFill/>
          <a:ln w="9525">
            <a:noFill/>
          </a:ln>
        </p:spPr>
      </p:pic>
      <p:sp>
        <p:nvSpPr>
          <p:cNvPr id="73732" name="TextBox 5"/>
          <p:cNvSpPr txBox="1"/>
          <p:nvPr>
            <p:custDataLst>
              <p:tags r:id="rId1"/>
            </p:custDataLst>
          </p:nvPr>
        </p:nvSpPr>
        <p:spPr>
          <a:xfrm>
            <a:off x="523875" y="1289050"/>
            <a:ext cx="9550400" cy="5015865"/>
          </a:xfrm>
          <a:prstGeom prst="rect">
            <a:avLst/>
          </a:prstGeom>
          <a:noFill/>
          <a:ln w="9525">
            <a:noFill/>
          </a:ln>
        </p:spPr>
        <p:txBody>
          <a:bodyPr wrap="square" anchor="t" anchorCtr="0">
            <a:spAutoFit/>
          </a:bodyPr>
          <a:lstStyle/>
          <a:p>
            <a:pPr algn="ctr" eaLnBrk="0" hangingPunct="0">
              <a:lnSpc>
                <a:spcPts val="2400"/>
              </a:lnSpc>
            </a:pPr>
            <a:r>
              <a:rPr lang="en-US" altLang="zh-CN" sz="1800" b="1" dirty="0">
                <a:latin typeface="华文楷体" panose="02010600040101010101" pitchFamily="2" charset="-122"/>
                <a:ea typeface="华文楷体" panose="02010600040101010101" pitchFamily="2" charset="-122"/>
              </a:rPr>
              <a:t>第四章 实验室危险废弃物的收集与存放</a:t>
            </a:r>
            <a:endParaRPr lang="en-US" altLang="zh-CN" sz="1800" dirty="0">
              <a:latin typeface="华文楷体" panose="02010600040101010101" pitchFamily="2" charset="-122"/>
              <a:ea typeface="华文楷体" panose="02010600040101010101" pitchFamily="2" charset="-122"/>
            </a:endParaRPr>
          </a:p>
          <a:p>
            <a:pPr eaLnBrk="0" hangingPunct="0">
              <a:lnSpc>
                <a:spcPts val="2400"/>
              </a:lnSpc>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第十三条</a:t>
            </a:r>
            <a:r>
              <a:rPr lang="en-US" altLang="zh-CN" sz="1800" dirty="0">
                <a:latin typeface="华文楷体" panose="02010600040101010101" pitchFamily="2" charset="-122"/>
                <a:ea typeface="华文楷体" panose="02010600040101010101" pitchFamily="2" charset="-122"/>
              </a:rPr>
              <a:t> 产生废弃物的实验室负责做好废弃物收集和暂存的具体工作，实验室所在单位应做好监督管理工作，相关要求如下：</a:t>
            </a:r>
          </a:p>
          <a:p>
            <a:pPr eaLnBrk="0" hangingPunct="0">
              <a:lnSpc>
                <a:spcPts val="2400"/>
              </a:lnSpc>
            </a:pPr>
            <a:r>
              <a:rPr lang="en-US" altLang="zh-CN" sz="1800" dirty="0">
                <a:latin typeface="华文楷体" panose="02010600040101010101" pitchFamily="2" charset="-122"/>
                <a:ea typeface="华文楷体" panose="02010600040101010101" pitchFamily="2" charset="-122"/>
              </a:rPr>
              <a:t>       （二）生物危险废弃物</a:t>
            </a:r>
          </a:p>
          <a:p>
            <a:pPr eaLnBrk="0" hangingPunct="0">
              <a:lnSpc>
                <a:spcPts val="2400"/>
              </a:lnSpc>
            </a:pPr>
            <a:r>
              <a:rPr lang="en-US" altLang="zh-CN" sz="1800" dirty="0">
                <a:latin typeface="华文楷体" panose="02010600040101010101" pitchFamily="2" charset="-122"/>
                <a:ea typeface="华文楷体" panose="02010600040101010101" pitchFamily="2" charset="-122"/>
              </a:rPr>
              <a:t>         1. </a:t>
            </a:r>
            <a:r>
              <a:rPr lang="en-US" altLang="zh-CN" sz="1800" b="1" dirty="0">
                <a:solidFill>
                  <a:srgbClr val="FF0000"/>
                </a:solidFill>
                <a:latin typeface="华文楷体" panose="02010600040101010101" pitchFamily="2" charset="-122"/>
                <a:ea typeface="华文楷体" panose="02010600040101010101" pitchFamily="2" charset="-122"/>
              </a:rPr>
              <a:t>实验动物的活体、尸体、肢体和组织必须向有经营和处置资质的单位购置，</a:t>
            </a:r>
            <a:r>
              <a:rPr lang="en-US" altLang="zh-CN" sz="1800" dirty="0">
                <a:latin typeface="华文楷体" panose="02010600040101010101" pitchFamily="2" charset="-122"/>
                <a:ea typeface="华文楷体" panose="02010600040101010101" pitchFamily="2" charset="-122"/>
              </a:rPr>
              <a:t>实验后产生的实验动物尸体、肢体和组织须由供应单位按照国家标准进行统一处置，</a:t>
            </a:r>
            <a:r>
              <a:rPr lang="en-US" altLang="zh-CN" sz="1800" b="1" dirty="0">
                <a:solidFill>
                  <a:srgbClr val="FF0000"/>
                </a:solidFill>
                <a:latin typeface="华文楷体" panose="02010600040101010101" pitchFamily="2" charset="-122"/>
                <a:ea typeface="华文楷体" panose="02010600040101010101" pitchFamily="2" charset="-122"/>
              </a:rPr>
              <a:t>实验室配合供应单位的处置工作并做好记录，所在单位负责监管</a:t>
            </a:r>
            <a:r>
              <a:rPr lang="en-US" altLang="zh-CN" sz="1800" dirty="0">
                <a:latin typeface="华文楷体" panose="02010600040101010101" pitchFamily="2" charset="-122"/>
                <a:ea typeface="华文楷体" panose="02010600040101010101" pitchFamily="2" charset="-122"/>
              </a:rPr>
              <a:t>。</a:t>
            </a:r>
          </a:p>
          <a:p>
            <a:pPr eaLnBrk="0" hangingPunct="0">
              <a:lnSpc>
                <a:spcPts val="2400"/>
              </a:lnSpc>
            </a:pPr>
            <a:r>
              <a:rPr lang="en-US" altLang="zh-CN" sz="1800" dirty="0">
                <a:latin typeface="华文楷体" panose="02010600040101010101" pitchFamily="2" charset="-122"/>
                <a:ea typeface="华文楷体" panose="02010600040101010101" pitchFamily="2" charset="-122"/>
              </a:rPr>
              <a:t>         2. 病原微生物的培养基和培养液、有害菌种的保存液，能进行消毒灭菌处理的，处理后确保无危害时可按生活垃圾处理；如不能进行消毒灭菌处理的，则用专用塑料袋分类收集，粘贴有害生物废弃物标志，放置专用冰箱冷冻保存，委托具备相应资质的机构进行处置，并做好记录。</a:t>
            </a:r>
          </a:p>
          <a:p>
            <a:pPr eaLnBrk="0" hangingPunct="0">
              <a:lnSpc>
                <a:spcPts val="2400"/>
              </a:lnSpc>
            </a:pPr>
            <a:r>
              <a:rPr lang="en-US" altLang="zh-CN" sz="1800" dirty="0">
                <a:latin typeface="华文楷体" panose="02010600040101010101" pitchFamily="2" charset="-122"/>
                <a:ea typeface="华文楷体" panose="02010600040101010101" pitchFamily="2" charset="-122"/>
              </a:rPr>
              <a:t>         3. </a:t>
            </a:r>
            <a:r>
              <a:rPr lang="en-US" altLang="zh-CN" sz="1800" b="1" dirty="0">
                <a:solidFill>
                  <a:srgbClr val="FF0000"/>
                </a:solidFill>
                <a:latin typeface="华文楷体" panose="02010600040101010101" pitchFamily="2" charset="-122"/>
                <a:ea typeface="华文楷体" panose="02010600040101010101" pitchFamily="2" charset="-122"/>
              </a:rPr>
              <a:t>枪头、明胶、手套、器皿等实验室沾染物，用专用塑料袋收集后装箱封存，集中处理；废弃的锐器（针头、小刀、金属和玻璃等）应使用专用容器分类收集，统一处理。</a:t>
            </a:r>
          </a:p>
          <a:p>
            <a:pPr eaLnBrk="0" hangingPunct="0">
              <a:lnSpc>
                <a:spcPts val="2400"/>
              </a:lnSpc>
            </a:pPr>
            <a:r>
              <a:rPr lang="en-US" altLang="zh-CN" sz="1800" dirty="0">
                <a:latin typeface="华文楷体" panose="02010600040101010101" pitchFamily="2" charset="-122"/>
                <a:ea typeface="华文楷体" panose="02010600040101010101" pitchFamily="2" charset="-122"/>
              </a:rPr>
              <a:t>     （三）各单位和实验室如产生电离辐射危险废弃物，则按照国家有关标准做好分类、记录、标识和存放，及时向学校申请处置。</a:t>
            </a:r>
          </a:p>
          <a:p>
            <a:pPr eaLnBrk="0" hangingPunct="0">
              <a:lnSpc>
                <a:spcPts val="2400"/>
              </a:lnSpc>
            </a:pPr>
            <a:r>
              <a:rPr lang="en-US" altLang="zh-CN" sz="1800" dirty="0">
                <a:latin typeface="华文楷体" panose="02010600040101010101" pitchFamily="2" charset="-122"/>
                <a:ea typeface="华文楷体" panose="02010600040101010101" pitchFamily="2" charset="-122"/>
              </a:rPr>
              <a:t>     （四）实验室</a:t>
            </a:r>
            <a:r>
              <a:rPr lang="en-US" altLang="zh-CN" sz="1800" b="1" dirty="0">
                <a:solidFill>
                  <a:srgbClr val="FF0000"/>
                </a:solidFill>
                <a:latin typeface="华文楷体" panose="02010600040101010101" pitchFamily="2" charset="-122"/>
                <a:ea typeface="华文楷体" panose="02010600040101010101" pitchFamily="2" charset="-122"/>
              </a:rPr>
              <a:t>废弃电池及其装置分类存放，集中处置。</a:t>
            </a: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extBox 5"/>
          <p:cNvSpPr txBox="1"/>
          <p:nvPr/>
        </p:nvSpPr>
        <p:spPr>
          <a:xfrm>
            <a:off x="882015" y="1288733"/>
            <a:ext cx="8858250" cy="583565"/>
          </a:xfrm>
          <a:prstGeom prst="rect">
            <a:avLst/>
          </a:prstGeom>
          <a:noFill/>
          <a:ln w="9525">
            <a:noFill/>
          </a:ln>
        </p:spPr>
        <p:txBody>
          <a:bodyPr anchor="t" anchorCtr="0">
            <a:spAutoFit/>
          </a:bodyPr>
          <a:lstStyle/>
          <a:p>
            <a:pPr algn="ctr"/>
            <a:r>
              <a:rPr lang="zh-CN" altLang="en-US" sz="3200" b="1" dirty="0">
                <a:solidFill>
                  <a:srgbClr val="FF0000"/>
                </a:solidFill>
                <a:latin typeface="华文新魏" panose="02010800040101010101" pitchFamily="2" charset="-122"/>
                <a:ea typeface="华文新魏" panose="02010800040101010101" pitchFamily="2" charset="-122"/>
              </a:rPr>
              <a:t>总结</a:t>
            </a:r>
          </a:p>
        </p:txBody>
      </p:sp>
      <p:sp>
        <p:nvSpPr>
          <p:cNvPr id="19458" name="TextBox 4"/>
          <p:cNvSpPr txBox="1"/>
          <p:nvPr/>
        </p:nvSpPr>
        <p:spPr>
          <a:xfrm>
            <a:off x="593408" y="828675"/>
            <a:ext cx="9358312" cy="460375"/>
          </a:xfrm>
          <a:prstGeom prst="rect">
            <a:avLst/>
          </a:prstGeom>
          <a:noFill/>
          <a:ln w="9525">
            <a:noFill/>
          </a:ln>
        </p:spPr>
        <p:txBody>
          <a:bodyPr anchor="t" anchorCtr="0">
            <a:spAutoFit/>
          </a:bodyPr>
          <a:lstStyle/>
          <a:p>
            <a:r>
              <a:rPr lang="zh-CN" altLang="en-US" sz="2400" b="1" dirty="0">
                <a:latin typeface="华文新魏" panose="02010800040101010101" pitchFamily="2" charset="-122"/>
                <a:ea typeface="华文新魏" panose="02010800040101010101" pitchFamily="2" charset="-122"/>
              </a:rPr>
              <a:t>（六）</a:t>
            </a:r>
            <a:r>
              <a:rPr lang="zh-CN" altLang="zh-CN" sz="2400" b="1" dirty="0">
                <a:latin typeface="华文新魏" panose="02010800040101010101" pitchFamily="2" charset="-122"/>
                <a:ea typeface="华文新魏" panose="02010800040101010101" pitchFamily="2" charset="-122"/>
                <a:sym typeface="+mn-ea"/>
              </a:rPr>
              <a:t>天津师范大学实验室废弃物处置管理办法（试行）</a:t>
            </a:r>
            <a:r>
              <a:rPr lang="zh-CN" altLang="en-US" sz="2400" b="1" dirty="0">
                <a:latin typeface="华文新魏" panose="02010800040101010101" pitchFamily="2" charset="-122"/>
                <a:ea typeface="华文新魏" panose="02010800040101010101" pitchFamily="2" charset="-122"/>
                <a:sym typeface="+mn-ea"/>
              </a:rPr>
              <a:t>（重点内容）</a:t>
            </a:r>
            <a:endParaRPr lang="zh-CN" altLang="en-US" sz="2400" b="1" dirty="0">
              <a:latin typeface="华文新魏" panose="02010800040101010101" pitchFamily="2" charset="-122"/>
              <a:ea typeface="华文新魏" panose="02010800040101010101" pitchFamily="2" charset="-122"/>
            </a:endParaRPr>
          </a:p>
        </p:txBody>
      </p:sp>
      <p:sp>
        <p:nvSpPr>
          <p:cNvPr id="19459" name="TextBox 5"/>
          <p:cNvSpPr txBox="1"/>
          <p:nvPr/>
        </p:nvSpPr>
        <p:spPr>
          <a:xfrm>
            <a:off x="521970" y="1824990"/>
            <a:ext cx="9494520" cy="2963545"/>
          </a:xfrm>
          <a:prstGeom prst="rect">
            <a:avLst/>
          </a:prstGeom>
          <a:noFill/>
          <a:ln w="9525">
            <a:noFill/>
          </a:ln>
        </p:spPr>
        <p:txBody>
          <a:bodyPr wrap="square" anchor="t" anchorCtr="0">
            <a:spAutoFit/>
          </a:bodyPr>
          <a:lstStyle/>
          <a:p>
            <a:pPr marL="0" lvl="2" algn="l" rtl="0" eaLnBrk="0" hangingPunct="0">
              <a:lnSpc>
                <a:spcPts val="2800"/>
              </a:lnSpc>
              <a:spcBef>
                <a:spcPts val="0"/>
              </a:spcBef>
              <a:buClrTx/>
              <a:buSzTx/>
              <a:buFontTx/>
              <a:buNone/>
            </a:pPr>
            <a:r>
              <a:rPr lang="zh-CN" altLang="zh-CN" sz="2000" b="1" dirty="0">
                <a:solidFill>
                  <a:srgbClr val="FF0000"/>
                </a:solidFill>
                <a:latin typeface="华文楷体" panose="02010600040101010101" pitchFamily="2" charset="-122"/>
                <a:ea typeface="华文楷体" panose="02010600040101010101" pitchFamily="2" charset="-122"/>
              </a:rPr>
              <a:t> </a:t>
            </a:r>
            <a:r>
              <a:rPr lang="en-US" altLang="zh-CN" sz="2000" b="1" dirty="0">
                <a:solidFill>
                  <a:srgbClr val="FF0000"/>
                </a:solidFill>
                <a:latin typeface="华文楷体" panose="02010600040101010101" pitchFamily="2" charset="-122"/>
                <a:ea typeface="华文楷体" panose="02010600040101010101" pitchFamily="2" charset="-122"/>
              </a:rPr>
              <a:t>   </a:t>
            </a:r>
            <a:r>
              <a:rPr lang="zh-CN" altLang="zh-CN" sz="2000" b="1" dirty="0">
                <a:solidFill>
                  <a:srgbClr val="FF0000"/>
                </a:solidFill>
                <a:latin typeface="华文楷体" panose="02010600040101010101" pitchFamily="2" charset="-122"/>
                <a:ea typeface="华文楷体" panose="02010600040101010101" pitchFamily="2" charset="-122"/>
              </a:rPr>
              <a:t>   学校</a:t>
            </a:r>
            <a:r>
              <a:rPr lang="zh-CN" altLang="zh-CN" sz="2000" b="1" dirty="0">
                <a:solidFill>
                  <a:srgbClr val="FF0000"/>
                </a:solidFill>
                <a:latin typeface="华文楷体" panose="02010600040101010101" pitchFamily="2" charset="-122"/>
                <a:ea typeface="华文楷体" panose="02010600040101010101" pitchFamily="2" charset="-122"/>
                <a:sym typeface="+mn-ea"/>
              </a:rPr>
              <a:t>实验室废弃物处置管理办法重点应落实以下几方面：</a:t>
            </a:r>
            <a:r>
              <a:rPr lang="zh-CN" altLang="zh-CN" sz="2000" b="1" dirty="0">
                <a:solidFill>
                  <a:srgbClr val="FF0000"/>
                </a:solidFill>
                <a:latin typeface="华文楷体" panose="02010600040101010101" pitchFamily="2" charset="-122"/>
                <a:ea typeface="华文楷体" panose="02010600040101010101" pitchFamily="2" charset="-122"/>
              </a:rPr>
              <a:t>        </a:t>
            </a:r>
            <a:r>
              <a:rPr lang="zh-CN" altLang="zh-CN" sz="2000" b="1" dirty="0">
                <a:solidFill>
                  <a:srgbClr val="FF0000"/>
                </a:solidFill>
                <a:latin typeface="华文楷体" panose="02010600040101010101" pitchFamily="2" charset="-122"/>
                <a:ea typeface="华文楷体" panose="02010600040101010101" pitchFamily="2" charset="-122"/>
                <a:sym typeface="+mn-ea"/>
              </a:rPr>
              <a:t> </a:t>
            </a:r>
          </a:p>
          <a:p>
            <a:pPr marL="0" eaLnBrk="0" hangingPunct="0">
              <a:lnSpc>
                <a:spcPts val="2800"/>
              </a:lnSpc>
            </a:pPr>
            <a:r>
              <a:rPr lang="zh-CN" altLang="zh-CN" sz="2000" b="1" dirty="0">
                <a:solidFill>
                  <a:srgbClr val="FF0000"/>
                </a:solidFill>
                <a:latin typeface="华文楷体" panose="02010600040101010101" pitchFamily="2" charset="-122"/>
                <a:ea typeface="华文楷体" panose="02010600040101010101" pitchFamily="2" charset="-122"/>
                <a:sym typeface="+mn-ea"/>
              </a:rPr>
              <a:t>        1.</a:t>
            </a:r>
            <a:r>
              <a:rPr lang="en-US" altLang="zh-CN" sz="2000" b="1" dirty="0">
                <a:solidFill>
                  <a:srgbClr val="FF0000"/>
                </a:solidFill>
                <a:latin typeface="华文楷体" panose="02010600040101010101" pitchFamily="2" charset="-122"/>
                <a:ea typeface="华文楷体" panose="02010600040101010101" pitchFamily="2" charset="-122"/>
                <a:sym typeface="+mn-ea"/>
              </a:rPr>
              <a:t>实验室危险废弃物分为：含砷试剂、含汞试剂、</a:t>
            </a:r>
            <a:r>
              <a:rPr lang="zh-CN" altLang="en-US" sz="2000" b="1" dirty="0">
                <a:solidFill>
                  <a:srgbClr val="FF0000"/>
                </a:solidFill>
                <a:latin typeface="华文楷体" panose="02010600040101010101" pitchFamily="2" charset="-122"/>
                <a:ea typeface="华文楷体" panose="02010600040101010101" pitchFamily="2" charset="-122"/>
                <a:sym typeface="+mn-ea"/>
              </a:rPr>
              <a:t>废温度计、</a:t>
            </a:r>
            <a:r>
              <a:rPr lang="en-US" altLang="zh-CN" sz="2000" b="1" dirty="0">
                <a:solidFill>
                  <a:srgbClr val="FF0000"/>
                </a:solidFill>
                <a:latin typeface="华文楷体" panose="02010600040101010101" pitchFamily="2" charset="-122"/>
                <a:ea typeface="华文楷体" panose="02010600040101010101" pitchFamily="2" charset="-122"/>
                <a:sym typeface="+mn-ea"/>
              </a:rPr>
              <a:t>难处理试剂（含硒、铊、碲、锑、铍等单质及化合物废物）、无名试剂、有机废液、无机废液、废普通试剂、废普通试剂空瓶</a:t>
            </a:r>
            <a:r>
              <a:rPr lang="zh-CN" altLang="en-US" sz="2000" b="1" dirty="0">
                <a:solidFill>
                  <a:srgbClr val="FF0000"/>
                </a:solidFill>
                <a:latin typeface="华文楷体" panose="02010600040101010101" pitchFamily="2" charset="-122"/>
                <a:ea typeface="华文楷体" panose="02010600040101010101" pitchFamily="2" charset="-122"/>
                <a:sym typeface="+mn-ea"/>
              </a:rPr>
              <a:t>、实验室沾染物、废电池等。</a:t>
            </a:r>
          </a:p>
          <a:p>
            <a:pPr marL="0" eaLnBrk="0" hangingPunct="0">
              <a:lnSpc>
                <a:spcPts val="2800"/>
              </a:lnSpc>
            </a:pPr>
            <a:r>
              <a:rPr lang="zh-CN" altLang="en-US" sz="2000" b="1" dirty="0">
                <a:solidFill>
                  <a:srgbClr val="FF0000"/>
                </a:solidFill>
                <a:latin typeface="华文楷体" panose="02010600040101010101" pitchFamily="2" charset="-122"/>
                <a:ea typeface="华文楷体" panose="02010600040101010101" pitchFamily="2" charset="-122"/>
                <a:sym typeface="+mn-ea"/>
              </a:rPr>
              <a:t> </a:t>
            </a:r>
            <a:r>
              <a:rPr lang="en-US" altLang="zh-CN" sz="2000" b="1" dirty="0">
                <a:solidFill>
                  <a:srgbClr val="FF0000"/>
                </a:solidFill>
                <a:latin typeface="华文楷体" panose="02010600040101010101" pitchFamily="2" charset="-122"/>
                <a:ea typeface="华文楷体" panose="02010600040101010101" pitchFamily="2" charset="-122"/>
                <a:sym typeface="+mn-ea"/>
              </a:rPr>
              <a:t>       2. 实验室危险废弃物分类收集</a:t>
            </a:r>
            <a:r>
              <a:rPr lang="zh-CN" altLang="en-US" sz="2000" b="1" dirty="0">
                <a:solidFill>
                  <a:srgbClr val="FF0000"/>
                </a:solidFill>
                <a:latin typeface="华文楷体" panose="02010600040101010101" pitchFamily="2" charset="-122"/>
                <a:ea typeface="华文楷体" panose="02010600040101010101" pitchFamily="2" charset="-122"/>
                <a:sym typeface="+mn-ea"/>
              </a:rPr>
              <a:t>、暂存、</a:t>
            </a:r>
            <a:r>
              <a:rPr lang="en-US" altLang="zh-CN" sz="2000" b="1" dirty="0">
                <a:solidFill>
                  <a:srgbClr val="FF0000"/>
                </a:solidFill>
                <a:latin typeface="华文楷体" panose="02010600040101010101" pitchFamily="2" charset="-122"/>
                <a:ea typeface="华文楷体" panose="02010600040101010101" pitchFamily="2" charset="-122"/>
                <a:sym typeface="+mn-ea"/>
              </a:rPr>
              <a:t>粘贴标准的标签</a:t>
            </a:r>
            <a:r>
              <a:rPr lang="zh-CN" altLang="en-US" sz="2000" b="1" dirty="0">
                <a:solidFill>
                  <a:srgbClr val="FF0000"/>
                </a:solidFill>
                <a:latin typeface="华文楷体" panose="02010600040101010101" pitchFamily="2" charset="-122"/>
                <a:ea typeface="华文楷体" panose="02010600040101010101" pitchFamily="2" charset="-122"/>
                <a:sym typeface="+mn-ea"/>
              </a:rPr>
              <a:t>、废液注明</a:t>
            </a:r>
            <a:r>
              <a:rPr lang="en-US" altLang="zh-CN" sz="2000" b="1" dirty="0">
                <a:solidFill>
                  <a:srgbClr val="FF0000"/>
                </a:solidFill>
                <a:latin typeface="华文楷体" panose="02010600040101010101" pitchFamily="2" charset="-122"/>
                <a:ea typeface="华文楷体" panose="02010600040101010101" pitchFamily="2" charset="-122"/>
                <a:sym typeface="+mn-ea"/>
              </a:rPr>
              <a:t>pH值</a:t>
            </a:r>
            <a:r>
              <a:rPr lang="zh-CN" altLang="en-US" sz="2000" b="1" dirty="0">
                <a:solidFill>
                  <a:srgbClr val="FF0000"/>
                </a:solidFill>
                <a:latin typeface="华文楷体" panose="02010600040101010101" pitchFamily="2" charset="-122"/>
                <a:ea typeface="华文楷体" panose="02010600040101010101" pitchFamily="2" charset="-122"/>
                <a:sym typeface="+mn-ea"/>
              </a:rPr>
              <a:t>、废普通试剂保持原有标签、废玻璃瓶取下瓶塞瓶口倒立装箱放置、废</a:t>
            </a:r>
            <a:r>
              <a:rPr lang="en-US" altLang="zh-CN" sz="2000" b="1" dirty="0">
                <a:solidFill>
                  <a:srgbClr val="FF0000"/>
                </a:solidFill>
                <a:latin typeface="华文楷体" panose="02010600040101010101" pitchFamily="2" charset="-122"/>
                <a:ea typeface="华文楷体" panose="02010600040101010101" pitchFamily="2" charset="-122"/>
                <a:sym typeface="+mn-ea"/>
              </a:rPr>
              <a:t>液</a:t>
            </a:r>
            <a:r>
              <a:rPr lang="zh-CN" altLang="en-US" sz="2000" b="1" dirty="0">
                <a:solidFill>
                  <a:srgbClr val="FF0000"/>
                </a:solidFill>
                <a:latin typeface="华文楷体" panose="02010600040101010101" pitchFamily="2" charset="-122"/>
                <a:ea typeface="华文楷体" panose="02010600040101010101" pitchFamily="2" charset="-122"/>
                <a:sym typeface="+mn-ea"/>
              </a:rPr>
              <a:t>桶</a:t>
            </a:r>
            <a:r>
              <a:rPr lang="en-US" altLang="zh-CN" sz="2000" b="1" dirty="0">
                <a:solidFill>
                  <a:srgbClr val="FF0000"/>
                </a:solidFill>
                <a:latin typeface="华文楷体" panose="02010600040101010101" pitchFamily="2" charset="-122"/>
                <a:ea typeface="华文楷体" panose="02010600040101010101" pitchFamily="2" charset="-122"/>
                <a:sym typeface="+mn-ea"/>
              </a:rPr>
              <a:t>顶部与液体表面之间保留10cm以上的空间</a:t>
            </a:r>
            <a:r>
              <a:rPr lang="zh-CN" altLang="en-US" sz="2000" b="1" dirty="0">
                <a:solidFill>
                  <a:srgbClr val="FF0000"/>
                </a:solidFill>
                <a:latin typeface="华文楷体" panose="02010600040101010101" pitchFamily="2" charset="-122"/>
                <a:ea typeface="华文楷体" panose="02010600040101010101" pitchFamily="2" charset="-122"/>
                <a:sym typeface="+mn-ea"/>
              </a:rPr>
              <a:t>且密封、</a:t>
            </a:r>
            <a:r>
              <a:rPr lang="en-US" altLang="zh-CN" sz="2000" b="1" dirty="0">
                <a:solidFill>
                  <a:srgbClr val="FF0000"/>
                </a:solidFill>
                <a:latin typeface="华文楷体" panose="02010600040101010101" pitchFamily="2" charset="-122"/>
                <a:ea typeface="华文楷体" panose="02010600040101010101" pitchFamily="2" charset="-122"/>
                <a:sym typeface="+mn-ea"/>
              </a:rPr>
              <a:t>实验动物的活体</a:t>
            </a:r>
            <a:r>
              <a:rPr lang="zh-CN" altLang="en-US" sz="2000" b="1" dirty="0">
                <a:solidFill>
                  <a:srgbClr val="FF0000"/>
                </a:solidFill>
                <a:latin typeface="华文楷体" panose="02010600040101010101" pitchFamily="2" charset="-122"/>
                <a:ea typeface="华文楷体" panose="02010600040101010101" pitchFamily="2" charset="-122"/>
                <a:sym typeface="+mn-ea"/>
              </a:rPr>
              <a:t>和</a:t>
            </a:r>
            <a:r>
              <a:rPr lang="en-US" altLang="zh-CN" sz="2000" b="1" dirty="0">
                <a:solidFill>
                  <a:srgbClr val="FF0000"/>
                </a:solidFill>
                <a:latin typeface="华文楷体" panose="02010600040101010101" pitchFamily="2" charset="-122"/>
                <a:ea typeface="华文楷体" panose="02010600040101010101" pitchFamily="2" charset="-122"/>
                <a:sym typeface="+mn-ea"/>
              </a:rPr>
              <a:t>尸体</a:t>
            </a:r>
            <a:r>
              <a:rPr lang="zh-CN" altLang="en-US" sz="2000" b="1" dirty="0">
                <a:solidFill>
                  <a:srgbClr val="FF0000"/>
                </a:solidFill>
                <a:latin typeface="华文楷体" panose="02010600040101010101" pitchFamily="2" charset="-122"/>
                <a:ea typeface="华文楷体" panose="02010600040101010101" pitchFamily="2" charset="-122"/>
                <a:sym typeface="+mn-ea"/>
              </a:rPr>
              <a:t>等</a:t>
            </a:r>
            <a:r>
              <a:rPr lang="en-US" altLang="zh-CN" sz="2000" b="1" dirty="0">
                <a:solidFill>
                  <a:srgbClr val="FF0000"/>
                </a:solidFill>
                <a:latin typeface="华文楷体" panose="02010600040101010101" pitchFamily="2" charset="-122"/>
                <a:ea typeface="华文楷体" panose="02010600040101010101" pitchFamily="2" charset="-122"/>
                <a:sym typeface="+mn-ea"/>
              </a:rPr>
              <a:t>必须向有经营和处置资质的单位购置</a:t>
            </a:r>
            <a:r>
              <a:rPr lang="zh-CN" altLang="en-US" sz="2000" b="1" dirty="0">
                <a:solidFill>
                  <a:srgbClr val="FF0000"/>
                </a:solidFill>
                <a:latin typeface="华文楷体" panose="02010600040101010101" pitchFamily="2" charset="-122"/>
                <a:ea typeface="华文楷体" panose="02010600040101010101" pitchFamily="2" charset="-122"/>
                <a:sym typeface="+mn-ea"/>
              </a:rPr>
              <a:t>。</a:t>
            </a:r>
            <a:r>
              <a:rPr lang="en-US" altLang="zh-CN" sz="2000" b="1" dirty="0">
                <a:solidFill>
                  <a:srgbClr val="FF0000"/>
                </a:solidFill>
                <a:latin typeface="华文楷体" panose="02010600040101010101" pitchFamily="2" charset="-122"/>
                <a:ea typeface="华文楷体" panose="02010600040101010101" pitchFamily="2" charset="-122"/>
                <a:sym typeface="+mn-ea"/>
              </a:rPr>
              <a:t>  </a:t>
            </a:r>
            <a:r>
              <a:rPr lang="en-US" altLang="zh-CN" sz="2000" dirty="0">
                <a:latin typeface="华文楷体" panose="02010600040101010101" pitchFamily="2" charset="-122"/>
                <a:ea typeface="华文楷体" panose="02010600040101010101" pitchFamily="2" charset="-122"/>
                <a:sym typeface="+mn-ea"/>
              </a:rPr>
              <a:t>    </a:t>
            </a:r>
            <a:endParaRPr lang="zh-CN" altLang="zh-CN" sz="2000" b="1" kern="1200" dirty="0">
              <a:solidFill>
                <a:srgbClr val="FF0000"/>
              </a:solidFill>
              <a:latin typeface="华文楷体" panose="02010600040101010101" pitchFamily="2" charset="-122"/>
              <a:ea typeface="华文楷体" panose="02010600040101010101" pitchFamily="2" charset="-122"/>
              <a:cs typeface="+mn-cs"/>
              <a:sym typeface="+mn-ea"/>
            </a:endParaRPr>
          </a:p>
        </p:txBody>
      </p:sp>
      <p:pic>
        <p:nvPicPr>
          <p:cNvPr id="19460" name="图片 109">
            <a:hlinkClick r:id="rId2" action="ppaction://hlinksldjump"/>
          </p:cNvPr>
          <p:cNvPicPr>
            <a:picLocks noChangeAspect="1"/>
          </p:cNvPicPr>
          <p:nvPr/>
        </p:nvPicPr>
        <p:blipFill>
          <a:blip r:embed="rId3" cstate="print"/>
          <a:srcRect l="67346" t="17532" r="2882" b="42969"/>
          <a:stretch>
            <a:fillRect/>
          </a:stretch>
        </p:blipFill>
        <p:spPr>
          <a:xfrm>
            <a:off x="9275763" y="6138863"/>
            <a:ext cx="798512" cy="755650"/>
          </a:xfrm>
          <a:prstGeom prst="rect">
            <a:avLst/>
          </a:prstGeom>
          <a:noFill/>
          <a:ln w="9525">
            <a:noFill/>
          </a:ln>
        </p:spPr>
      </p:pic>
      <p:pic>
        <p:nvPicPr>
          <p:cNvPr id="19461" name="图片 11">
            <a:hlinkClick r:id="rId4" action="ppaction://hlinksldjump"/>
          </p:cNvPr>
          <p:cNvPicPr>
            <a:picLocks noChangeAspect="1"/>
          </p:cNvPicPr>
          <p:nvPr/>
        </p:nvPicPr>
        <p:blipFill>
          <a:blip r:embed="rId5" cstate="print"/>
          <a:srcRect l="4480" t="58189" r="68494" b="5009"/>
          <a:stretch>
            <a:fillRect/>
          </a:stretch>
        </p:blipFill>
        <p:spPr>
          <a:xfrm>
            <a:off x="8418513" y="6138863"/>
            <a:ext cx="739775" cy="739775"/>
          </a:xfrm>
          <a:prstGeom prst="rect">
            <a:avLst/>
          </a:prstGeom>
          <a:noFill/>
          <a:ln w="9525">
            <a:noFill/>
          </a:ln>
        </p:spPr>
      </p:pic>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TextBox 4"/>
          <p:cNvSpPr txBox="1"/>
          <p:nvPr/>
        </p:nvSpPr>
        <p:spPr>
          <a:xfrm>
            <a:off x="522288" y="828675"/>
            <a:ext cx="9769475" cy="460375"/>
          </a:xfrm>
          <a:prstGeom prst="rect">
            <a:avLst/>
          </a:prstGeom>
          <a:noFill/>
          <a:ln w="9525">
            <a:noFill/>
          </a:ln>
        </p:spPr>
        <p:txBody>
          <a:bodyPr wrap="square" anchor="t" anchorCtr="0">
            <a:spAutoFit/>
          </a:bodyPr>
          <a:lstStyle/>
          <a:p>
            <a:r>
              <a:rPr lang="zh-CN" altLang="en-US" sz="2400" b="1" dirty="0">
                <a:latin typeface="华文新魏" panose="02010800040101010101" pitchFamily="2" charset="-122"/>
                <a:ea typeface="华文新魏" panose="02010800040101010101" pitchFamily="2" charset="-122"/>
              </a:rPr>
              <a:t>（七）</a:t>
            </a:r>
            <a:r>
              <a:rPr lang="zh-CN" altLang="zh-CN" sz="2400" b="1" dirty="0">
                <a:latin typeface="华文新魏" panose="02010800040101010101" pitchFamily="2" charset="-122"/>
                <a:ea typeface="华文新魏" panose="02010800040101010101" pitchFamily="2" charset="-122"/>
              </a:rPr>
              <a:t>天津师范大学实验室安全检查实施细则（试行）</a:t>
            </a:r>
            <a:r>
              <a:rPr lang="zh-CN" altLang="en-US" sz="2400" b="1" dirty="0">
                <a:latin typeface="华文新魏" panose="02010800040101010101" pitchFamily="2" charset="-122"/>
                <a:ea typeface="华文新魏" panose="02010800040101010101" pitchFamily="2" charset="-122"/>
              </a:rPr>
              <a:t>（重点内容）</a:t>
            </a:r>
          </a:p>
        </p:txBody>
      </p:sp>
      <p:pic>
        <p:nvPicPr>
          <p:cNvPr id="74754" name="图片 109">
            <a:hlinkClick r:id="rId3" action="ppaction://hlinksldjump"/>
          </p:cNvPr>
          <p:cNvPicPr>
            <a:picLocks noChangeAspect="1"/>
          </p:cNvPicPr>
          <p:nvPr/>
        </p:nvPicPr>
        <p:blipFill>
          <a:blip r:embed="rId4" cstate="print"/>
          <a:srcRect l="67346" t="17532" r="2882" b="42969"/>
          <a:stretch>
            <a:fillRect/>
          </a:stretch>
        </p:blipFill>
        <p:spPr>
          <a:xfrm>
            <a:off x="9275763" y="6138863"/>
            <a:ext cx="798512" cy="755650"/>
          </a:xfrm>
          <a:prstGeom prst="rect">
            <a:avLst/>
          </a:prstGeom>
          <a:noFill/>
          <a:ln w="9525">
            <a:noFill/>
          </a:ln>
        </p:spPr>
      </p:pic>
      <p:pic>
        <p:nvPicPr>
          <p:cNvPr id="74755" name="图片 11">
            <a:hlinkClick r:id="rId5" action="ppaction://hlinksldjump"/>
          </p:cNvPr>
          <p:cNvPicPr>
            <a:picLocks noChangeAspect="1"/>
          </p:cNvPicPr>
          <p:nvPr/>
        </p:nvPicPr>
        <p:blipFill>
          <a:blip r:embed="rId6" cstate="print"/>
          <a:srcRect l="4480" t="58189" r="68494" b="5009"/>
          <a:stretch>
            <a:fillRect/>
          </a:stretch>
        </p:blipFill>
        <p:spPr>
          <a:xfrm>
            <a:off x="8418513" y="6138863"/>
            <a:ext cx="739775" cy="739775"/>
          </a:xfrm>
          <a:prstGeom prst="rect">
            <a:avLst/>
          </a:prstGeom>
          <a:noFill/>
          <a:ln w="9525">
            <a:noFill/>
          </a:ln>
        </p:spPr>
      </p:pic>
      <p:sp>
        <p:nvSpPr>
          <p:cNvPr id="74756" name="TextBox 5"/>
          <p:cNvSpPr txBox="1"/>
          <p:nvPr>
            <p:custDataLst>
              <p:tags r:id="rId1"/>
            </p:custDataLst>
          </p:nvPr>
        </p:nvSpPr>
        <p:spPr>
          <a:xfrm>
            <a:off x="523875" y="1289050"/>
            <a:ext cx="9550400" cy="5169535"/>
          </a:xfrm>
          <a:prstGeom prst="rect">
            <a:avLst/>
          </a:prstGeom>
          <a:noFill/>
          <a:ln w="9525">
            <a:noFill/>
          </a:ln>
        </p:spPr>
        <p:txBody>
          <a:bodyPr wrap="square" anchor="t" anchorCtr="0">
            <a:spAutoFit/>
          </a:bodyPr>
          <a:lstStyle/>
          <a:p>
            <a:pPr eaLnBrk="0" hangingPunct="0">
              <a:lnSpc>
                <a:spcPts val="2200"/>
              </a:lnSpc>
            </a:pPr>
            <a:r>
              <a:rPr lang="en-US" altLang="zh-CN" sz="16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第八条</a:t>
            </a:r>
            <a:r>
              <a:rPr lang="en-US" altLang="zh-CN" sz="1800" dirty="0">
                <a:latin typeface="华文楷体" panose="02010600040101010101" pitchFamily="2" charset="-122"/>
                <a:ea typeface="华文楷体" panose="02010600040101010101" pitchFamily="2" charset="-122"/>
              </a:rPr>
              <a:t>  学校对实验室开展</a:t>
            </a:r>
            <a:r>
              <a:rPr lang="en-US" altLang="zh-CN" sz="1800" b="1" dirty="0">
                <a:solidFill>
                  <a:srgbClr val="FF0000"/>
                </a:solidFill>
                <a:latin typeface="华文楷体" panose="02010600040101010101" pitchFamily="2" charset="-122"/>
                <a:ea typeface="华文楷体" panose="02010600040101010101" pitchFamily="2" charset="-122"/>
              </a:rPr>
              <a:t>“全过程、全要素、全覆盖”</a:t>
            </a:r>
            <a:r>
              <a:rPr lang="en-US" altLang="zh-CN" sz="1800" dirty="0">
                <a:latin typeface="华文楷体" panose="02010600040101010101" pitchFamily="2" charset="-122"/>
                <a:ea typeface="华文楷体" panose="02010600040101010101" pitchFamily="2" charset="-122"/>
              </a:rPr>
              <a:t>的定期安全检查，形式包括：实验室日查、单位检查和月报、学校巡查和专项检查，同时结合学校实验室安全的具体情况开展不定期抽查，具体要求如下：</a:t>
            </a:r>
          </a:p>
          <a:p>
            <a:pPr eaLnBrk="0" hangingPunct="0">
              <a:lnSpc>
                <a:spcPts val="2200"/>
              </a:lnSpc>
            </a:pPr>
            <a:r>
              <a:rPr lang="en-US" altLang="zh-CN" sz="1800" dirty="0">
                <a:latin typeface="华文楷体" panose="02010600040101010101" pitchFamily="2" charset="-122"/>
                <a:ea typeface="华文楷体" panose="02010600040101010101" pitchFamily="2" charset="-122"/>
              </a:rPr>
              <a:t>        （一）</a:t>
            </a:r>
            <a:r>
              <a:rPr lang="en-US" altLang="zh-CN" sz="1800" b="1" dirty="0">
                <a:solidFill>
                  <a:srgbClr val="FF0000"/>
                </a:solidFill>
                <a:latin typeface="华文楷体" panose="02010600040101010101" pitchFamily="2" charset="-122"/>
                <a:ea typeface="华文楷体" panose="02010600040101010101" pitchFamily="2" charset="-122"/>
              </a:rPr>
              <a:t>实验室日查。</a:t>
            </a:r>
            <a:r>
              <a:rPr lang="en-US" altLang="zh-CN" sz="1800" dirty="0">
                <a:latin typeface="华文楷体" panose="02010600040101010101" pitchFamily="2" charset="-122"/>
                <a:ea typeface="华文楷体" panose="02010600040101010101" pitchFamily="2" charset="-122"/>
              </a:rPr>
              <a:t>各单位组织实验室安全负责人根据各实验室危险源和卫生标准的具体情况，制定适合各自实验室的安全值日表，</a:t>
            </a:r>
            <a:r>
              <a:rPr lang="en-US" altLang="zh-CN" sz="1800" b="1" dirty="0">
                <a:solidFill>
                  <a:srgbClr val="FF0000"/>
                </a:solidFill>
                <a:latin typeface="华文楷体" panose="02010600040101010101" pitchFamily="2" charset="-122"/>
                <a:ea typeface="华文楷体" panose="02010600040101010101" pitchFamily="2" charset="-122"/>
              </a:rPr>
              <a:t>由每天最后一个离开实验室的人员按照表格排查风险源隐患，做好记录并签字。</a:t>
            </a:r>
            <a:endParaRPr lang="en-US" altLang="zh-CN" sz="1800" dirty="0">
              <a:latin typeface="华文楷体" panose="02010600040101010101" pitchFamily="2" charset="-122"/>
              <a:ea typeface="华文楷体" panose="02010600040101010101" pitchFamily="2" charset="-122"/>
            </a:endParaRPr>
          </a:p>
          <a:p>
            <a:pPr eaLnBrk="0" hangingPunct="0">
              <a:lnSpc>
                <a:spcPts val="2200"/>
              </a:lnSpc>
            </a:pPr>
            <a:r>
              <a:rPr lang="en-US" altLang="zh-CN" sz="1800" dirty="0">
                <a:latin typeface="华文楷体" panose="02010600040101010101" pitchFamily="2" charset="-122"/>
                <a:ea typeface="华文楷体" panose="02010600040101010101" pitchFamily="2" charset="-122"/>
              </a:rPr>
              <a:t>        （二）</a:t>
            </a:r>
            <a:r>
              <a:rPr lang="en-US" altLang="zh-CN" sz="1800" b="1" dirty="0">
                <a:solidFill>
                  <a:srgbClr val="FF0000"/>
                </a:solidFill>
                <a:latin typeface="华文楷体" panose="02010600040101010101" pitchFamily="2" charset="-122"/>
                <a:ea typeface="华文楷体" panose="02010600040101010101" pitchFamily="2" charset="-122"/>
              </a:rPr>
              <a:t>单位检查和月报。各单位在督查实验室日查的基础上，</a:t>
            </a:r>
            <a:r>
              <a:rPr lang="en-US" altLang="zh-CN" sz="1800" dirty="0">
                <a:latin typeface="华文楷体" panose="02010600040101010101" pitchFamily="2" charset="-122"/>
                <a:ea typeface="华文楷体" panose="02010600040101010101" pitchFamily="2" charset="-122"/>
              </a:rPr>
              <a:t>根据实验室安全检查项目表，结合各实验室风险源防控情况，</a:t>
            </a:r>
            <a:r>
              <a:rPr lang="en-US" altLang="zh-CN" sz="1800" b="1" dirty="0">
                <a:solidFill>
                  <a:srgbClr val="FF0000"/>
                </a:solidFill>
                <a:latin typeface="华文楷体" panose="02010600040101010101" pitchFamily="2" charset="-122"/>
                <a:ea typeface="华文楷体" panose="02010600040101010101" pitchFamily="2" charset="-122"/>
              </a:rPr>
              <a:t>每月至少进行1次安全检查，并于每月末填报《天津师范大学实验室安全检查情况表》，电子版报至国有资产管理处，</a:t>
            </a:r>
            <a:r>
              <a:rPr lang="en-US" altLang="zh-CN" sz="1800" dirty="0">
                <a:latin typeface="华文楷体" panose="02010600040101010101" pitchFamily="2" charset="-122"/>
                <a:ea typeface="华文楷体" panose="02010600040101010101" pitchFamily="2" charset="-122"/>
              </a:rPr>
              <a:t>纸质版由分管安全的领导签字、盖章后备查。</a:t>
            </a:r>
          </a:p>
          <a:p>
            <a:pPr eaLnBrk="0" hangingPunct="0">
              <a:lnSpc>
                <a:spcPts val="2200"/>
              </a:lnSpc>
            </a:pPr>
            <a:r>
              <a:rPr lang="en-US" altLang="zh-CN" sz="1800" dirty="0">
                <a:latin typeface="华文楷体" panose="02010600040101010101" pitchFamily="2" charset="-122"/>
                <a:ea typeface="华文楷体" panose="02010600040101010101" pitchFamily="2" charset="-122"/>
              </a:rPr>
              <a:t>        （三）</a:t>
            </a:r>
            <a:r>
              <a:rPr lang="en-US" altLang="zh-CN" sz="1800" b="1" dirty="0">
                <a:solidFill>
                  <a:srgbClr val="FF0000"/>
                </a:solidFill>
                <a:latin typeface="华文楷体" panose="02010600040101010101" pitchFamily="2" charset="-122"/>
                <a:ea typeface="华文楷体" panose="02010600040101010101" pitchFamily="2" charset="-122"/>
              </a:rPr>
              <a:t>学校巡查和专项检查。</a:t>
            </a:r>
            <a:r>
              <a:rPr lang="en-US" altLang="zh-CN" sz="1800" dirty="0">
                <a:latin typeface="华文楷体" panose="02010600040101010101" pitchFamily="2" charset="-122"/>
                <a:ea typeface="华文楷体" panose="02010600040101010101" pitchFamily="2" charset="-122"/>
              </a:rPr>
              <a:t>国有资产管理处汇总月报内容，并针对重点隐患组织检查人员或安全督导员进行巡查，核实各单位检查和月报的落实情况。学校结合上级部署，</a:t>
            </a:r>
            <a:r>
              <a:rPr lang="en-US" altLang="zh-CN" sz="1800" b="1" dirty="0">
                <a:solidFill>
                  <a:srgbClr val="FF0000"/>
                </a:solidFill>
                <a:latin typeface="华文楷体" panose="02010600040101010101" pitchFamily="2" charset="-122"/>
                <a:ea typeface="华文楷体" panose="02010600040101010101" pitchFamily="2" charset="-122"/>
              </a:rPr>
              <a:t>每年至少进行4次专项检查，专项检查由国有资产管理处和保卫处会同教务处、研究生院、科技处、后勤管理处等职能部门确定检查内容，并组织工作人员或安全督导员进行检查，发现隐患后督促或组织完成整改。</a:t>
            </a:r>
            <a:endParaRPr lang="en-US" altLang="zh-CN" sz="1800" dirty="0">
              <a:latin typeface="华文楷体" panose="02010600040101010101" pitchFamily="2" charset="-122"/>
              <a:ea typeface="华文楷体" panose="02010600040101010101" pitchFamily="2" charset="-122"/>
            </a:endParaRPr>
          </a:p>
          <a:p>
            <a:pPr eaLnBrk="0" hangingPunct="0">
              <a:lnSpc>
                <a:spcPts val="2200"/>
              </a:lnSpc>
            </a:pPr>
            <a:r>
              <a:rPr lang="en-US" altLang="zh-CN" sz="1800" dirty="0">
                <a:latin typeface="华文楷体" panose="02010600040101010101" pitchFamily="2" charset="-122"/>
                <a:ea typeface="华文楷体" panose="02010600040101010101" pitchFamily="2" charset="-122"/>
              </a:rPr>
              <a:t>        （四）</a:t>
            </a:r>
            <a:r>
              <a:rPr lang="en-US" altLang="zh-CN" sz="1800" b="1" dirty="0">
                <a:solidFill>
                  <a:srgbClr val="FF0000"/>
                </a:solidFill>
                <a:latin typeface="华文楷体" panose="02010600040101010101" pitchFamily="2" charset="-122"/>
                <a:ea typeface="华文楷体" panose="02010600040101010101" pitchFamily="2" charset="-122"/>
              </a:rPr>
              <a:t>不定期抽查。国有资产管理处组织安全督导员根据不同阶段学校实验室安全的实际情况，随机对实验室进行安全检查，</a:t>
            </a:r>
            <a:r>
              <a:rPr lang="en-US" altLang="zh-CN" sz="1800" dirty="0">
                <a:latin typeface="华文楷体" panose="02010600040101010101" pitchFamily="2" charset="-122"/>
                <a:ea typeface="华文楷体" panose="02010600040101010101" pitchFamily="2" charset="-122"/>
              </a:rPr>
              <a:t>以了解实验室日常安全和卫生状况，及时督促各单位和实验室做好日常安全和卫生工作。包括寒、暑假期间运行实验室的安全抽查。</a:t>
            </a: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TextBox 4"/>
          <p:cNvSpPr txBox="1"/>
          <p:nvPr/>
        </p:nvSpPr>
        <p:spPr>
          <a:xfrm>
            <a:off x="522288" y="828675"/>
            <a:ext cx="9769475" cy="460375"/>
          </a:xfrm>
          <a:prstGeom prst="rect">
            <a:avLst/>
          </a:prstGeom>
          <a:noFill/>
          <a:ln w="9525">
            <a:noFill/>
          </a:ln>
        </p:spPr>
        <p:txBody>
          <a:bodyPr wrap="square" anchor="t" anchorCtr="0">
            <a:spAutoFit/>
          </a:bodyPr>
          <a:lstStyle/>
          <a:p>
            <a:r>
              <a:rPr lang="zh-CN" altLang="en-US" sz="2400" b="1" dirty="0">
                <a:latin typeface="华文新魏" panose="02010800040101010101" pitchFamily="2" charset="-122"/>
                <a:ea typeface="华文新魏" panose="02010800040101010101" pitchFamily="2" charset="-122"/>
              </a:rPr>
              <a:t>（七）</a:t>
            </a:r>
            <a:r>
              <a:rPr lang="zh-CN" altLang="zh-CN" sz="2400" b="1" dirty="0">
                <a:latin typeface="华文新魏" panose="02010800040101010101" pitchFamily="2" charset="-122"/>
                <a:ea typeface="华文新魏" panose="02010800040101010101" pitchFamily="2" charset="-122"/>
              </a:rPr>
              <a:t>天津师范大学实验室安全检查实施细则（试行）</a:t>
            </a:r>
            <a:r>
              <a:rPr lang="zh-CN" altLang="en-US" sz="2400" b="1" dirty="0">
                <a:latin typeface="华文新魏" panose="02010800040101010101" pitchFamily="2" charset="-122"/>
                <a:ea typeface="华文新魏" panose="02010800040101010101" pitchFamily="2" charset="-122"/>
              </a:rPr>
              <a:t>（重点内容）</a:t>
            </a:r>
          </a:p>
        </p:txBody>
      </p:sp>
      <p:pic>
        <p:nvPicPr>
          <p:cNvPr id="75778" name="图片 109">
            <a:hlinkClick r:id="rId3" action="ppaction://hlinksldjump"/>
          </p:cNvPr>
          <p:cNvPicPr>
            <a:picLocks noChangeAspect="1"/>
          </p:cNvPicPr>
          <p:nvPr/>
        </p:nvPicPr>
        <p:blipFill>
          <a:blip r:embed="rId4" cstate="print"/>
          <a:srcRect l="67346" t="17532" r="2882" b="42969"/>
          <a:stretch>
            <a:fillRect/>
          </a:stretch>
        </p:blipFill>
        <p:spPr>
          <a:xfrm>
            <a:off x="9275763" y="6138863"/>
            <a:ext cx="798512" cy="755650"/>
          </a:xfrm>
          <a:prstGeom prst="rect">
            <a:avLst/>
          </a:prstGeom>
          <a:noFill/>
          <a:ln w="9525">
            <a:noFill/>
          </a:ln>
        </p:spPr>
      </p:pic>
      <p:pic>
        <p:nvPicPr>
          <p:cNvPr id="75779" name="图片 11">
            <a:hlinkClick r:id="rId5" action="ppaction://hlinksldjump"/>
          </p:cNvPr>
          <p:cNvPicPr>
            <a:picLocks noChangeAspect="1"/>
          </p:cNvPicPr>
          <p:nvPr/>
        </p:nvPicPr>
        <p:blipFill>
          <a:blip r:embed="rId6" cstate="print"/>
          <a:srcRect l="4480" t="58189" r="68494" b="5009"/>
          <a:stretch>
            <a:fillRect/>
          </a:stretch>
        </p:blipFill>
        <p:spPr>
          <a:xfrm>
            <a:off x="8418513" y="6138863"/>
            <a:ext cx="739775" cy="739775"/>
          </a:xfrm>
          <a:prstGeom prst="rect">
            <a:avLst/>
          </a:prstGeom>
          <a:noFill/>
          <a:ln w="9525">
            <a:noFill/>
          </a:ln>
        </p:spPr>
      </p:pic>
      <p:sp>
        <p:nvSpPr>
          <p:cNvPr id="75780" name="TextBox 5"/>
          <p:cNvSpPr txBox="1"/>
          <p:nvPr>
            <p:custDataLst>
              <p:tags r:id="rId1"/>
            </p:custDataLst>
          </p:nvPr>
        </p:nvSpPr>
        <p:spPr>
          <a:xfrm>
            <a:off x="523875" y="1289050"/>
            <a:ext cx="9769475" cy="5169535"/>
          </a:xfrm>
          <a:prstGeom prst="rect">
            <a:avLst/>
          </a:prstGeom>
          <a:noFill/>
          <a:ln w="9525">
            <a:noFill/>
          </a:ln>
        </p:spPr>
        <p:txBody>
          <a:bodyPr wrap="square" anchor="t" anchorCtr="0">
            <a:spAutoFit/>
          </a:bodyPr>
          <a:lstStyle/>
          <a:p>
            <a:pPr eaLnBrk="0" hangingPunct="0">
              <a:lnSpc>
                <a:spcPts val="2200"/>
              </a:lnSpc>
            </a:pPr>
            <a:r>
              <a:rPr lang="en-US" altLang="zh-CN" sz="1600" dirty="0">
                <a:latin typeface="华文楷体" panose="02010600040101010101" pitchFamily="2" charset="-122"/>
                <a:ea typeface="华文楷体" panose="02010600040101010101" pitchFamily="2" charset="-122"/>
              </a:rPr>
              <a:t>       </a:t>
            </a: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第九条</a:t>
            </a:r>
            <a:r>
              <a:rPr lang="en-US" altLang="zh-CN" sz="1800" dirty="0">
                <a:latin typeface="华文楷体" panose="02010600040101010101" pitchFamily="2" charset="-122"/>
                <a:ea typeface="华文楷体" panose="02010600040101010101" pitchFamily="2" charset="-122"/>
              </a:rPr>
              <a:t>  实验室安全检查中</a:t>
            </a:r>
            <a:r>
              <a:rPr lang="en-US" altLang="zh-CN" sz="1800" b="1" dirty="0">
                <a:solidFill>
                  <a:srgbClr val="FF0000"/>
                </a:solidFill>
                <a:latin typeface="华文楷体" panose="02010600040101010101" pitchFamily="2" charset="-122"/>
                <a:ea typeface="华文楷体" panose="02010600040101010101" pitchFamily="2" charset="-122"/>
              </a:rPr>
              <a:t>针对隐患问题实行排查、登记、报告、整改和验收的闭环管理，</a:t>
            </a:r>
            <a:r>
              <a:rPr lang="en-US" altLang="zh-CN" sz="1800" dirty="0">
                <a:latin typeface="华文楷体" panose="02010600040101010101" pitchFamily="2" charset="-122"/>
                <a:ea typeface="华文楷体" panose="02010600040101010101" pitchFamily="2" charset="-122"/>
              </a:rPr>
              <a:t>具体要求如下：</a:t>
            </a:r>
          </a:p>
          <a:p>
            <a:pPr eaLnBrk="0" hangingPunct="0">
              <a:lnSpc>
                <a:spcPts val="2200"/>
              </a:lnSpc>
            </a:pPr>
            <a:r>
              <a:rPr lang="en-US" altLang="zh-CN" sz="1800" dirty="0">
                <a:latin typeface="华文楷体" panose="02010600040101010101" pitchFamily="2" charset="-122"/>
                <a:ea typeface="华文楷体" panose="02010600040101010101" pitchFamily="2" charset="-122"/>
              </a:rPr>
              <a:t>        （一）各种形式的安全检查均要根据检查内容排查隐患，并</a:t>
            </a:r>
            <a:r>
              <a:rPr lang="en-US" altLang="zh-CN" sz="1800" b="1" dirty="0">
                <a:solidFill>
                  <a:srgbClr val="FF0000"/>
                </a:solidFill>
                <a:latin typeface="华文楷体" panose="02010600040101010101" pitchFamily="2" charset="-122"/>
                <a:ea typeface="华文楷体" panose="02010600040101010101" pitchFamily="2" charset="-122"/>
              </a:rPr>
              <a:t>将发现的问题通过现场建议或下达整改通知书的形式反馈给单位或实验室。</a:t>
            </a:r>
            <a:endParaRPr lang="en-US" altLang="zh-CN" sz="1800" dirty="0">
              <a:latin typeface="华文楷体" panose="02010600040101010101" pitchFamily="2" charset="-122"/>
              <a:ea typeface="华文楷体" panose="02010600040101010101" pitchFamily="2" charset="-122"/>
            </a:endParaRPr>
          </a:p>
          <a:p>
            <a:pPr eaLnBrk="0" hangingPunct="0">
              <a:lnSpc>
                <a:spcPts val="2200"/>
              </a:lnSpc>
            </a:pPr>
            <a:r>
              <a:rPr lang="en-US" altLang="zh-CN" sz="1800" dirty="0">
                <a:latin typeface="华文楷体" panose="02010600040101010101" pitchFamily="2" charset="-122"/>
                <a:ea typeface="华文楷体" panose="02010600040101010101" pitchFamily="2" charset="-122"/>
              </a:rPr>
              <a:t>        （二）各单位或实验室就排查中反馈的问题逐项</a:t>
            </a:r>
            <a:r>
              <a:rPr lang="en-US" altLang="zh-CN" sz="1800" b="1" dirty="0">
                <a:solidFill>
                  <a:srgbClr val="FF0000"/>
                </a:solidFill>
                <a:latin typeface="华文楷体" panose="02010600040101010101" pitchFamily="2" charset="-122"/>
                <a:ea typeface="华文楷体" panose="02010600040101010101" pitchFamily="2" charset="-122"/>
              </a:rPr>
              <a:t>建立隐患整改台账，并落实整改负责人、整改措施、整改期限，隐患整改完成前须制定确保安全的工作预案并实施切实有效的临时性防范措施。</a:t>
            </a:r>
            <a:endParaRPr lang="en-US" altLang="zh-CN" sz="1800" dirty="0">
              <a:latin typeface="华文楷体" panose="02010600040101010101" pitchFamily="2" charset="-122"/>
              <a:ea typeface="华文楷体" panose="02010600040101010101" pitchFamily="2" charset="-122"/>
            </a:endParaRPr>
          </a:p>
          <a:p>
            <a:pPr eaLnBrk="0" hangingPunct="0">
              <a:lnSpc>
                <a:spcPts val="2200"/>
              </a:lnSpc>
            </a:pPr>
            <a:r>
              <a:rPr lang="en-US" altLang="zh-CN" sz="1800" dirty="0">
                <a:latin typeface="华文楷体" panose="02010600040101010101" pitchFamily="2" charset="-122"/>
                <a:ea typeface="华文楷体" panose="02010600040101010101" pitchFamily="2" charset="-122"/>
              </a:rPr>
              <a:t>        （三）</a:t>
            </a:r>
            <a:r>
              <a:rPr lang="en-US" altLang="zh-CN" sz="1800" b="1" dirty="0">
                <a:solidFill>
                  <a:srgbClr val="FF0000"/>
                </a:solidFill>
                <a:latin typeface="华文楷体" panose="02010600040101010101" pitchFamily="2" charset="-122"/>
                <a:ea typeface="华文楷体" panose="02010600040101010101" pitchFamily="2" charset="-122"/>
              </a:rPr>
              <a:t>对于已立整立改的问题，由各单位复查销账；对于无法立整立改的问题，应落实临时性防范措施，防止事故发生，及时向国有资产管理处报告，</a:t>
            </a:r>
            <a:r>
              <a:rPr lang="en-US" altLang="zh-CN" sz="1800" dirty="0">
                <a:latin typeface="华文楷体" panose="02010600040101010101" pitchFamily="2" charset="-122"/>
                <a:ea typeface="华文楷体" panose="02010600040101010101" pitchFamily="2" charset="-122"/>
              </a:rPr>
              <a:t>报告内容包括需要整改的问题、负责人、措施、期限和防范性措施。整改难度大的隐患，在报告中还要说明需要学校协助解决的问题。</a:t>
            </a:r>
          </a:p>
          <a:p>
            <a:pPr eaLnBrk="0" hangingPunct="0">
              <a:lnSpc>
                <a:spcPts val="2200"/>
              </a:lnSpc>
            </a:pPr>
            <a:r>
              <a:rPr lang="en-US" altLang="zh-CN" sz="1800" dirty="0">
                <a:latin typeface="华文楷体" panose="02010600040101010101" pitchFamily="2" charset="-122"/>
                <a:ea typeface="华文楷体" panose="02010600040101010101" pitchFamily="2" charset="-122"/>
              </a:rPr>
              <a:t>        （四）</a:t>
            </a:r>
            <a:r>
              <a:rPr lang="en-US" altLang="zh-CN" sz="1800" b="1" dirty="0">
                <a:solidFill>
                  <a:srgbClr val="FF0000"/>
                </a:solidFill>
                <a:latin typeface="华文楷体" panose="02010600040101010101" pitchFamily="2" charset="-122"/>
                <a:ea typeface="华文楷体" panose="02010600040101010101" pitchFamily="2" charset="-122"/>
              </a:rPr>
              <a:t>整改负责人及时整改隐患，完成后向单位报告，</a:t>
            </a:r>
            <a:r>
              <a:rPr lang="en-US" altLang="zh-CN" sz="1800" dirty="0">
                <a:latin typeface="华文楷体" panose="02010600040101010101" pitchFamily="2" charset="-122"/>
                <a:ea typeface="华文楷体" panose="02010600040101010101" pitchFamily="2" charset="-122"/>
              </a:rPr>
              <a:t>单位安全分管领导组织人员对整改结果进行现场</a:t>
            </a:r>
            <a:r>
              <a:rPr lang="en-US" altLang="zh-CN" sz="1800" b="1" dirty="0">
                <a:solidFill>
                  <a:srgbClr val="FF0000"/>
                </a:solidFill>
                <a:latin typeface="华文楷体" panose="02010600040101010101" pitchFamily="2" charset="-122"/>
                <a:ea typeface="华文楷体" panose="02010600040101010101" pitchFamily="2" charset="-122"/>
              </a:rPr>
              <a:t>验收，确认整改完成后方可销账。</a:t>
            </a:r>
            <a:endParaRPr lang="en-US" altLang="zh-CN" sz="1800" dirty="0">
              <a:latin typeface="华文楷体" panose="02010600040101010101" pitchFamily="2" charset="-122"/>
              <a:ea typeface="华文楷体" panose="02010600040101010101" pitchFamily="2" charset="-122"/>
            </a:endParaRPr>
          </a:p>
          <a:p>
            <a:pPr eaLnBrk="0" hangingPunct="0">
              <a:lnSpc>
                <a:spcPts val="2200"/>
              </a:lnSpc>
            </a:pPr>
            <a:r>
              <a:rPr lang="en-US" altLang="zh-CN" sz="1800" dirty="0">
                <a:latin typeface="华文楷体" panose="02010600040101010101" pitchFamily="2" charset="-122"/>
                <a:ea typeface="华文楷体" panose="02010600040101010101" pitchFamily="2" charset="-122"/>
              </a:rPr>
              <a:t>        （五）</a:t>
            </a:r>
            <a:r>
              <a:rPr lang="en-US" altLang="zh-CN" sz="1800" b="1" dirty="0">
                <a:solidFill>
                  <a:srgbClr val="FF0000"/>
                </a:solidFill>
                <a:latin typeface="华文楷体" panose="02010600040101010101" pitchFamily="2" charset="-122"/>
                <a:ea typeface="华文楷体" panose="02010600040101010101" pitchFamily="2" charset="-122"/>
              </a:rPr>
              <a:t>整改难度大的隐患问题，由国有资产管理处和单位共同组织整改，</a:t>
            </a:r>
            <a:r>
              <a:rPr lang="en-US" altLang="zh-CN" sz="1800" dirty="0">
                <a:latin typeface="华文楷体" panose="02010600040101010101" pitchFamily="2" charset="-122"/>
                <a:ea typeface="华文楷体" panose="02010600040101010101" pitchFamily="2" charset="-122"/>
              </a:rPr>
              <a:t>必要时请相关专家或有专业资质的单位论证整改方案，确保整改措施的可行性。</a:t>
            </a:r>
            <a:r>
              <a:rPr lang="en-US" altLang="zh-CN" sz="1800" b="1" dirty="0">
                <a:solidFill>
                  <a:srgbClr val="FF0000"/>
                </a:solidFill>
                <a:latin typeface="华文楷体" panose="02010600040101010101" pitchFamily="2" charset="-122"/>
                <a:ea typeface="华文楷体" panose="02010600040101010101" pitchFamily="2" charset="-122"/>
              </a:rPr>
              <a:t>整改完成后，在单位验收的基础上，国有资产管理处要进行复核，必要时请专家或有专业资质的单位进行验收。</a:t>
            </a:r>
          </a:p>
          <a:p>
            <a:pPr eaLnBrk="0" hangingPunct="0">
              <a:lnSpc>
                <a:spcPts val="2200"/>
              </a:lnSpc>
            </a:pPr>
            <a:r>
              <a:rPr lang="en-US" altLang="zh-CN" sz="1800" dirty="0">
                <a:latin typeface="华文楷体" panose="02010600040101010101" pitchFamily="2" charset="-122"/>
                <a:ea typeface="华文楷体" panose="02010600040101010101" pitchFamily="2" charset="-122"/>
              </a:rPr>
              <a:t>        （六）如存在</a:t>
            </a:r>
            <a:r>
              <a:rPr lang="en-US" altLang="zh-CN" sz="1800" b="1" dirty="0">
                <a:solidFill>
                  <a:srgbClr val="FF0000"/>
                </a:solidFill>
                <a:latin typeface="华文楷体" panose="02010600040101010101" pitchFamily="2" charset="-122"/>
                <a:ea typeface="华文楷体" panose="02010600040101010101" pitchFamily="2" charset="-122"/>
              </a:rPr>
              <a:t>重大隐患，实验室应立即停止实验活动，</a:t>
            </a:r>
            <a:r>
              <a:rPr lang="en-US" altLang="zh-CN" sz="1800" dirty="0">
                <a:latin typeface="华文楷体" panose="02010600040101010101" pitchFamily="2" charset="-122"/>
                <a:ea typeface="华文楷体" panose="02010600040101010101" pitchFamily="2" charset="-122"/>
              </a:rPr>
              <a:t>采取相应防范措施或整改完成后方能恢复实验。</a:t>
            </a: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extBox 5"/>
          <p:cNvSpPr txBox="1"/>
          <p:nvPr/>
        </p:nvSpPr>
        <p:spPr>
          <a:xfrm>
            <a:off x="882015" y="1288733"/>
            <a:ext cx="8858250" cy="583565"/>
          </a:xfrm>
          <a:prstGeom prst="rect">
            <a:avLst/>
          </a:prstGeom>
          <a:noFill/>
          <a:ln w="9525">
            <a:noFill/>
          </a:ln>
        </p:spPr>
        <p:txBody>
          <a:bodyPr anchor="t" anchorCtr="0">
            <a:spAutoFit/>
          </a:bodyPr>
          <a:lstStyle/>
          <a:p>
            <a:pPr algn="ctr"/>
            <a:r>
              <a:rPr lang="zh-CN" altLang="en-US" sz="3200" b="1" dirty="0">
                <a:solidFill>
                  <a:srgbClr val="FF0000"/>
                </a:solidFill>
                <a:latin typeface="华文新魏" panose="02010800040101010101" pitchFamily="2" charset="-122"/>
                <a:ea typeface="华文新魏" panose="02010800040101010101" pitchFamily="2" charset="-122"/>
              </a:rPr>
              <a:t>总结</a:t>
            </a:r>
          </a:p>
        </p:txBody>
      </p:sp>
      <p:sp>
        <p:nvSpPr>
          <p:cNvPr id="19458" name="TextBox 4"/>
          <p:cNvSpPr txBox="1"/>
          <p:nvPr/>
        </p:nvSpPr>
        <p:spPr>
          <a:xfrm>
            <a:off x="593408" y="828675"/>
            <a:ext cx="9358312" cy="460375"/>
          </a:xfrm>
          <a:prstGeom prst="rect">
            <a:avLst/>
          </a:prstGeom>
          <a:noFill/>
          <a:ln w="9525">
            <a:noFill/>
          </a:ln>
        </p:spPr>
        <p:txBody>
          <a:bodyPr anchor="t" anchorCtr="0">
            <a:spAutoFit/>
          </a:bodyPr>
          <a:lstStyle/>
          <a:p>
            <a:r>
              <a:rPr lang="zh-CN" altLang="en-US" sz="2400" b="1" dirty="0">
                <a:latin typeface="华文新魏" panose="02010800040101010101" pitchFamily="2" charset="-122"/>
                <a:ea typeface="华文新魏" panose="02010800040101010101" pitchFamily="2" charset="-122"/>
              </a:rPr>
              <a:t>（七）</a:t>
            </a:r>
            <a:r>
              <a:rPr lang="zh-CN" altLang="zh-CN" sz="2400" b="1" dirty="0">
                <a:latin typeface="华文新魏" panose="02010800040101010101" pitchFamily="2" charset="-122"/>
                <a:ea typeface="华文新魏" panose="02010800040101010101" pitchFamily="2" charset="-122"/>
                <a:sym typeface="+mn-ea"/>
              </a:rPr>
              <a:t>天津师范大学实验室安全检查实施细则（试行）</a:t>
            </a:r>
            <a:r>
              <a:rPr lang="zh-CN" altLang="en-US" sz="2400" b="1" dirty="0">
                <a:latin typeface="华文新魏" panose="02010800040101010101" pitchFamily="2" charset="-122"/>
                <a:ea typeface="华文新魏" panose="02010800040101010101" pitchFamily="2" charset="-122"/>
                <a:sym typeface="+mn-ea"/>
              </a:rPr>
              <a:t>（重点内容）</a:t>
            </a:r>
            <a:endParaRPr lang="zh-CN" altLang="en-US" sz="2400" b="1" dirty="0">
              <a:latin typeface="华文新魏" panose="02010800040101010101" pitchFamily="2" charset="-122"/>
              <a:ea typeface="华文新魏" panose="02010800040101010101" pitchFamily="2" charset="-122"/>
            </a:endParaRPr>
          </a:p>
        </p:txBody>
      </p:sp>
      <p:sp>
        <p:nvSpPr>
          <p:cNvPr id="19459" name="TextBox 5"/>
          <p:cNvSpPr txBox="1"/>
          <p:nvPr/>
        </p:nvSpPr>
        <p:spPr>
          <a:xfrm>
            <a:off x="521970" y="1824990"/>
            <a:ext cx="9494520" cy="3681730"/>
          </a:xfrm>
          <a:prstGeom prst="rect">
            <a:avLst/>
          </a:prstGeom>
          <a:noFill/>
          <a:ln w="9525">
            <a:noFill/>
          </a:ln>
        </p:spPr>
        <p:txBody>
          <a:bodyPr wrap="square" anchor="t" anchorCtr="0">
            <a:spAutoFit/>
          </a:bodyPr>
          <a:lstStyle/>
          <a:p>
            <a:pPr marL="0" lvl="2" algn="l" rtl="0" eaLnBrk="0" hangingPunct="0">
              <a:lnSpc>
                <a:spcPts val="2800"/>
              </a:lnSpc>
              <a:spcBef>
                <a:spcPts val="0"/>
              </a:spcBef>
              <a:buClrTx/>
              <a:buSzTx/>
              <a:buFontTx/>
              <a:buNone/>
            </a:pPr>
            <a:r>
              <a:rPr lang="zh-CN" altLang="zh-CN" sz="2000" b="1" dirty="0">
                <a:solidFill>
                  <a:srgbClr val="FF0000"/>
                </a:solidFill>
                <a:latin typeface="华文楷体" panose="02010600040101010101" pitchFamily="2" charset="-122"/>
                <a:ea typeface="华文楷体" panose="02010600040101010101" pitchFamily="2" charset="-122"/>
              </a:rPr>
              <a:t> </a:t>
            </a:r>
            <a:r>
              <a:rPr lang="en-US" altLang="zh-CN" sz="2000" b="1" dirty="0">
                <a:solidFill>
                  <a:srgbClr val="FF0000"/>
                </a:solidFill>
                <a:latin typeface="华文楷体" panose="02010600040101010101" pitchFamily="2" charset="-122"/>
                <a:ea typeface="华文楷体" panose="02010600040101010101" pitchFamily="2" charset="-122"/>
              </a:rPr>
              <a:t>   </a:t>
            </a:r>
            <a:r>
              <a:rPr lang="zh-CN" altLang="zh-CN" sz="2000" b="1" dirty="0">
                <a:solidFill>
                  <a:srgbClr val="FF0000"/>
                </a:solidFill>
                <a:latin typeface="华文楷体" panose="02010600040101010101" pitchFamily="2" charset="-122"/>
                <a:ea typeface="华文楷体" panose="02010600040101010101" pitchFamily="2" charset="-122"/>
              </a:rPr>
              <a:t>   学校</a:t>
            </a:r>
            <a:r>
              <a:rPr lang="zh-CN" altLang="zh-CN" sz="2000" b="1" dirty="0">
                <a:solidFill>
                  <a:srgbClr val="FF0000"/>
                </a:solidFill>
                <a:latin typeface="华文楷体" panose="02010600040101010101" pitchFamily="2" charset="-122"/>
                <a:ea typeface="华文楷体" panose="02010600040101010101" pitchFamily="2" charset="-122"/>
                <a:sym typeface="+mn-ea"/>
              </a:rPr>
              <a:t>实验室安全检查实施细则重点应落实以下几方面：</a:t>
            </a:r>
            <a:r>
              <a:rPr lang="zh-CN" altLang="zh-CN" sz="2000" b="1" dirty="0">
                <a:solidFill>
                  <a:srgbClr val="FF0000"/>
                </a:solidFill>
                <a:latin typeface="华文楷体" panose="02010600040101010101" pitchFamily="2" charset="-122"/>
                <a:ea typeface="华文楷体" panose="02010600040101010101" pitchFamily="2" charset="-122"/>
              </a:rPr>
              <a:t>        </a:t>
            </a:r>
            <a:r>
              <a:rPr lang="zh-CN" altLang="zh-CN" sz="2000" b="1" dirty="0">
                <a:solidFill>
                  <a:srgbClr val="FF0000"/>
                </a:solidFill>
                <a:latin typeface="华文楷体" panose="02010600040101010101" pitchFamily="2" charset="-122"/>
                <a:ea typeface="华文楷体" panose="02010600040101010101" pitchFamily="2" charset="-122"/>
                <a:sym typeface="+mn-ea"/>
              </a:rPr>
              <a:t> </a:t>
            </a:r>
          </a:p>
          <a:p>
            <a:pPr marL="0" algn="l" eaLnBrk="0" hangingPunct="0">
              <a:lnSpc>
                <a:spcPts val="2800"/>
              </a:lnSpc>
              <a:buClrTx/>
              <a:buSzTx/>
              <a:buFontTx/>
            </a:pPr>
            <a:r>
              <a:rPr lang="zh-CN" altLang="zh-CN" sz="2000" b="1" dirty="0">
                <a:solidFill>
                  <a:srgbClr val="FF0000"/>
                </a:solidFill>
                <a:latin typeface="华文楷体" panose="02010600040101010101" pitchFamily="2" charset="-122"/>
                <a:ea typeface="华文楷体" panose="02010600040101010101" pitchFamily="2" charset="-122"/>
                <a:sym typeface="+mn-ea"/>
              </a:rPr>
              <a:t>        1.</a:t>
            </a:r>
            <a:r>
              <a:rPr lang="zh-CN" altLang="en-US" sz="2000" b="1" dirty="0">
                <a:solidFill>
                  <a:srgbClr val="FF0000"/>
                </a:solidFill>
                <a:latin typeface="华文楷体" panose="02010600040101010101" pitchFamily="2" charset="-122"/>
                <a:ea typeface="华文楷体" panose="02010600040101010101" pitchFamily="2" charset="-122"/>
                <a:sym typeface="+mn-ea"/>
              </a:rPr>
              <a:t>实验室检查包括</a:t>
            </a:r>
            <a:r>
              <a:rPr lang="en-US" altLang="zh-CN" sz="2000" b="1" dirty="0">
                <a:solidFill>
                  <a:srgbClr val="FF0000"/>
                </a:solidFill>
                <a:latin typeface="华文楷体" panose="02010600040101010101" pitchFamily="2" charset="-122"/>
                <a:ea typeface="华文楷体" panose="02010600040101010101" pitchFamily="2" charset="-122"/>
                <a:sym typeface="+mn-ea"/>
              </a:rPr>
              <a:t>：</a:t>
            </a:r>
            <a:r>
              <a:rPr lang="zh-CN" altLang="en-US" sz="2000" b="1" dirty="0">
                <a:solidFill>
                  <a:srgbClr val="FF0000"/>
                </a:solidFill>
                <a:latin typeface="华文楷体" panose="02010600040101010101" pitchFamily="2" charset="-122"/>
                <a:ea typeface="华文楷体" panose="02010600040101010101" pitchFamily="2" charset="-122"/>
                <a:sym typeface="+mn-ea"/>
              </a:rPr>
              <a:t>（</a:t>
            </a:r>
            <a:r>
              <a:rPr lang="en-US" altLang="zh-CN" sz="2000" b="1" dirty="0">
                <a:solidFill>
                  <a:srgbClr val="FF0000"/>
                </a:solidFill>
                <a:latin typeface="华文楷体" panose="02010600040101010101" pitchFamily="2" charset="-122"/>
                <a:ea typeface="华文楷体" panose="02010600040101010101" pitchFamily="2" charset="-122"/>
                <a:sym typeface="+mn-ea"/>
              </a:rPr>
              <a:t>1</a:t>
            </a:r>
            <a:r>
              <a:rPr lang="zh-CN" altLang="en-US" sz="2000" b="1" dirty="0">
                <a:solidFill>
                  <a:srgbClr val="FF0000"/>
                </a:solidFill>
                <a:latin typeface="华文楷体" panose="02010600040101010101" pitchFamily="2" charset="-122"/>
                <a:ea typeface="华文楷体" panose="02010600040101010101" pitchFamily="2" charset="-122"/>
                <a:sym typeface="+mn-ea"/>
              </a:rPr>
              <a:t>）日查，</a:t>
            </a:r>
            <a:r>
              <a:rPr lang="en-US" altLang="zh-CN" sz="2000" b="1" dirty="0">
                <a:solidFill>
                  <a:srgbClr val="FF0000"/>
                </a:solidFill>
                <a:latin typeface="华文楷体" panose="02010600040101010101" pitchFamily="2" charset="-122"/>
                <a:ea typeface="华文楷体" panose="02010600040101010101" pitchFamily="2" charset="-122"/>
                <a:sym typeface="+mn-ea"/>
              </a:rPr>
              <a:t>由每天最后一个离开实验室的人员排查风险源隐患</a:t>
            </a:r>
            <a:r>
              <a:rPr lang="zh-CN" altLang="en-US" sz="2000" b="1" dirty="0">
                <a:solidFill>
                  <a:srgbClr val="FF0000"/>
                </a:solidFill>
                <a:latin typeface="华文楷体" panose="02010600040101010101" pitchFamily="2" charset="-122"/>
                <a:ea typeface="华文楷体" panose="02010600040101010101" pitchFamily="2" charset="-122"/>
                <a:sym typeface="+mn-ea"/>
              </a:rPr>
              <a:t>并做好记录；（</a:t>
            </a:r>
            <a:r>
              <a:rPr lang="en-US" altLang="zh-CN" sz="2000" b="1" dirty="0">
                <a:solidFill>
                  <a:srgbClr val="FF0000"/>
                </a:solidFill>
                <a:latin typeface="华文楷体" panose="02010600040101010101" pitchFamily="2" charset="-122"/>
                <a:ea typeface="华文楷体" panose="02010600040101010101" pitchFamily="2" charset="-122"/>
                <a:sym typeface="+mn-ea"/>
              </a:rPr>
              <a:t>2</a:t>
            </a:r>
            <a:r>
              <a:rPr lang="zh-CN" altLang="en-US" sz="2000" b="1" dirty="0">
                <a:solidFill>
                  <a:srgbClr val="FF0000"/>
                </a:solidFill>
                <a:latin typeface="华文楷体" panose="02010600040101010101" pitchFamily="2" charset="-122"/>
                <a:ea typeface="华文楷体" panose="02010600040101010101" pitchFamily="2" charset="-122"/>
                <a:sym typeface="+mn-ea"/>
              </a:rPr>
              <a:t>）</a:t>
            </a:r>
            <a:r>
              <a:rPr lang="en-US" altLang="zh-CN" sz="2000" b="1" dirty="0">
                <a:solidFill>
                  <a:srgbClr val="FF0000"/>
                </a:solidFill>
                <a:latin typeface="华文楷体" panose="02010600040101010101" pitchFamily="2" charset="-122"/>
                <a:ea typeface="华文楷体" panose="02010600040101010101" pitchFamily="2" charset="-122"/>
                <a:sym typeface="+mn-ea"/>
              </a:rPr>
              <a:t>单位检查和月报</a:t>
            </a:r>
            <a:r>
              <a:rPr lang="zh-CN" altLang="en-US" sz="2000" b="1" dirty="0">
                <a:solidFill>
                  <a:srgbClr val="FF0000"/>
                </a:solidFill>
                <a:latin typeface="华文楷体" panose="02010600040101010101" pitchFamily="2" charset="-122"/>
                <a:ea typeface="华文楷体" panose="02010600040101010101" pitchFamily="2" charset="-122"/>
                <a:sym typeface="+mn-ea"/>
              </a:rPr>
              <a:t>，各学院</a:t>
            </a:r>
            <a:r>
              <a:rPr lang="en-US" altLang="zh-CN" sz="2000" b="1" dirty="0">
                <a:solidFill>
                  <a:srgbClr val="FF0000"/>
                </a:solidFill>
                <a:latin typeface="华文楷体" panose="02010600040101010101" pitchFamily="2" charset="-122"/>
                <a:ea typeface="华文楷体" panose="02010600040101010101" pitchFamily="2" charset="-122"/>
                <a:sym typeface="+mn-ea"/>
              </a:rPr>
              <a:t>每月至少进行1次安全检查，并于每月末填报《天津师范大学实验室安全检查情况表》，电子版报</a:t>
            </a:r>
            <a:r>
              <a:rPr lang="zh-CN" altLang="en-US" sz="2000" b="1" dirty="0">
                <a:solidFill>
                  <a:srgbClr val="FF0000"/>
                </a:solidFill>
                <a:latin typeface="华文楷体" panose="02010600040101010101" pitchFamily="2" charset="-122"/>
                <a:ea typeface="华文楷体" panose="02010600040101010101" pitchFamily="2" charset="-122"/>
                <a:sym typeface="+mn-ea"/>
              </a:rPr>
              <a:t>国资处；（</a:t>
            </a:r>
            <a:r>
              <a:rPr lang="en-US" altLang="zh-CN" sz="2000" b="1" dirty="0">
                <a:solidFill>
                  <a:srgbClr val="FF0000"/>
                </a:solidFill>
                <a:latin typeface="华文楷体" panose="02010600040101010101" pitchFamily="2" charset="-122"/>
                <a:ea typeface="华文楷体" panose="02010600040101010101" pitchFamily="2" charset="-122"/>
                <a:sym typeface="+mn-ea"/>
              </a:rPr>
              <a:t>3</a:t>
            </a:r>
            <a:r>
              <a:rPr lang="zh-CN" altLang="en-US" sz="2000" b="1" dirty="0">
                <a:solidFill>
                  <a:srgbClr val="FF0000"/>
                </a:solidFill>
                <a:latin typeface="华文楷体" panose="02010600040101010101" pitchFamily="2" charset="-122"/>
                <a:ea typeface="华文楷体" panose="02010600040101010101" pitchFamily="2" charset="-122"/>
                <a:sym typeface="+mn-ea"/>
              </a:rPr>
              <a:t>）</a:t>
            </a:r>
            <a:r>
              <a:rPr lang="en-US" altLang="zh-CN" sz="2000" b="1" dirty="0">
                <a:solidFill>
                  <a:srgbClr val="FF0000"/>
                </a:solidFill>
                <a:latin typeface="华文楷体" panose="02010600040101010101" pitchFamily="2" charset="-122"/>
                <a:ea typeface="华文楷体" panose="02010600040101010101" pitchFamily="2" charset="-122"/>
                <a:sym typeface="+mn-ea"/>
              </a:rPr>
              <a:t>学校巡查和专项检查，每年至少进行4次专项检查；（4）不定期抽查，随机。</a:t>
            </a:r>
          </a:p>
          <a:p>
            <a:pPr marL="0" algn="l" eaLnBrk="0" hangingPunct="0">
              <a:lnSpc>
                <a:spcPts val="2800"/>
              </a:lnSpc>
              <a:buClrTx/>
              <a:buSzTx/>
              <a:buFontTx/>
            </a:pPr>
            <a:r>
              <a:rPr lang="en-US" altLang="zh-CN" sz="2000" b="1" dirty="0">
                <a:solidFill>
                  <a:srgbClr val="FF0000"/>
                </a:solidFill>
                <a:latin typeface="华文楷体" panose="02010600040101010101" pitchFamily="2" charset="-122"/>
                <a:ea typeface="华文楷体" panose="02010600040101010101" pitchFamily="2" charset="-122"/>
                <a:sym typeface="+mn-ea"/>
              </a:rPr>
              <a:t>        2. 隐患整改包括：（1）排查，排查隐患，并将发现的问题通过现场建议或下达整改通知书的形式反馈给单位或实验室；（2）登记，建立隐患台账和整改方案；（3）报告，对于无法立整立改的问题，应落实临时性防范措施，防止事故发生，及时向国有资产管理处报告；（4）整改，整改负责人 及时组织完成整改，难度较大的隐患由国资处和单位组织整改；  （5）验收，验收合格后销账。   </a:t>
            </a:r>
            <a:endParaRPr lang="en-US" altLang="zh-CN" sz="2000" b="1" kern="1200" dirty="0">
              <a:solidFill>
                <a:srgbClr val="FF0000"/>
              </a:solidFill>
              <a:latin typeface="华文楷体" panose="02010600040101010101" pitchFamily="2" charset="-122"/>
              <a:ea typeface="华文楷体" panose="02010600040101010101" pitchFamily="2" charset="-122"/>
              <a:cs typeface="+mn-cs"/>
              <a:sym typeface="+mn-ea"/>
            </a:endParaRPr>
          </a:p>
        </p:txBody>
      </p:sp>
      <p:pic>
        <p:nvPicPr>
          <p:cNvPr id="19460" name="图片 109">
            <a:hlinkClick r:id="rId2" action="ppaction://hlinksldjump"/>
          </p:cNvPr>
          <p:cNvPicPr>
            <a:picLocks noChangeAspect="1"/>
          </p:cNvPicPr>
          <p:nvPr/>
        </p:nvPicPr>
        <p:blipFill>
          <a:blip r:embed="rId3" cstate="print"/>
          <a:srcRect l="67346" t="17532" r="2882" b="42969"/>
          <a:stretch>
            <a:fillRect/>
          </a:stretch>
        </p:blipFill>
        <p:spPr>
          <a:xfrm>
            <a:off x="9275763" y="6138863"/>
            <a:ext cx="798512" cy="755650"/>
          </a:xfrm>
          <a:prstGeom prst="rect">
            <a:avLst/>
          </a:prstGeom>
          <a:noFill/>
          <a:ln w="9525">
            <a:noFill/>
          </a:ln>
        </p:spPr>
      </p:pic>
      <p:pic>
        <p:nvPicPr>
          <p:cNvPr id="19461" name="图片 11">
            <a:hlinkClick r:id="rId4" action="ppaction://hlinksldjump"/>
          </p:cNvPr>
          <p:cNvPicPr>
            <a:picLocks noChangeAspect="1"/>
          </p:cNvPicPr>
          <p:nvPr/>
        </p:nvPicPr>
        <p:blipFill>
          <a:blip r:embed="rId5" cstate="print"/>
          <a:srcRect l="4480" t="58189" r="68494" b="5009"/>
          <a:stretch>
            <a:fillRect/>
          </a:stretch>
        </p:blipFill>
        <p:spPr>
          <a:xfrm>
            <a:off x="8418513" y="6138863"/>
            <a:ext cx="739775" cy="739775"/>
          </a:xfrm>
          <a:prstGeom prst="rect">
            <a:avLst/>
          </a:prstGeom>
          <a:noFill/>
          <a:ln w="9525">
            <a:noFill/>
          </a:ln>
        </p:spPr>
      </p:pic>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1" name="TextBox 4"/>
          <p:cNvSpPr txBox="1"/>
          <p:nvPr/>
        </p:nvSpPr>
        <p:spPr>
          <a:xfrm>
            <a:off x="522288" y="828675"/>
            <a:ext cx="9769475" cy="460375"/>
          </a:xfrm>
          <a:prstGeom prst="rect">
            <a:avLst/>
          </a:prstGeom>
          <a:noFill/>
          <a:ln w="9525">
            <a:noFill/>
          </a:ln>
        </p:spPr>
        <p:txBody>
          <a:bodyPr wrap="square" anchor="t" anchorCtr="0">
            <a:spAutoFit/>
          </a:bodyPr>
          <a:lstStyle/>
          <a:p>
            <a:r>
              <a:rPr lang="zh-CN" altLang="en-US" sz="2400" b="1" dirty="0">
                <a:latin typeface="华文新魏" panose="02010800040101010101" pitchFamily="2" charset="-122"/>
                <a:ea typeface="华文新魏" panose="02010800040101010101" pitchFamily="2" charset="-122"/>
              </a:rPr>
              <a:t>（八）</a:t>
            </a:r>
            <a:r>
              <a:rPr lang="zh-CN" altLang="zh-CN" sz="2400" b="1" dirty="0">
                <a:latin typeface="华文新魏" panose="02010800040101010101" pitchFamily="2" charset="-122"/>
                <a:ea typeface="华文新魏" panose="02010800040101010101" pitchFamily="2" charset="-122"/>
              </a:rPr>
              <a:t>天津师范大学实验室气瓶安全管理实施细则（试行）</a:t>
            </a:r>
            <a:r>
              <a:rPr lang="zh-CN" altLang="en-US" sz="2400" b="1" dirty="0">
                <a:latin typeface="华文新魏" panose="02010800040101010101" pitchFamily="2" charset="-122"/>
                <a:ea typeface="华文新魏" panose="02010800040101010101" pitchFamily="2" charset="-122"/>
              </a:rPr>
              <a:t>（重点内容）</a:t>
            </a:r>
          </a:p>
        </p:txBody>
      </p:sp>
      <p:pic>
        <p:nvPicPr>
          <p:cNvPr id="76802" name="图片 109">
            <a:hlinkClick r:id="rId3" action="ppaction://hlinksldjump"/>
          </p:cNvPr>
          <p:cNvPicPr>
            <a:picLocks noChangeAspect="1"/>
          </p:cNvPicPr>
          <p:nvPr/>
        </p:nvPicPr>
        <p:blipFill>
          <a:blip r:embed="rId4" cstate="print"/>
          <a:srcRect l="67346" t="17532" r="2882" b="42969"/>
          <a:stretch>
            <a:fillRect/>
          </a:stretch>
        </p:blipFill>
        <p:spPr>
          <a:xfrm>
            <a:off x="9275763" y="6138863"/>
            <a:ext cx="798512" cy="755650"/>
          </a:xfrm>
          <a:prstGeom prst="rect">
            <a:avLst/>
          </a:prstGeom>
          <a:noFill/>
          <a:ln w="9525">
            <a:noFill/>
          </a:ln>
        </p:spPr>
      </p:pic>
      <p:pic>
        <p:nvPicPr>
          <p:cNvPr id="76803" name="图片 11">
            <a:hlinkClick r:id="rId5" action="ppaction://hlinksldjump"/>
          </p:cNvPr>
          <p:cNvPicPr>
            <a:picLocks noChangeAspect="1"/>
          </p:cNvPicPr>
          <p:nvPr/>
        </p:nvPicPr>
        <p:blipFill>
          <a:blip r:embed="rId6" cstate="print"/>
          <a:srcRect l="4480" t="58189" r="68494" b="5009"/>
          <a:stretch>
            <a:fillRect/>
          </a:stretch>
        </p:blipFill>
        <p:spPr>
          <a:xfrm>
            <a:off x="8418513" y="6138863"/>
            <a:ext cx="739775" cy="739775"/>
          </a:xfrm>
          <a:prstGeom prst="rect">
            <a:avLst/>
          </a:prstGeom>
          <a:noFill/>
          <a:ln w="9525">
            <a:noFill/>
          </a:ln>
        </p:spPr>
      </p:pic>
      <p:sp>
        <p:nvSpPr>
          <p:cNvPr id="76804" name="TextBox 5"/>
          <p:cNvSpPr txBox="1"/>
          <p:nvPr>
            <p:custDataLst>
              <p:tags r:id="rId1"/>
            </p:custDataLst>
          </p:nvPr>
        </p:nvSpPr>
        <p:spPr>
          <a:xfrm>
            <a:off x="523875" y="1289050"/>
            <a:ext cx="10029825" cy="5053965"/>
          </a:xfrm>
          <a:prstGeom prst="rect">
            <a:avLst/>
          </a:prstGeom>
          <a:noFill/>
          <a:ln w="9525">
            <a:noFill/>
          </a:ln>
        </p:spPr>
        <p:txBody>
          <a:bodyPr wrap="square" anchor="t" anchorCtr="0">
            <a:spAutoFit/>
          </a:bodyPr>
          <a:lstStyle/>
          <a:p>
            <a:pPr algn="ctr" eaLnBrk="0" hangingPunct="0">
              <a:lnSpc>
                <a:spcPts val="2150"/>
              </a:lnSpc>
            </a:pPr>
            <a:r>
              <a:rPr lang="en-US" altLang="zh-CN" sz="16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第二章  气瓶的配置、验收和定期检验</a:t>
            </a:r>
            <a:endParaRPr lang="en-US" altLang="zh-CN" sz="1800" dirty="0">
              <a:latin typeface="华文楷体" panose="02010600040101010101" pitchFamily="2" charset="-122"/>
              <a:ea typeface="华文楷体" panose="02010600040101010101" pitchFamily="2" charset="-122"/>
            </a:endParaRPr>
          </a:p>
          <a:p>
            <a:pPr eaLnBrk="0" hangingPunct="0">
              <a:lnSpc>
                <a:spcPts val="2150"/>
              </a:lnSpc>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第七条</a:t>
            </a:r>
            <a:r>
              <a:rPr lang="en-US" altLang="zh-CN" sz="1800" dirty="0">
                <a:latin typeface="华文楷体" panose="02010600040101010101" pitchFamily="2" charset="-122"/>
                <a:ea typeface="华文楷体" panose="02010600040101010101" pitchFamily="2" charset="-122"/>
              </a:rPr>
              <a:t> </a:t>
            </a:r>
            <a:r>
              <a:rPr lang="en-US" altLang="zh-CN" sz="1800" b="1" dirty="0">
                <a:solidFill>
                  <a:srgbClr val="FF0000"/>
                </a:solidFill>
                <a:latin typeface="华文楷体" panose="02010600040101010101" pitchFamily="2" charset="-122"/>
                <a:ea typeface="华文楷体" panose="02010600040101010101" pitchFamily="2" charset="-122"/>
              </a:rPr>
              <a:t> 提倡</a:t>
            </a:r>
            <a:r>
              <a:rPr lang="en-US" altLang="zh-CN" sz="1800" dirty="0">
                <a:latin typeface="华文楷体" panose="02010600040101010101" pitchFamily="2" charset="-122"/>
                <a:ea typeface="华文楷体" panose="02010600040101010101" pitchFamily="2" charset="-122"/>
              </a:rPr>
              <a:t>使用单位租用或</a:t>
            </a:r>
            <a:r>
              <a:rPr lang="en-US" altLang="zh-CN" sz="1800" b="1" dirty="0">
                <a:solidFill>
                  <a:srgbClr val="FF0000"/>
                </a:solidFill>
                <a:latin typeface="华文楷体" panose="02010600040101010101" pitchFamily="2" charset="-122"/>
                <a:ea typeface="华文楷体" panose="02010600040101010101" pitchFamily="2" charset="-122"/>
              </a:rPr>
              <a:t>免费使用气体充装供应商提供的合格气瓶</a:t>
            </a:r>
            <a:r>
              <a:rPr lang="en-US" altLang="zh-CN" sz="1800" dirty="0">
                <a:latin typeface="华文楷体" panose="02010600040101010101" pitchFamily="2" charset="-122"/>
                <a:ea typeface="华文楷体" panose="02010600040101010101" pitchFamily="2" charset="-122"/>
              </a:rPr>
              <a:t>，租用或免费使用期间气瓶的检验工作由气体充装供应商负责，涉及费用的使用单位自理。任何单位和个人不得私自充装气瓶。</a:t>
            </a:r>
          </a:p>
          <a:p>
            <a:pPr eaLnBrk="0" hangingPunct="0">
              <a:lnSpc>
                <a:spcPts val="2150"/>
              </a:lnSpc>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第八条</a:t>
            </a:r>
            <a:r>
              <a:rPr lang="en-US" altLang="zh-CN" sz="1800" dirty="0">
                <a:latin typeface="华文楷体" panose="02010600040101010101" pitchFamily="2" charset="-122"/>
                <a:ea typeface="华文楷体" panose="02010600040101010101" pitchFamily="2" charset="-122"/>
              </a:rPr>
              <a:t>  气瓶到货后，由使用单位组织验收，验收内容如下：</a:t>
            </a:r>
          </a:p>
          <a:p>
            <a:pPr eaLnBrk="0" hangingPunct="0">
              <a:lnSpc>
                <a:spcPts val="2150"/>
              </a:lnSpc>
            </a:pPr>
            <a:r>
              <a:rPr lang="en-US" altLang="zh-CN" sz="1800" dirty="0">
                <a:latin typeface="华文楷体" panose="02010600040101010101" pitchFamily="2" charset="-122"/>
                <a:ea typeface="华文楷体" panose="02010600040101010101" pitchFamily="2" charset="-122"/>
              </a:rPr>
              <a:t>        （一）按规定方法</a:t>
            </a:r>
            <a:r>
              <a:rPr lang="en-US" altLang="zh-CN" sz="1800" b="1" dirty="0">
                <a:solidFill>
                  <a:srgbClr val="FF0000"/>
                </a:solidFill>
                <a:latin typeface="华文楷体" panose="02010600040101010101" pitchFamily="2" charset="-122"/>
                <a:ea typeface="华文楷体" panose="02010600040101010101" pitchFamily="2" charset="-122"/>
              </a:rPr>
              <a:t>检测是否漏气。</a:t>
            </a:r>
            <a:endParaRPr lang="en-US" altLang="zh-CN" sz="1800" dirty="0">
              <a:latin typeface="华文楷体" panose="02010600040101010101" pitchFamily="2" charset="-122"/>
              <a:ea typeface="华文楷体" panose="02010600040101010101" pitchFamily="2" charset="-122"/>
            </a:endParaRPr>
          </a:p>
          <a:p>
            <a:pPr eaLnBrk="0" hangingPunct="0">
              <a:lnSpc>
                <a:spcPts val="2150"/>
              </a:lnSpc>
            </a:pPr>
            <a:r>
              <a:rPr lang="en-US" altLang="zh-CN" sz="1800" dirty="0">
                <a:latin typeface="华文楷体" panose="02010600040101010101" pitchFamily="2" charset="-122"/>
                <a:ea typeface="华文楷体" panose="02010600040101010101" pitchFamily="2" charset="-122"/>
              </a:rPr>
              <a:t>        （二）</a:t>
            </a:r>
            <a:r>
              <a:rPr lang="en-US" altLang="zh-CN" sz="1800" b="1" dirty="0">
                <a:solidFill>
                  <a:srgbClr val="FF0000"/>
                </a:solidFill>
                <a:latin typeface="华文楷体" panose="02010600040101010101" pitchFamily="2" charset="-122"/>
                <a:ea typeface="华文楷体" panose="02010600040101010101" pitchFamily="2" charset="-122"/>
              </a:rPr>
              <a:t>外观颜色，字样和色环</a:t>
            </a:r>
            <a:r>
              <a:rPr lang="en-US" altLang="zh-CN" sz="1800" dirty="0">
                <a:latin typeface="华文楷体" panose="02010600040101010101" pitchFamily="2" charset="-122"/>
                <a:ea typeface="华文楷体" panose="02010600040101010101" pitchFamily="2" charset="-122"/>
              </a:rPr>
              <a:t>必须符合国家GB/T 7144-2016《气瓶颜色标记》的规定，并与厂家提供的单证内容相符。</a:t>
            </a:r>
          </a:p>
          <a:p>
            <a:pPr eaLnBrk="0" hangingPunct="0">
              <a:lnSpc>
                <a:spcPts val="2150"/>
              </a:lnSpc>
            </a:pPr>
            <a:r>
              <a:rPr lang="en-US" altLang="zh-CN" sz="1800" dirty="0">
                <a:latin typeface="华文楷体" panose="02010600040101010101" pitchFamily="2" charset="-122"/>
                <a:ea typeface="华文楷体" panose="02010600040101010101" pitchFamily="2" charset="-122"/>
              </a:rPr>
              <a:t>        （三）</a:t>
            </a:r>
            <a:r>
              <a:rPr lang="en-US" altLang="zh-CN" sz="1800" b="1" dirty="0">
                <a:solidFill>
                  <a:srgbClr val="FF0000"/>
                </a:solidFill>
                <a:latin typeface="华文楷体" panose="02010600040101010101" pitchFamily="2" charset="-122"/>
                <a:ea typeface="华文楷体" panose="02010600040101010101" pitchFamily="2" charset="-122"/>
              </a:rPr>
              <a:t>瓶体和瓶阀清洁，安全附件（橡胶防震圈、安全帽、瓶阀等）</a:t>
            </a:r>
            <a:r>
              <a:rPr lang="en-US" altLang="zh-CN" sz="1800" dirty="0">
                <a:latin typeface="华文楷体" panose="02010600040101010101" pitchFamily="2" charset="-122"/>
                <a:ea typeface="华文楷体" panose="02010600040101010101" pitchFamily="2" charset="-122"/>
              </a:rPr>
              <a:t>配置齐全、安全、有效。</a:t>
            </a:r>
          </a:p>
          <a:p>
            <a:pPr eaLnBrk="0" hangingPunct="0">
              <a:lnSpc>
                <a:spcPts val="2150"/>
              </a:lnSpc>
            </a:pPr>
            <a:r>
              <a:rPr lang="en-US" altLang="zh-CN" sz="1800" dirty="0">
                <a:latin typeface="华文楷体" panose="02010600040101010101" pitchFamily="2" charset="-122"/>
                <a:ea typeface="华文楷体" panose="02010600040101010101" pitchFamily="2" charset="-122"/>
              </a:rPr>
              <a:t>        （四）</a:t>
            </a:r>
            <a:r>
              <a:rPr lang="en-US" altLang="zh-CN" sz="1800" b="1" dirty="0">
                <a:solidFill>
                  <a:srgbClr val="FF0000"/>
                </a:solidFill>
                <a:latin typeface="华文楷体" panose="02010600040101010101" pitchFamily="2" charset="-122"/>
                <a:ea typeface="华文楷体" panose="02010600040101010101" pitchFamily="2" charset="-122"/>
              </a:rPr>
              <a:t>检查气瓶肩部的钢印</a:t>
            </a:r>
            <a:r>
              <a:rPr lang="zh-CN" altLang="en-US" sz="1800" b="1" dirty="0">
                <a:solidFill>
                  <a:srgbClr val="FF0000"/>
                </a:solidFill>
                <a:latin typeface="华文楷体" panose="02010600040101010101" pitchFamily="2" charset="-122"/>
                <a:ea typeface="华文楷体" panose="02010600040101010101" pitchFamily="2" charset="-122"/>
              </a:rPr>
              <a:t>或扫二维码</a:t>
            </a:r>
            <a:r>
              <a:rPr lang="en-US" altLang="zh-CN" sz="1800" b="1" dirty="0">
                <a:solidFill>
                  <a:srgbClr val="FF0000"/>
                </a:solidFill>
                <a:latin typeface="华文楷体" panose="02010600040101010101" pitchFamily="2" charset="-122"/>
                <a:ea typeface="华文楷体" panose="02010600040101010101" pitchFamily="2" charset="-122"/>
              </a:rPr>
              <a:t>。</a:t>
            </a:r>
          </a:p>
          <a:p>
            <a:pPr eaLnBrk="0" hangingPunct="0">
              <a:lnSpc>
                <a:spcPts val="2150"/>
              </a:lnSpc>
            </a:pPr>
            <a:r>
              <a:rPr lang="en-US" altLang="zh-CN" sz="1800" b="1" dirty="0">
                <a:solidFill>
                  <a:srgbClr val="FF0000"/>
                </a:solidFill>
                <a:latin typeface="华文楷体" panose="02010600040101010101" pitchFamily="2" charset="-122"/>
                <a:ea typeface="华文楷体" panose="02010600040101010101" pitchFamily="2" charset="-122"/>
              </a:rPr>
              <a:t>        </a:t>
            </a:r>
            <a:r>
              <a:rPr lang="zh-CN" altLang="en-US" sz="1800" b="1" dirty="0">
                <a:solidFill>
                  <a:srgbClr val="FF0000"/>
                </a:solidFill>
                <a:latin typeface="华文楷体" panose="02010600040101010101" pitchFamily="2" charset="-122"/>
                <a:ea typeface="华文楷体" panose="02010600040101010101" pitchFamily="2" charset="-122"/>
              </a:rPr>
              <a:t>1.</a:t>
            </a:r>
            <a:r>
              <a:rPr lang="en-US" altLang="zh-CN" sz="1800" b="1" dirty="0">
                <a:solidFill>
                  <a:srgbClr val="FF0000"/>
                </a:solidFill>
                <a:latin typeface="华文楷体" panose="02010600040101010101" pitchFamily="2" charset="-122"/>
                <a:ea typeface="华文楷体" panose="02010600040101010101" pitchFamily="2" charset="-122"/>
              </a:rPr>
              <a:t> </a:t>
            </a:r>
            <a:r>
              <a:rPr lang="zh-CN" altLang="en-US" sz="1800" b="1" dirty="0">
                <a:solidFill>
                  <a:srgbClr val="FF0000"/>
                </a:solidFill>
                <a:latin typeface="华文楷体" panose="02010600040101010101" pitchFamily="2" charset="-122"/>
                <a:ea typeface="华文楷体" panose="02010600040101010101" pitchFamily="2" charset="-122"/>
              </a:rPr>
              <a:t>查看气瓶生产日期，判断是否超过设计使用年限。</a:t>
            </a:r>
            <a:r>
              <a:rPr lang="zh-CN" altLang="en-US" sz="1800" dirty="0">
                <a:latin typeface="华文楷体" panose="02010600040101010101" pitchFamily="2" charset="-122"/>
                <a:ea typeface="华文楷体" panose="02010600040101010101" pitchFamily="2" charset="-122"/>
              </a:rPr>
              <a:t>〔钢质无缝气瓶20年,钢质焊接气瓶20年,铝合金无缝气瓶20年，溶解乙炔气瓶及吸附式天然气气瓶20年,盛装腐蚀性气体或者在海洋等腐蚀环境中使用的钢质无缝气瓶、钢质焊接气瓶12年，焊接绝热气瓶20年，金属内胆纤维缠绕气瓶（不含车用氢气瓶）15年〕。</a:t>
            </a:r>
            <a:endParaRPr lang="zh-CN" altLang="en-US" sz="1800" b="1" dirty="0">
              <a:solidFill>
                <a:srgbClr val="FF0000"/>
              </a:solidFill>
              <a:latin typeface="华文楷体" panose="02010600040101010101" pitchFamily="2" charset="-122"/>
              <a:ea typeface="华文楷体" panose="02010600040101010101" pitchFamily="2" charset="-122"/>
            </a:endParaRPr>
          </a:p>
          <a:p>
            <a:pPr eaLnBrk="0" hangingPunct="0">
              <a:lnSpc>
                <a:spcPts val="2150"/>
              </a:lnSpc>
            </a:pPr>
            <a:r>
              <a:rPr lang="en-US" altLang="zh-CN" sz="1800" b="1" dirty="0">
                <a:solidFill>
                  <a:srgbClr val="FF0000"/>
                </a:solidFill>
                <a:latin typeface="华文楷体" panose="02010600040101010101" pitchFamily="2" charset="-122"/>
                <a:ea typeface="华文楷体" panose="02010600040101010101" pitchFamily="2" charset="-122"/>
              </a:rPr>
              <a:t>        </a:t>
            </a:r>
            <a:r>
              <a:rPr lang="zh-CN" altLang="en-US" sz="1800" b="1" dirty="0">
                <a:solidFill>
                  <a:srgbClr val="FF0000"/>
                </a:solidFill>
                <a:latin typeface="华文楷体" panose="02010600040101010101" pitchFamily="2" charset="-122"/>
                <a:ea typeface="华文楷体" panose="02010600040101010101" pitchFamily="2" charset="-122"/>
              </a:rPr>
              <a:t>2.气瓶检验钢印及标记是否在检验允许的使用期内。（</a:t>
            </a:r>
            <a:r>
              <a:rPr sz="1800" b="1" dirty="0">
                <a:solidFill>
                  <a:srgbClr val="FF0000"/>
                </a:solidFill>
                <a:latin typeface="华文楷体" panose="02010600040101010101" pitchFamily="2" charset="-122"/>
                <a:ea typeface="华文楷体" panose="02010600040101010101" pitchFamily="2" charset="-122"/>
              </a:rPr>
              <a:t>氨、硫化氢、二氧化硫、氟化氢、氯化氢等</a:t>
            </a:r>
            <a:r>
              <a:rPr lang="zh-CN" sz="1800" b="1" dirty="0">
                <a:solidFill>
                  <a:srgbClr val="FF0000"/>
                </a:solidFill>
                <a:latin typeface="华文楷体" panose="02010600040101010101" pitchFamily="2" charset="-122"/>
                <a:ea typeface="华文楷体" panose="02010600040101010101" pitchFamily="2" charset="-122"/>
              </a:rPr>
              <a:t>腐蚀性气体</a:t>
            </a:r>
            <a:r>
              <a:rPr lang="en-US" altLang="zh-CN" sz="1800" b="1" dirty="0">
                <a:solidFill>
                  <a:srgbClr val="FF0000"/>
                </a:solidFill>
                <a:latin typeface="华文楷体" panose="02010600040101010101" pitchFamily="2" charset="-122"/>
                <a:ea typeface="华文楷体" panose="02010600040101010101" pitchFamily="2" charset="-122"/>
              </a:rPr>
              <a:t>2</a:t>
            </a:r>
            <a:r>
              <a:rPr lang="zh-CN" altLang="en-US" sz="1800" b="1" dirty="0">
                <a:solidFill>
                  <a:srgbClr val="FF0000"/>
                </a:solidFill>
                <a:latin typeface="华文楷体" panose="02010600040101010101" pitchFamily="2" charset="-122"/>
                <a:ea typeface="华文楷体" panose="02010600040101010101" pitchFamily="2" charset="-122"/>
              </a:rPr>
              <a:t>年定检，氮、六氟化硫、四氟甲烷及惰性气体</a:t>
            </a:r>
            <a:r>
              <a:rPr lang="en-US" altLang="zh-CN" sz="1800" b="1" dirty="0">
                <a:solidFill>
                  <a:srgbClr val="FF0000"/>
                </a:solidFill>
                <a:latin typeface="华文楷体" panose="02010600040101010101" pitchFamily="2" charset="-122"/>
                <a:ea typeface="华文楷体" panose="02010600040101010101" pitchFamily="2" charset="-122"/>
              </a:rPr>
              <a:t>5</a:t>
            </a:r>
            <a:r>
              <a:rPr lang="zh-CN" altLang="en-US" sz="1800" b="1" dirty="0">
                <a:solidFill>
                  <a:srgbClr val="FF0000"/>
                </a:solidFill>
                <a:latin typeface="华文楷体" panose="02010600040101010101" pitchFamily="2" charset="-122"/>
                <a:ea typeface="华文楷体" panose="02010600040101010101" pitchFamily="2" charset="-122"/>
              </a:rPr>
              <a:t>年定检，溶解乙炔</a:t>
            </a:r>
            <a:r>
              <a:rPr lang="en-US" altLang="zh-CN" sz="1800" b="1" dirty="0">
                <a:solidFill>
                  <a:srgbClr val="FF0000"/>
                </a:solidFill>
                <a:latin typeface="华文楷体" panose="02010600040101010101" pitchFamily="2" charset="-122"/>
                <a:ea typeface="华文楷体" panose="02010600040101010101" pitchFamily="2" charset="-122"/>
              </a:rPr>
              <a:t>3</a:t>
            </a:r>
            <a:r>
              <a:rPr lang="zh-CN" altLang="en-US" sz="1800" b="1" dirty="0">
                <a:solidFill>
                  <a:srgbClr val="FF0000"/>
                </a:solidFill>
                <a:latin typeface="华文楷体" panose="02010600040101010101" pitchFamily="2" charset="-122"/>
                <a:ea typeface="华文楷体" panose="02010600040101010101" pitchFamily="2" charset="-122"/>
              </a:rPr>
              <a:t>年定检，其他一般</a:t>
            </a:r>
            <a:r>
              <a:rPr lang="en-US" altLang="zh-CN" sz="1800" b="1" dirty="0">
                <a:solidFill>
                  <a:srgbClr val="FF0000"/>
                </a:solidFill>
                <a:latin typeface="华文楷体" panose="02010600040101010101" pitchFamily="2" charset="-122"/>
                <a:ea typeface="华文楷体" panose="02010600040101010101" pitchFamily="2" charset="-122"/>
              </a:rPr>
              <a:t>3</a:t>
            </a:r>
            <a:r>
              <a:rPr lang="zh-CN" altLang="en-US" sz="1800" b="1" dirty="0">
                <a:solidFill>
                  <a:srgbClr val="FF0000"/>
                </a:solidFill>
                <a:latin typeface="华文楷体" panose="02010600040101010101" pitchFamily="2" charset="-122"/>
                <a:ea typeface="华文楷体" panose="02010600040101010101" pitchFamily="2" charset="-122"/>
              </a:rPr>
              <a:t>年定检）</a:t>
            </a:r>
          </a:p>
          <a:p>
            <a:pPr eaLnBrk="0" hangingPunct="0">
              <a:lnSpc>
                <a:spcPts val="2150"/>
              </a:lnSpc>
            </a:pPr>
            <a:r>
              <a:rPr lang="en-US" altLang="zh-CN" sz="1800" dirty="0">
                <a:latin typeface="华文楷体" panose="02010600040101010101" pitchFamily="2" charset="-122"/>
                <a:ea typeface="华文楷体" panose="02010600040101010101" pitchFamily="2" charset="-122"/>
              </a:rPr>
              <a:t>        （五）</a:t>
            </a:r>
            <a:r>
              <a:rPr lang="en-US" altLang="zh-CN" sz="1800" b="1" dirty="0">
                <a:solidFill>
                  <a:srgbClr val="FF0000"/>
                </a:solidFill>
                <a:latin typeface="华文楷体" panose="02010600040101010101" pitchFamily="2" charset="-122"/>
                <a:ea typeface="华文楷体" panose="02010600040101010101" pitchFamily="2" charset="-122"/>
              </a:rPr>
              <a:t>产品合格证和明显的警示标志。</a:t>
            </a:r>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TextBox 4"/>
          <p:cNvSpPr txBox="1"/>
          <p:nvPr/>
        </p:nvSpPr>
        <p:spPr>
          <a:xfrm>
            <a:off x="522288" y="828675"/>
            <a:ext cx="9769475" cy="460375"/>
          </a:xfrm>
          <a:prstGeom prst="rect">
            <a:avLst/>
          </a:prstGeom>
          <a:noFill/>
          <a:ln w="9525">
            <a:noFill/>
          </a:ln>
        </p:spPr>
        <p:txBody>
          <a:bodyPr wrap="square" anchor="t" anchorCtr="0">
            <a:spAutoFit/>
          </a:bodyPr>
          <a:lstStyle/>
          <a:p>
            <a:r>
              <a:rPr lang="zh-CN" altLang="en-US" sz="2400" b="1" dirty="0">
                <a:latin typeface="华文新魏" panose="02010800040101010101" pitchFamily="2" charset="-122"/>
                <a:ea typeface="华文新魏" panose="02010800040101010101" pitchFamily="2" charset="-122"/>
              </a:rPr>
              <a:t>（八）</a:t>
            </a:r>
            <a:r>
              <a:rPr lang="zh-CN" altLang="zh-CN" sz="2400" b="1" dirty="0">
                <a:latin typeface="华文新魏" panose="02010800040101010101" pitchFamily="2" charset="-122"/>
                <a:ea typeface="华文新魏" panose="02010800040101010101" pitchFamily="2" charset="-122"/>
              </a:rPr>
              <a:t>天津师范大学实验室气瓶安全管理实施细则（试行）</a:t>
            </a:r>
            <a:r>
              <a:rPr lang="zh-CN" altLang="en-US" sz="2400" b="1" dirty="0">
                <a:latin typeface="华文新魏" panose="02010800040101010101" pitchFamily="2" charset="-122"/>
                <a:ea typeface="华文新魏" panose="02010800040101010101" pitchFamily="2" charset="-122"/>
              </a:rPr>
              <a:t>（重点内容）</a:t>
            </a:r>
          </a:p>
        </p:txBody>
      </p:sp>
      <p:pic>
        <p:nvPicPr>
          <p:cNvPr id="77826" name="图片 109">
            <a:hlinkClick r:id="rId3" action="ppaction://hlinksldjump"/>
          </p:cNvPr>
          <p:cNvPicPr>
            <a:picLocks noChangeAspect="1"/>
          </p:cNvPicPr>
          <p:nvPr/>
        </p:nvPicPr>
        <p:blipFill>
          <a:blip r:embed="rId4" cstate="print"/>
          <a:srcRect l="67346" t="17532" r="2882" b="42969"/>
          <a:stretch>
            <a:fillRect/>
          </a:stretch>
        </p:blipFill>
        <p:spPr>
          <a:xfrm>
            <a:off x="9275763" y="6138863"/>
            <a:ext cx="798512" cy="755650"/>
          </a:xfrm>
          <a:prstGeom prst="rect">
            <a:avLst/>
          </a:prstGeom>
          <a:noFill/>
          <a:ln w="9525">
            <a:noFill/>
          </a:ln>
        </p:spPr>
      </p:pic>
      <p:pic>
        <p:nvPicPr>
          <p:cNvPr id="77827" name="图片 11">
            <a:hlinkClick r:id="rId5" action="ppaction://hlinksldjump"/>
          </p:cNvPr>
          <p:cNvPicPr>
            <a:picLocks noChangeAspect="1"/>
          </p:cNvPicPr>
          <p:nvPr/>
        </p:nvPicPr>
        <p:blipFill>
          <a:blip r:embed="rId6" cstate="print"/>
          <a:srcRect l="4480" t="58189" r="68494" b="5009"/>
          <a:stretch>
            <a:fillRect/>
          </a:stretch>
        </p:blipFill>
        <p:spPr>
          <a:xfrm>
            <a:off x="8418513" y="6138863"/>
            <a:ext cx="739775" cy="739775"/>
          </a:xfrm>
          <a:prstGeom prst="rect">
            <a:avLst/>
          </a:prstGeom>
          <a:noFill/>
          <a:ln w="9525">
            <a:noFill/>
          </a:ln>
        </p:spPr>
      </p:pic>
      <p:sp>
        <p:nvSpPr>
          <p:cNvPr id="77828" name="TextBox 5"/>
          <p:cNvSpPr txBox="1"/>
          <p:nvPr>
            <p:custDataLst>
              <p:tags r:id="rId1"/>
            </p:custDataLst>
          </p:nvPr>
        </p:nvSpPr>
        <p:spPr>
          <a:xfrm>
            <a:off x="523875" y="1289050"/>
            <a:ext cx="9652000" cy="5028565"/>
          </a:xfrm>
          <a:prstGeom prst="rect">
            <a:avLst/>
          </a:prstGeom>
          <a:noFill/>
          <a:ln w="9525">
            <a:noFill/>
          </a:ln>
        </p:spPr>
        <p:txBody>
          <a:bodyPr wrap="square" anchor="t" anchorCtr="0">
            <a:spAutoFit/>
          </a:bodyPr>
          <a:lstStyle/>
          <a:p>
            <a:pPr algn="ctr" eaLnBrk="0" hangingPunct="0">
              <a:lnSpc>
                <a:spcPts val="1925"/>
              </a:lnSpc>
            </a:pPr>
            <a:r>
              <a:rPr lang="en-US" altLang="zh-CN" sz="1600" dirty="0">
                <a:latin typeface="华文楷体" panose="02010600040101010101" pitchFamily="2" charset="-122"/>
                <a:ea typeface="华文楷体" panose="02010600040101010101" pitchFamily="2" charset="-122"/>
              </a:rPr>
              <a:t>       </a:t>
            </a: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第三章  气瓶的存储、搬运与气路管路连接</a:t>
            </a:r>
          </a:p>
          <a:p>
            <a:pPr eaLnBrk="0" hangingPunct="0">
              <a:lnSpc>
                <a:spcPts val="1925"/>
              </a:lnSpc>
            </a:pPr>
            <a:r>
              <a:rPr lang="en-US" altLang="zh-CN" sz="1800" b="1" dirty="0">
                <a:latin typeface="华文楷体" panose="02010600040101010101" pitchFamily="2" charset="-122"/>
                <a:ea typeface="华文楷体" panose="02010600040101010101" pitchFamily="2" charset="-122"/>
              </a:rPr>
              <a:t>        第十一条  </a:t>
            </a:r>
            <a:r>
              <a:rPr lang="en-US" altLang="zh-CN" sz="1800" dirty="0">
                <a:latin typeface="华文楷体" panose="02010600040101010101" pitchFamily="2" charset="-122"/>
                <a:ea typeface="华文楷体" panose="02010600040101010101" pitchFamily="2" charset="-122"/>
              </a:rPr>
              <a:t>气瓶的存储必须遵守如下规定：</a:t>
            </a:r>
            <a:endParaRPr lang="en-US" altLang="zh-CN" sz="1800" b="1" dirty="0">
              <a:latin typeface="华文楷体" panose="02010600040101010101" pitchFamily="2" charset="-122"/>
              <a:ea typeface="华文楷体" panose="02010600040101010101" pitchFamily="2" charset="-122"/>
            </a:endParaRPr>
          </a:p>
          <a:p>
            <a:pPr eaLnBrk="0" hangingPunct="0">
              <a:lnSpc>
                <a:spcPts val="1925"/>
              </a:lnSpc>
            </a:pPr>
            <a:r>
              <a:rPr lang="en-US" altLang="zh-CN" sz="1800" dirty="0">
                <a:latin typeface="华文楷体" panose="02010600040101010101" pitchFamily="2" charset="-122"/>
                <a:ea typeface="华文楷体" panose="02010600040101010101" pitchFamily="2" charset="-122"/>
              </a:rPr>
              <a:t>        （一）气瓶须</a:t>
            </a:r>
            <a:r>
              <a:rPr lang="en-US" altLang="zh-CN" sz="1800" b="1" dirty="0">
                <a:solidFill>
                  <a:srgbClr val="FF0000"/>
                </a:solidFill>
                <a:latin typeface="华文楷体" panose="02010600040101010101" pitchFamily="2" charset="-122"/>
                <a:ea typeface="华文楷体" panose="02010600040101010101" pitchFamily="2" charset="-122"/>
              </a:rPr>
              <a:t>固定稳妥</a:t>
            </a:r>
            <a:r>
              <a:rPr lang="en-US" altLang="zh-CN" sz="1800" dirty="0">
                <a:latin typeface="华文楷体" panose="02010600040101010101" pitchFamily="2" charset="-122"/>
                <a:ea typeface="华文楷体" panose="02010600040101010101" pitchFamily="2" charset="-122"/>
              </a:rPr>
              <a:t>（用气瓶柜、气瓶防倒链或防倒栅栏固定），分类分处存放，有经危化品专业培训的</a:t>
            </a:r>
            <a:r>
              <a:rPr lang="en-US" altLang="zh-CN" sz="1800" b="1" dirty="0">
                <a:solidFill>
                  <a:srgbClr val="FF0000"/>
                </a:solidFill>
                <a:latin typeface="华文楷体" panose="02010600040101010101" pitchFamily="2" charset="-122"/>
                <a:ea typeface="华文楷体" panose="02010600040101010101" pitchFamily="2" charset="-122"/>
              </a:rPr>
              <a:t>专人管理</a:t>
            </a:r>
            <a:r>
              <a:rPr lang="en-US" altLang="zh-CN" sz="1800" dirty="0">
                <a:latin typeface="华文楷体" panose="02010600040101010101" pitchFamily="2" charset="-122"/>
                <a:ea typeface="华文楷体" panose="02010600040101010101" pitchFamily="2" charset="-122"/>
              </a:rPr>
              <a:t>，悬挂气体</a:t>
            </a:r>
            <a:r>
              <a:rPr lang="en-US" altLang="zh-CN" sz="1800" b="1" dirty="0">
                <a:solidFill>
                  <a:srgbClr val="FF0000"/>
                </a:solidFill>
                <a:latin typeface="华文楷体" panose="02010600040101010101" pitchFamily="2" charset="-122"/>
                <a:ea typeface="华文楷体" panose="02010600040101010101" pitchFamily="2" charset="-122"/>
              </a:rPr>
              <a:t>状态标识牌</a:t>
            </a:r>
            <a:r>
              <a:rPr lang="en-US" altLang="zh-CN" sz="1800" dirty="0">
                <a:latin typeface="华文楷体" panose="02010600040101010101" pitchFamily="2" charset="-122"/>
                <a:ea typeface="华文楷体" panose="02010600040101010101" pitchFamily="2" charset="-122"/>
              </a:rPr>
              <a:t>（满、使用中、用完）和化学品安全技术说明书（MSDS），并在气瓶柜门或附近张贴气瓶</a:t>
            </a:r>
            <a:r>
              <a:rPr lang="en-US" altLang="zh-CN" sz="1800" b="1" dirty="0">
                <a:solidFill>
                  <a:srgbClr val="FF0000"/>
                </a:solidFill>
                <a:latin typeface="华文楷体" panose="02010600040101010101" pitchFamily="2" charset="-122"/>
                <a:ea typeface="华文楷体" panose="02010600040101010101" pitchFamily="2" charset="-122"/>
              </a:rPr>
              <a:t>操作规程</a:t>
            </a:r>
            <a:r>
              <a:rPr lang="en-US" altLang="zh-CN" sz="1800" dirty="0">
                <a:latin typeface="华文楷体" panose="02010600040101010101" pitchFamily="2" charset="-122"/>
                <a:ea typeface="华文楷体" panose="02010600040101010101" pitchFamily="2" charset="-122"/>
              </a:rPr>
              <a:t>(含气体名称、危险属性、操作规程、使用注意事项等)和</a:t>
            </a:r>
            <a:r>
              <a:rPr lang="en-US" altLang="zh-CN" sz="1800" b="1" dirty="0">
                <a:solidFill>
                  <a:srgbClr val="FF0000"/>
                </a:solidFill>
                <a:latin typeface="华文楷体" panose="02010600040101010101" pitchFamily="2" charset="-122"/>
                <a:ea typeface="华文楷体" panose="02010600040101010101" pitchFamily="2" charset="-122"/>
              </a:rPr>
              <a:t>应急处理预案</a:t>
            </a:r>
            <a:r>
              <a:rPr lang="en-US" altLang="zh-CN" sz="1800" dirty="0">
                <a:latin typeface="华文楷体" panose="02010600040101010101" pitchFamily="2" charset="-122"/>
                <a:ea typeface="华文楷体" panose="02010600040101010101" pitchFamily="2" charset="-122"/>
              </a:rPr>
              <a:t>；</a:t>
            </a:r>
            <a:r>
              <a:rPr lang="en-US" altLang="zh-CN" sz="1800" b="1" dirty="0">
                <a:solidFill>
                  <a:srgbClr val="FF0000"/>
                </a:solidFill>
                <a:latin typeface="华文楷体" panose="02010600040101010101" pitchFamily="2" charset="-122"/>
                <a:ea typeface="华文楷体" panose="02010600040101010101" pitchFamily="2" charset="-122"/>
              </a:rPr>
              <a:t>存储可燃气体和助燃气体的气瓶严禁混放。</a:t>
            </a:r>
          </a:p>
          <a:p>
            <a:pPr eaLnBrk="0" hangingPunct="0">
              <a:lnSpc>
                <a:spcPts val="1925"/>
              </a:lnSpc>
            </a:pPr>
            <a:r>
              <a:rPr lang="en-US" altLang="zh-CN" sz="1800" dirty="0">
                <a:latin typeface="华文楷体" panose="02010600040101010101" pitchFamily="2" charset="-122"/>
                <a:ea typeface="华文楷体" panose="02010600040101010101" pitchFamily="2" charset="-122"/>
              </a:rPr>
              <a:t>        （二）实验室气瓶应控制在最小存储量，普通实验室内存放的氧气或可燃气体不宜超过一瓶，严禁超量存储；逐个建立气瓶台账，更换气瓶时应及时做好记录；暂停使用的气瓶应佩戴安全帽；空瓶应及时联系供应商运走更新。</a:t>
            </a:r>
          </a:p>
          <a:p>
            <a:pPr eaLnBrk="0" hangingPunct="0">
              <a:lnSpc>
                <a:spcPts val="1925"/>
              </a:lnSpc>
            </a:pPr>
            <a:r>
              <a:rPr lang="en-US" altLang="zh-CN" sz="1800" dirty="0">
                <a:latin typeface="华文楷体" panose="02010600040101010101" pitchFamily="2" charset="-122"/>
                <a:ea typeface="华文楷体" panose="02010600040101010101" pitchFamily="2" charset="-122"/>
              </a:rPr>
              <a:t>        （三）</a:t>
            </a:r>
            <a:r>
              <a:rPr lang="en-US" altLang="zh-CN" sz="1800" b="1" dirty="0">
                <a:solidFill>
                  <a:srgbClr val="FF0000"/>
                </a:solidFill>
                <a:latin typeface="华文楷体" panose="02010600040101010101" pitchFamily="2" charset="-122"/>
                <a:ea typeface="华文楷体" panose="02010600040101010101" pitchFamily="2" charset="-122"/>
              </a:rPr>
              <a:t>气瓶周围不得堆放易燃、易爆物品，</a:t>
            </a:r>
            <a:r>
              <a:rPr lang="en-US" altLang="zh-CN" sz="1800" dirty="0">
                <a:latin typeface="华文楷体" panose="02010600040101010101" pitchFamily="2" charset="-122"/>
                <a:ea typeface="华文楷体" panose="02010600040101010101" pitchFamily="2" charset="-122"/>
              </a:rPr>
              <a:t>应远离40℃以上的热源，避免曝晒、雨淋、水浸和强烈震动，室外作业时与明火的距离应大于 10 米（乙炔气瓶高空作业时，此距离为在地面的垂直投影距离）。</a:t>
            </a:r>
          </a:p>
          <a:p>
            <a:pPr eaLnBrk="0" hangingPunct="0">
              <a:lnSpc>
                <a:spcPts val="1925"/>
              </a:lnSpc>
            </a:pPr>
            <a:r>
              <a:rPr lang="en-US" altLang="zh-CN" sz="1800" dirty="0">
                <a:latin typeface="华文楷体" panose="02010600040101010101" pitchFamily="2" charset="-122"/>
                <a:ea typeface="华文楷体" panose="02010600040101010101" pitchFamily="2" charset="-122"/>
              </a:rPr>
              <a:t>        （四）</a:t>
            </a:r>
            <a:r>
              <a:rPr lang="en-US" altLang="zh-CN" sz="1800" b="1" dirty="0">
                <a:solidFill>
                  <a:srgbClr val="FF0000"/>
                </a:solidFill>
                <a:latin typeface="华文楷体" panose="02010600040101010101" pitchFamily="2" charset="-122"/>
                <a:ea typeface="华文楷体" panose="02010600040101010101" pitchFamily="2" charset="-122"/>
              </a:rPr>
              <a:t>易燃、易爆、有毒、腐蚀气体须配备带有气体泄漏报警器的气瓶柜，</a:t>
            </a:r>
            <a:r>
              <a:rPr lang="en-US" altLang="zh-CN" sz="1800" dirty="0">
                <a:latin typeface="华文楷体" panose="02010600040101010101" pitchFamily="2" charset="-122"/>
                <a:ea typeface="华文楷体" panose="02010600040101010101" pitchFamily="2" charset="-122"/>
              </a:rPr>
              <a:t>危险性较大的气体须配备特气柜。</a:t>
            </a:r>
          </a:p>
          <a:p>
            <a:pPr eaLnBrk="0" hangingPunct="0">
              <a:lnSpc>
                <a:spcPts val="1925"/>
              </a:lnSpc>
            </a:pPr>
            <a:r>
              <a:rPr lang="en-US" altLang="zh-CN" sz="1800" dirty="0">
                <a:latin typeface="华文楷体" panose="02010600040101010101" pitchFamily="2" charset="-122"/>
                <a:ea typeface="华文楷体" panose="02010600040101010101" pitchFamily="2" charset="-122"/>
              </a:rPr>
              <a:t>        （五）涉及有毒、易燃、易爆气体的场所，须配备通风设施和专业监控报警装置等，张贴必要的警示标识；大量氮气、六氟化硫、惰性气体或二氧化碳等存放在有限空间内须加装氧气含量报警器，并确保24小时常开。</a:t>
            </a:r>
          </a:p>
          <a:p>
            <a:pPr eaLnBrk="0" hangingPunct="0">
              <a:lnSpc>
                <a:spcPts val="1925"/>
              </a:lnSpc>
            </a:pPr>
            <a:r>
              <a:rPr lang="en-US" altLang="zh-CN" sz="1800" dirty="0">
                <a:latin typeface="华文楷体" panose="02010600040101010101" pitchFamily="2" charset="-122"/>
                <a:ea typeface="华文楷体" panose="02010600040101010101" pitchFamily="2" charset="-122"/>
              </a:rPr>
              <a:t>        （六）盛装易起聚合反应气体的气瓶，不得置于有放射性射线的场所。</a:t>
            </a:r>
          </a:p>
          <a:p>
            <a:pPr eaLnBrk="0" hangingPunct="0">
              <a:lnSpc>
                <a:spcPts val="1925"/>
              </a:lnSpc>
            </a:pPr>
            <a:r>
              <a:rPr lang="en-US" altLang="zh-CN" sz="1800" dirty="0">
                <a:latin typeface="华文楷体" panose="02010600040101010101" pitchFamily="2" charset="-122"/>
                <a:ea typeface="华文楷体" panose="02010600040101010101" pitchFamily="2" charset="-122"/>
              </a:rPr>
              <a:t>        （七）盛装腐蚀性气体气瓶要随时检查被腐蚀情况。</a:t>
            </a:r>
          </a:p>
          <a:p>
            <a:pPr eaLnBrk="0" hangingPunct="0">
              <a:lnSpc>
                <a:spcPts val="1925"/>
              </a:lnSpc>
            </a:pPr>
            <a:r>
              <a:rPr lang="en-US" altLang="zh-CN" sz="1800" dirty="0">
                <a:latin typeface="华文楷体" panose="02010600040101010101" pitchFamily="2" charset="-122"/>
                <a:ea typeface="华文楷体" panose="02010600040101010101" pitchFamily="2" charset="-122"/>
              </a:rPr>
              <a:t>        （八）</a:t>
            </a:r>
            <a:r>
              <a:rPr lang="en-US" altLang="zh-CN" sz="1800" b="1" dirty="0">
                <a:solidFill>
                  <a:srgbClr val="FF0000"/>
                </a:solidFill>
                <a:latin typeface="华文楷体" panose="02010600040101010101" pitchFamily="2" charset="-122"/>
                <a:ea typeface="华文楷体" panose="02010600040101010101" pitchFamily="2" charset="-122"/>
              </a:rPr>
              <a:t>禁止将气瓶与电气设备及电路接触，</a:t>
            </a:r>
            <a:r>
              <a:rPr lang="en-US" altLang="zh-CN" sz="1800" dirty="0">
                <a:latin typeface="华文楷体" panose="02010600040101010101" pitchFamily="2" charset="-122"/>
                <a:ea typeface="华文楷体" panose="02010600040101010101" pitchFamily="2" charset="-122"/>
              </a:rPr>
              <a:t>与气瓶接触的管道和设备要有接地装置。</a:t>
            </a:r>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9" name="TextBox 4"/>
          <p:cNvSpPr txBox="1"/>
          <p:nvPr/>
        </p:nvSpPr>
        <p:spPr>
          <a:xfrm>
            <a:off x="522288" y="828675"/>
            <a:ext cx="9769475" cy="460375"/>
          </a:xfrm>
          <a:prstGeom prst="rect">
            <a:avLst/>
          </a:prstGeom>
          <a:noFill/>
          <a:ln w="9525">
            <a:noFill/>
          </a:ln>
        </p:spPr>
        <p:txBody>
          <a:bodyPr wrap="square" anchor="t" anchorCtr="0">
            <a:spAutoFit/>
          </a:bodyPr>
          <a:lstStyle/>
          <a:p>
            <a:r>
              <a:rPr lang="zh-CN" altLang="en-US" sz="2400" b="1" dirty="0">
                <a:latin typeface="华文新魏" panose="02010800040101010101" pitchFamily="2" charset="-122"/>
                <a:ea typeface="华文新魏" panose="02010800040101010101" pitchFamily="2" charset="-122"/>
              </a:rPr>
              <a:t>（八）</a:t>
            </a:r>
            <a:r>
              <a:rPr lang="zh-CN" altLang="zh-CN" sz="2400" b="1" dirty="0">
                <a:latin typeface="华文新魏" panose="02010800040101010101" pitchFamily="2" charset="-122"/>
                <a:ea typeface="华文新魏" panose="02010800040101010101" pitchFamily="2" charset="-122"/>
              </a:rPr>
              <a:t>天津师范大学实验室气瓶安全管理实施细则（试行）</a:t>
            </a:r>
            <a:r>
              <a:rPr lang="zh-CN" altLang="en-US" sz="2400" b="1" dirty="0">
                <a:latin typeface="华文新魏" panose="02010800040101010101" pitchFamily="2" charset="-122"/>
                <a:ea typeface="华文新魏" panose="02010800040101010101" pitchFamily="2" charset="-122"/>
              </a:rPr>
              <a:t>（重点内容）</a:t>
            </a:r>
          </a:p>
        </p:txBody>
      </p:sp>
      <p:pic>
        <p:nvPicPr>
          <p:cNvPr id="78850" name="图片 109">
            <a:hlinkClick r:id="rId3" action="ppaction://hlinksldjump"/>
          </p:cNvPr>
          <p:cNvPicPr>
            <a:picLocks noChangeAspect="1"/>
          </p:cNvPicPr>
          <p:nvPr/>
        </p:nvPicPr>
        <p:blipFill>
          <a:blip r:embed="rId4" cstate="print"/>
          <a:srcRect l="67346" t="17532" r="2882" b="42969"/>
          <a:stretch>
            <a:fillRect/>
          </a:stretch>
        </p:blipFill>
        <p:spPr>
          <a:xfrm>
            <a:off x="9275763" y="6138863"/>
            <a:ext cx="798512" cy="755650"/>
          </a:xfrm>
          <a:prstGeom prst="rect">
            <a:avLst/>
          </a:prstGeom>
          <a:noFill/>
          <a:ln w="9525">
            <a:noFill/>
          </a:ln>
        </p:spPr>
      </p:pic>
      <p:pic>
        <p:nvPicPr>
          <p:cNvPr id="78851" name="图片 11">
            <a:hlinkClick r:id="rId5" action="ppaction://hlinksldjump"/>
          </p:cNvPr>
          <p:cNvPicPr>
            <a:picLocks noChangeAspect="1"/>
          </p:cNvPicPr>
          <p:nvPr/>
        </p:nvPicPr>
        <p:blipFill>
          <a:blip r:embed="rId6" cstate="print"/>
          <a:srcRect l="4480" t="58189" r="68494" b="5009"/>
          <a:stretch>
            <a:fillRect/>
          </a:stretch>
        </p:blipFill>
        <p:spPr>
          <a:xfrm>
            <a:off x="8418513" y="6138863"/>
            <a:ext cx="739775" cy="739775"/>
          </a:xfrm>
          <a:prstGeom prst="rect">
            <a:avLst/>
          </a:prstGeom>
          <a:noFill/>
          <a:ln w="9525">
            <a:noFill/>
          </a:ln>
        </p:spPr>
      </p:pic>
      <p:sp>
        <p:nvSpPr>
          <p:cNvPr id="78852" name="TextBox 5"/>
          <p:cNvSpPr txBox="1"/>
          <p:nvPr>
            <p:custDataLst>
              <p:tags r:id="rId1"/>
            </p:custDataLst>
          </p:nvPr>
        </p:nvSpPr>
        <p:spPr>
          <a:xfrm>
            <a:off x="522605" y="1289050"/>
            <a:ext cx="10070465" cy="5169535"/>
          </a:xfrm>
          <a:prstGeom prst="rect">
            <a:avLst/>
          </a:prstGeom>
          <a:noFill/>
          <a:ln w="9525">
            <a:noFill/>
          </a:ln>
        </p:spPr>
        <p:txBody>
          <a:bodyPr wrap="square" anchor="t" anchorCtr="0">
            <a:spAutoFit/>
          </a:bodyPr>
          <a:lstStyle/>
          <a:p>
            <a:pPr algn="ctr" eaLnBrk="0" hangingPunct="0">
              <a:lnSpc>
                <a:spcPts val="2200"/>
              </a:lnSpc>
            </a:pPr>
            <a:r>
              <a:rPr lang="en-US" altLang="zh-CN" sz="16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第三章  气瓶的存储、搬运与气路管路连接</a:t>
            </a:r>
          </a:p>
          <a:p>
            <a:pPr eaLnBrk="0" hangingPunct="0">
              <a:lnSpc>
                <a:spcPts val="2200"/>
              </a:lnSpc>
            </a:pPr>
            <a:r>
              <a:rPr lang="en-US" altLang="zh-CN" sz="1800" b="1" dirty="0">
                <a:latin typeface="华文楷体" panose="02010600040101010101" pitchFamily="2" charset="-122"/>
                <a:ea typeface="华文楷体" panose="02010600040101010101" pitchFamily="2" charset="-122"/>
              </a:rPr>
              <a:t>        第十三条</a:t>
            </a:r>
            <a:r>
              <a:rPr lang="en-US" altLang="zh-CN" sz="1800" dirty="0">
                <a:latin typeface="华文楷体" panose="02010600040101010101" pitchFamily="2" charset="-122"/>
                <a:ea typeface="华文楷体" panose="02010600040101010101" pitchFamily="2" charset="-122"/>
              </a:rPr>
              <a:t>  气瓶的搬运应遵守如下规定：</a:t>
            </a:r>
          </a:p>
          <a:p>
            <a:pPr eaLnBrk="0" hangingPunct="0">
              <a:lnSpc>
                <a:spcPts val="2200"/>
              </a:lnSpc>
            </a:pPr>
            <a:r>
              <a:rPr lang="en-US" altLang="zh-CN" sz="1800" dirty="0">
                <a:latin typeface="华文楷体" panose="02010600040101010101" pitchFamily="2" charset="-122"/>
                <a:ea typeface="华文楷体" panose="02010600040101010101" pitchFamily="2" charset="-122"/>
              </a:rPr>
              <a:t>        （一）检查气瓶拟搬入实验室是否具备气瓶存储条件。</a:t>
            </a:r>
          </a:p>
          <a:p>
            <a:pPr eaLnBrk="0" hangingPunct="0">
              <a:lnSpc>
                <a:spcPts val="2200"/>
              </a:lnSpc>
            </a:pPr>
            <a:r>
              <a:rPr lang="en-US" altLang="zh-CN" sz="1800" dirty="0">
                <a:latin typeface="华文楷体" panose="02010600040101010101" pitchFamily="2" charset="-122"/>
                <a:ea typeface="华文楷体" panose="02010600040101010101" pitchFamily="2" charset="-122"/>
              </a:rPr>
              <a:t>        （二）检查所搬气瓶是否与需求一致，气瓶各部件标牌完好，且没有泄漏。</a:t>
            </a:r>
          </a:p>
          <a:p>
            <a:pPr eaLnBrk="0" hangingPunct="0">
              <a:lnSpc>
                <a:spcPts val="2200"/>
              </a:lnSpc>
            </a:pPr>
            <a:r>
              <a:rPr lang="en-US" altLang="zh-CN" sz="1800" dirty="0">
                <a:latin typeface="华文楷体" panose="02010600040101010101" pitchFamily="2" charset="-122"/>
                <a:ea typeface="华文楷体" panose="02010600040101010101" pitchFamily="2" charset="-122"/>
              </a:rPr>
              <a:t>        （三）</a:t>
            </a:r>
            <a:r>
              <a:rPr lang="en-US" altLang="zh-CN" sz="1800" b="1" dirty="0">
                <a:solidFill>
                  <a:srgbClr val="FF0000"/>
                </a:solidFill>
                <a:latin typeface="华文楷体" panose="02010600040101010101" pitchFamily="2" charset="-122"/>
                <a:ea typeface="华文楷体" panose="02010600040101010101" pitchFamily="2" charset="-122"/>
              </a:rPr>
              <a:t>装上防震垫圈，旋紧安全帽，最好用特制的担架或小推车搬运，且不准与化学品混装混运，与人员混乘混运。</a:t>
            </a:r>
            <a:endParaRPr lang="en-US" altLang="zh-CN" sz="1800" dirty="0">
              <a:latin typeface="华文楷体" panose="02010600040101010101" pitchFamily="2" charset="-122"/>
              <a:ea typeface="华文楷体" panose="02010600040101010101" pitchFamily="2" charset="-122"/>
            </a:endParaRPr>
          </a:p>
          <a:p>
            <a:pPr eaLnBrk="0" hangingPunct="0">
              <a:lnSpc>
                <a:spcPts val="2200"/>
              </a:lnSpc>
            </a:pPr>
            <a:r>
              <a:rPr lang="en-US" altLang="zh-CN" sz="1800" dirty="0">
                <a:latin typeface="华文楷体" panose="02010600040101010101" pitchFamily="2" charset="-122"/>
                <a:ea typeface="华文楷体" panose="02010600040101010101" pitchFamily="2" charset="-122"/>
              </a:rPr>
              <a:t>        （四）装卸车时应轻抬轻放，禁止采用抛丢，下滑或其它易引起碰撞的方法野蛮操作。</a:t>
            </a:r>
          </a:p>
          <a:p>
            <a:pPr eaLnBrk="0" hangingPunct="0">
              <a:lnSpc>
                <a:spcPts val="2200"/>
              </a:lnSpc>
            </a:pPr>
            <a:r>
              <a:rPr lang="en-US" altLang="zh-CN" sz="1800" dirty="0">
                <a:latin typeface="华文楷体" panose="02010600040101010101" pitchFamily="2" charset="-122"/>
                <a:ea typeface="华文楷体" panose="02010600040101010101" pitchFamily="2" charset="-122"/>
              </a:rPr>
              <a:t>        （五）</a:t>
            </a:r>
            <a:r>
              <a:rPr lang="en-US" altLang="zh-CN" sz="1800" b="1" dirty="0">
                <a:solidFill>
                  <a:srgbClr val="FF0000"/>
                </a:solidFill>
                <a:latin typeface="华文楷体" panose="02010600040101010101" pitchFamily="2" charset="-122"/>
                <a:ea typeface="华文楷体" panose="02010600040101010101" pitchFamily="2" charset="-122"/>
              </a:rPr>
              <a:t>装车后应采用适当的办法固定避免途中滚动碰撞。</a:t>
            </a:r>
            <a:endParaRPr lang="en-US" altLang="zh-CN" sz="1800" dirty="0">
              <a:latin typeface="华文楷体" panose="02010600040101010101" pitchFamily="2" charset="-122"/>
              <a:ea typeface="华文楷体" panose="02010600040101010101" pitchFamily="2" charset="-122"/>
            </a:endParaRPr>
          </a:p>
          <a:p>
            <a:pPr eaLnBrk="0" hangingPunct="0">
              <a:lnSpc>
                <a:spcPts val="2200"/>
              </a:lnSpc>
            </a:pPr>
            <a:r>
              <a:rPr lang="en-US" altLang="zh-CN" sz="1800" dirty="0">
                <a:latin typeface="华文楷体" panose="02010600040101010101" pitchFamily="2" charset="-122"/>
                <a:ea typeface="华文楷体" panose="02010600040101010101" pitchFamily="2" charset="-122"/>
              </a:rPr>
              <a:t>        （六）</a:t>
            </a:r>
            <a:r>
              <a:rPr lang="en-US" altLang="zh-CN" sz="1800" b="1" dirty="0">
                <a:solidFill>
                  <a:srgbClr val="FF0000"/>
                </a:solidFill>
                <a:latin typeface="华文楷体" panose="02010600040101010101" pitchFamily="2" charset="-122"/>
                <a:ea typeface="华文楷体" panose="02010600040101010101" pitchFamily="2" charset="-122"/>
              </a:rPr>
              <a:t>可以用手抬或垂直转动，但绝不允许手执气瓶开关阀移动。</a:t>
            </a:r>
            <a:endParaRPr lang="en-US" altLang="zh-CN" sz="1800" dirty="0">
              <a:latin typeface="华文楷体" panose="02010600040101010101" pitchFamily="2" charset="-122"/>
              <a:ea typeface="华文楷体" panose="02010600040101010101" pitchFamily="2" charset="-122"/>
            </a:endParaRPr>
          </a:p>
          <a:p>
            <a:pPr eaLnBrk="0" hangingPunct="0">
              <a:lnSpc>
                <a:spcPts val="2200"/>
              </a:lnSpc>
            </a:pPr>
            <a:r>
              <a:rPr lang="en-US" altLang="zh-CN" sz="1800" dirty="0">
                <a:latin typeface="华文楷体" panose="02010600040101010101" pitchFamily="2" charset="-122"/>
                <a:ea typeface="华文楷体" panose="02010600040101010101" pitchFamily="2" charset="-122"/>
              </a:rPr>
              <a:t>        （七）</a:t>
            </a:r>
            <a:r>
              <a:rPr lang="en-US" altLang="zh-CN" sz="1800" b="1" dirty="0">
                <a:solidFill>
                  <a:srgbClr val="FF0000"/>
                </a:solidFill>
                <a:latin typeface="华文楷体" panose="02010600040101010101" pitchFamily="2" charset="-122"/>
                <a:ea typeface="华文楷体" panose="02010600040101010101" pitchFamily="2" charset="-122"/>
              </a:rPr>
              <a:t>不得带着减压阀移动气瓶，不得在地上滚动气瓶。</a:t>
            </a:r>
          </a:p>
          <a:p>
            <a:pPr eaLnBrk="0" hangingPunct="0">
              <a:lnSpc>
                <a:spcPts val="2200"/>
              </a:lnSpc>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第十四条</a:t>
            </a:r>
            <a:r>
              <a:rPr lang="en-US" altLang="zh-CN" sz="1800" dirty="0">
                <a:latin typeface="华文楷体" panose="02010600040101010101" pitchFamily="2" charset="-122"/>
                <a:ea typeface="华文楷体" panose="02010600040101010101" pitchFamily="2" charset="-122"/>
              </a:rPr>
              <a:t>  气路管路连接应遵守如下规定：</a:t>
            </a:r>
          </a:p>
          <a:p>
            <a:pPr eaLnBrk="0" hangingPunct="0">
              <a:lnSpc>
                <a:spcPts val="2200"/>
              </a:lnSpc>
            </a:pPr>
            <a:r>
              <a:rPr lang="en-US" altLang="zh-CN" sz="1800" dirty="0">
                <a:latin typeface="华文楷体" panose="02010600040101010101" pitchFamily="2" charset="-122"/>
                <a:ea typeface="华文楷体" panose="02010600040101010101" pitchFamily="2" charset="-122"/>
              </a:rPr>
              <a:t>        （一）气瓶供气管路、阀门、仪表、调节装置、支架等主材及附件，须根据气体介质和实验室具体情况进行选择；主材、附件及敷设方式应符合国家相关技术标准和实验室安全要求。</a:t>
            </a:r>
          </a:p>
          <a:p>
            <a:pPr eaLnBrk="0" hangingPunct="0">
              <a:lnSpc>
                <a:spcPts val="2200"/>
              </a:lnSpc>
            </a:pPr>
            <a:r>
              <a:rPr lang="en-US" altLang="zh-CN" sz="1800" dirty="0">
                <a:latin typeface="华文楷体" panose="02010600040101010101" pitchFamily="2" charset="-122"/>
                <a:ea typeface="华文楷体" panose="02010600040101010101" pitchFamily="2" charset="-122"/>
              </a:rPr>
              <a:t>        （二）减压阀、液位限制阀、单向阀、止回阀等附件须定期检验，做好记录，保证使用安全。</a:t>
            </a:r>
          </a:p>
          <a:p>
            <a:pPr eaLnBrk="0" hangingPunct="0">
              <a:lnSpc>
                <a:spcPts val="2200"/>
              </a:lnSpc>
            </a:pPr>
            <a:r>
              <a:rPr lang="en-US" altLang="zh-CN" sz="1800" dirty="0">
                <a:latin typeface="华文楷体" panose="02010600040101010101" pitchFamily="2" charset="-122"/>
                <a:ea typeface="华文楷体" panose="02010600040101010101" pitchFamily="2" charset="-122"/>
              </a:rPr>
              <a:t>        （三）</a:t>
            </a:r>
            <a:r>
              <a:rPr lang="en-US" altLang="zh-CN" sz="1800" b="1" dirty="0">
                <a:solidFill>
                  <a:srgbClr val="FF0000"/>
                </a:solidFill>
                <a:latin typeface="华文楷体" panose="02010600040101010101" pitchFamily="2" charset="-122"/>
                <a:ea typeface="华文楷体" panose="02010600040101010101" pitchFamily="2" charset="-122"/>
              </a:rPr>
              <a:t>气瓶链接管线排布应整齐有序并做好标识，不得直接放置在地上。对于存在多条管路或外接气源的实验室，应绘制、张贴气体管路布置图。</a:t>
            </a:r>
          </a:p>
          <a:p>
            <a:pPr eaLnBrk="0" hangingPunct="0">
              <a:lnSpc>
                <a:spcPts val="2200"/>
              </a:lnSpc>
            </a:pPr>
            <a:r>
              <a:rPr lang="en-US" altLang="zh-CN" sz="1800" dirty="0">
                <a:latin typeface="华文楷体" panose="02010600040101010101" pitchFamily="2" charset="-122"/>
                <a:ea typeface="华文楷体" panose="02010600040101010101" pitchFamily="2" charset="-122"/>
              </a:rPr>
              <a:t>        （四）</a:t>
            </a:r>
            <a:r>
              <a:rPr lang="en-US" altLang="zh-CN" sz="1800" b="1" dirty="0">
                <a:solidFill>
                  <a:srgbClr val="FF0000"/>
                </a:solidFill>
                <a:latin typeface="华文楷体" panose="02010600040101010101" pitchFamily="2" charset="-122"/>
                <a:ea typeface="华文楷体" panose="02010600040101010101" pitchFamily="2" charset="-122"/>
              </a:rPr>
              <a:t>气瓶上选用的减压器要分类专用，安装后及时检漏。使用中要经常检查气体管路、压力表读数等，防止气体外泄和设备过压。</a:t>
            </a:r>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TextBox 4"/>
          <p:cNvSpPr txBox="1"/>
          <p:nvPr/>
        </p:nvSpPr>
        <p:spPr>
          <a:xfrm>
            <a:off x="522288" y="828675"/>
            <a:ext cx="9769475" cy="460375"/>
          </a:xfrm>
          <a:prstGeom prst="rect">
            <a:avLst/>
          </a:prstGeom>
          <a:noFill/>
          <a:ln w="9525">
            <a:noFill/>
          </a:ln>
        </p:spPr>
        <p:txBody>
          <a:bodyPr wrap="square" anchor="t" anchorCtr="0">
            <a:spAutoFit/>
          </a:bodyPr>
          <a:lstStyle/>
          <a:p>
            <a:r>
              <a:rPr lang="zh-CN" altLang="en-US" sz="2400" b="1" dirty="0">
                <a:latin typeface="华文新魏" panose="02010800040101010101" pitchFamily="2" charset="-122"/>
                <a:ea typeface="华文新魏" panose="02010800040101010101" pitchFamily="2" charset="-122"/>
              </a:rPr>
              <a:t>（八）</a:t>
            </a:r>
            <a:r>
              <a:rPr lang="zh-CN" altLang="zh-CN" sz="2400" b="1" dirty="0">
                <a:latin typeface="华文新魏" panose="02010800040101010101" pitchFamily="2" charset="-122"/>
                <a:ea typeface="华文新魏" panose="02010800040101010101" pitchFamily="2" charset="-122"/>
              </a:rPr>
              <a:t>天津师范大学实验室气瓶安全管理实施细则（试行）</a:t>
            </a:r>
            <a:r>
              <a:rPr lang="zh-CN" altLang="en-US" sz="2400" b="1" dirty="0">
                <a:latin typeface="华文新魏" panose="02010800040101010101" pitchFamily="2" charset="-122"/>
                <a:ea typeface="华文新魏" panose="02010800040101010101" pitchFamily="2" charset="-122"/>
              </a:rPr>
              <a:t>（重点内容）</a:t>
            </a:r>
          </a:p>
        </p:txBody>
      </p:sp>
      <p:pic>
        <p:nvPicPr>
          <p:cNvPr id="79874" name="图片 109">
            <a:hlinkClick r:id="rId3" action="ppaction://hlinksldjump"/>
          </p:cNvPr>
          <p:cNvPicPr>
            <a:picLocks noChangeAspect="1"/>
          </p:cNvPicPr>
          <p:nvPr/>
        </p:nvPicPr>
        <p:blipFill>
          <a:blip r:embed="rId4" cstate="print"/>
          <a:srcRect l="67346" t="17532" r="2882" b="42969"/>
          <a:stretch>
            <a:fillRect/>
          </a:stretch>
        </p:blipFill>
        <p:spPr>
          <a:xfrm>
            <a:off x="9275763" y="6138863"/>
            <a:ext cx="798512" cy="755650"/>
          </a:xfrm>
          <a:prstGeom prst="rect">
            <a:avLst/>
          </a:prstGeom>
          <a:noFill/>
          <a:ln w="9525">
            <a:noFill/>
          </a:ln>
        </p:spPr>
      </p:pic>
      <p:pic>
        <p:nvPicPr>
          <p:cNvPr id="79875" name="图片 11">
            <a:hlinkClick r:id="rId5" action="ppaction://hlinksldjump"/>
          </p:cNvPr>
          <p:cNvPicPr>
            <a:picLocks noChangeAspect="1"/>
          </p:cNvPicPr>
          <p:nvPr/>
        </p:nvPicPr>
        <p:blipFill>
          <a:blip r:embed="rId6" cstate="print"/>
          <a:srcRect l="4480" t="58189" r="68494" b="5009"/>
          <a:stretch>
            <a:fillRect/>
          </a:stretch>
        </p:blipFill>
        <p:spPr>
          <a:xfrm>
            <a:off x="8418513" y="6138863"/>
            <a:ext cx="739775" cy="739775"/>
          </a:xfrm>
          <a:prstGeom prst="rect">
            <a:avLst/>
          </a:prstGeom>
          <a:noFill/>
          <a:ln w="9525">
            <a:noFill/>
          </a:ln>
        </p:spPr>
      </p:pic>
      <p:sp>
        <p:nvSpPr>
          <p:cNvPr id="79876" name="TextBox 5"/>
          <p:cNvSpPr txBox="1"/>
          <p:nvPr>
            <p:custDataLst>
              <p:tags r:id="rId1"/>
            </p:custDataLst>
          </p:nvPr>
        </p:nvSpPr>
        <p:spPr>
          <a:xfrm>
            <a:off x="523875" y="1289050"/>
            <a:ext cx="9855835" cy="5220970"/>
          </a:xfrm>
          <a:prstGeom prst="rect">
            <a:avLst/>
          </a:prstGeom>
          <a:noFill/>
          <a:ln w="9525">
            <a:noFill/>
          </a:ln>
        </p:spPr>
        <p:txBody>
          <a:bodyPr wrap="square" anchor="t" anchorCtr="0">
            <a:spAutoFit/>
          </a:bodyPr>
          <a:lstStyle/>
          <a:p>
            <a:pPr algn="ctr" eaLnBrk="0" hangingPunct="0">
              <a:lnSpc>
                <a:spcPts val="2000"/>
              </a:lnSpc>
            </a:pPr>
            <a:r>
              <a:rPr lang="en-US" altLang="zh-CN" sz="1600" dirty="0">
                <a:latin typeface="华文楷体" panose="02010600040101010101" pitchFamily="2" charset="-122"/>
                <a:ea typeface="华文楷体" panose="02010600040101010101" pitchFamily="2" charset="-122"/>
              </a:rPr>
              <a:t>       </a:t>
            </a: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第四章  气瓶的使用和报废</a:t>
            </a:r>
          </a:p>
          <a:p>
            <a:pPr eaLnBrk="0" hangingPunct="0">
              <a:lnSpc>
                <a:spcPts val="2000"/>
              </a:lnSpc>
            </a:pPr>
            <a:r>
              <a:rPr lang="en-US" altLang="zh-CN" sz="1800" b="1" dirty="0">
                <a:latin typeface="华文楷体" panose="02010600040101010101" pitchFamily="2" charset="-122"/>
                <a:ea typeface="华文楷体" panose="02010600040101010101" pitchFamily="2" charset="-122"/>
              </a:rPr>
              <a:t>        第十五条</a:t>
            </a:r>
            <a:r>
              <a:rPr lang="en-US" altLang="zh-CN" sz="1800" dirty="0">
                <a:latin typeface="华文楷体" panose="02010600040101010101" pitchFamily="2" charset="-122"/>
                <a:ea typeface="华文楷体" panose="02010600040101010101" pitchFamily="2" charset="-122"/>
              </a:rPr>
              <a:t>  一般气体气瓶在使用过程中。除遵守第十一条存储相关规定外，还应做到以下几点：</a:t>
            </a:r>
          </a:p>
          <a:p>
            <a:pPr eaLnBrk="0" hangingPunct="0">
              <a:lnSpc>
                <a:spcPts val="2000"/>
              </a:lnSpc>
            </a:pPr>
            <a:r>
              <a:rPr lang="en-US" altLang="zh-CN" sz="1800" dirty="0">
                <a:latin typeface="华文楷体" panose="02010600040101010101" pitchFamily="2" charset="-122"/>
                <a:ea typeface="华文楷体" panose="02010600040101010101" pitchFamily="2" charset="-122"/>
              </a:rPr>
              <a:t>        （一）</a:t>
            </a:r>
            <a:r>
              <a:rPr lang="en-US" altLang="zh-CN" sz="1800" b="1" dirty="0">
                <a:solidFill>
                  <a:srgbClr val="FF0000"/>
                </a:solidFill>
                <a:latin typeface="华文楷体" panose="02010600040101010101" pitchFamily="2" charset="-122"/>
                <a:ea typeface="华文楷体" panose="02010600040101010101" pitchFamily="2" charset="-122"/>
              </a:rPr>
              <a:t>使用人须经所在单位或所在实验室负责人进行专业操作培训，且考核合格后方可使用气瓶</a:t>
            </a:r>
            <a:r>
              <a:rPr lang="en-US" altLang="zh-CN" sz="1800" dirty="0">
                <a:latin typeface="华文楷体" panose="02010600040101010101" pitchFamily="2" charset="-122"/>
                <a:ea typeface="华文楷体" panose="02010600040101010101" pitchFamily="2" charset="-122"/>
              </a:rPr>
              <a:t>。培训内容包括但不限于所用气体的危险性、安全技术说明书、气瓶的操作规程和应急处理预案，培训记录须由使用人本人签字确认，单位留存。未经培训或培训考核不合格的师生不得使用气瓶。</a:t>
            </a:r>
          </a:p>
          <a:p>
            <a:pPr eaLnBrk="0" hangingPunct="0">
              <a:lnSpc>
                <a:spcPts val="2000"/>
              </a:lnSpc>
            </a:pPr>
            <a:r>
              <a:rPr lang="en-US" altLang="zh-CN" sz="1800" dirty="0">
                <a:latin typeface="华文楷体" panose="02010600040101010101" pitchFamily="2" charset="-122"/>
                <a:ea typeface="华文楷体" panose="02010600040101010101" pitchFamily="2" charset="-122"/>
              </a:rPr>
              <a:t>        （二）</a:t>
            </a:r>
            <a:r>
              <a:rPr lang="en-US" altLang="zh-CN" sz="1800" b="1" dirty="0">
                <a:solidFill>
                  <a:srgbClr val="FF0000"/>
                </a:solidFill>
                <a:latin typeface="华文楷体" panose="02010600040101010101" pitchFamily="2" charset="-122"/>
                <a:ea typeface="华文楷体" panose="02010600040101010101" pitchFamily="2" charset="-122"/>
              </a:rPr>
              <a:t>气瓶使用前应再次确认钢印标记、颜色标记、安全状况和盛装气体</a:t>
            </a:r>
            <a:r>
              <a:rPr lang="en-US" altLang="zh-CN" sz="1800" dirty="0">
                <a:latin typeface="华文楷体" panose="02010600040101010101" pitchFamily="2" charset="-122"/>
                <a:ea typeface="华文楷体" panose="02010600040101010101" pitchFamily="2" charset="-122"/>
              </a:rPr>
              <a:t>；若发现气瓶存在缺陷、安全附件不全或已损坏等情况，须立即停止使用。</a:t>
            </a:r>
          </a:p>
          <a:p>
            <a:pPr eaLnBrk="0" hangingPunct="0">
              <a:lnSpc>
                <a:spcPts val="2000"/>
              </a:lnSpc>
            </a:pPr>
            <a:r>
              <a:rPr lang="en-US" altLang="zh-CN" sz="1800" dirty="0">
                <a:latin typeface="华文楷体" panose="02010600040101010101" pitchFamily="2" charset="-122"/>
                <a:ea typeface="华文楷体" panose="02010600040101010101" pitchFamily="2" charset="-122"/>
              </a:rPr>
              <a:t>        （三）</a:t>
            </a:r>
            <a:r>
              <a:rPr lang="en-US" altLang="zh-CN" sz="1800" b="1" dirty="0">
                <a:solidFill>
                  <a:srgbClr val="FF0000"/>
                </a:solidFill>
                <a:latin typeface="华文楷体" panose="02010600040101010101" pitchFamily="2" charset="-122"/>
                <a:ea typeface="华文楷体" panose="02010600040101010101" pitchFamily="2" charset="-122"/>
              </a:rPr>
              <a:t>使用气瓶必须加装相适应的减压器（分类专用），严格按相关的安全使用规程（包括化学品安全技术说明书MSDS、操作规程等）正确使用气瓶。</a:t>
            </a:r>
          </a:p>
          <a:p>
            <a:pPr eaLnBrk="0" hangingPunct="0">
              <a:lnSpc>
                <a:spcPts val="2000"/>
              </a:lnSpc>
            </a:pPr>
            <a:r>
              <a:rPr lang="en-US" altLang="zh-CN" sz="1800" dirty="0">
                <a:latin typeface="华文楷体" panose="02010600040101010101" pitchFamily="2" charset="-122"/>
                <a:ea typeface="华文楷体" panose="02010600040101010101" pitchFamily="2" charset="-122"/>
              </a:rPr>
              <a:t>        （四）不得对气瓶体进行电焊引弧，不得进行焊接修理、挖补等工作，不得擅自更改气瓶的钢印和颜色标记。</a:t>
            </a:r>
          </a:p>
          <a:p>
            <a:pPr eaLnBrk="0" hangingPunct="0">
              <a:lnSpc>
                <a:spcPts val="2000"/>
              </a:lnSpc>
            </a:pPr>
            <a:r>
              <a:rPr lang="en-US" altLang="zh-CN" sz="1800" dirty="0">
                <a:latin typeface="华文楷体" panose="02010600040101010101" pitchFamily="2" charset="-122"/>
                <a:ea typeface="华文楷体" panose="02010600040101010101" pitchFamily="2" charset="-122"/>
              </a:rPr>
              <a:t>        （五）严禁自行处理气瓶内的残液。</a:t>
            </a:r>
          </a:p>
          <a:p>
            <a:pPr eaLnBrk="0" hangingPunct="0">
              <a:lnSpc>
                <a:spcPts val="2000"/>
              </a:lnSpc>
            </a:pPr>
            <a:r>
              <a:rPr lang="en-US" altLang="zh-CN" sz="1800" dirty="0">
                <a:latin typeface="华文楷体" panose="02010600040101010101" pitchFamily="2" charset="-122"/>
                <a:ea typeface="华文楷体" panose="02010600040101010101" pitchFamily="2" charset="-122"/>
              </a:rPr>
              <a:t>        （六）严禁用温度超过40℃的热源对气瓶加热。</a:t>
            </a:r>
          </a:p>
          <a:p>
            <a:pPr eaLnBrk="0" hangingPunct="0">
              <a:lnSpc>
                <a:spcPts val="2000"/>
              </a:lnSpc>
            </a:pPr>
            <a:r>
              <a:rPr lang="en-US" altLang="zh-CN" sz="1800" dirty="0">
                <a:latin typeface="华文楷体" panose="02010600040101010101" pitchFamily="2" charset="-122"/>
                <a:ea typeface="华文楷体" panose="02010600040101010101" pitchFamily="2" charset="-122"/>
              </a:rPr>
              <a:t>        （七）</a:t>
            </a:r>
            <a:r>
              <a:rPr lang="en-US" altLang="zh-CN" sz="1800" b="1" dirty="0">
                <a:solidFill>
                  <a:srgbClr val="FF0000"/>
                </a:solidFill>
                <a:latin typeface="华文楷体" panose="02010600040101010101" pitchFamily="2" charset="-122"/>
                <a:ea typeface="华文楷体" panose="02010600040101010101" pitchFamily="2" charset="-122"/>
              </a:rPr>
              <a:t>瓶内气体不得用尽，必须留有剩余压力或重量，</a:t>
            </a:r>
            <a:r>
              <a:rPr lang="en-US" altLang="zh-CN" sz="1800" dirty="0">
                <a:latin typeface="华文楷体" panose="02010600040101010101" pitchFamily="2" charset="-122"/>
                <a:ea typeface="华文楷体" panose="02010600040101010101" pitchFamily="2" charset="-122"/>
              </a:rPr>
              <a:t>压缩气体(也称永久气体)气瓶剩余压力应不小于0.05MPa（表压）；液化气体气瓶应留有不少于0.5%～1.0%规定充装量的剩余气体。</a:t>
            </a:r>
          </a:p>
          <a:p>
            <a:pPr eaLnBrk="0" hangingPunct="0">
              <a:lnSpc>
                <a:spcPts val="2000"/>
              </a:lnSpc>
            </a:pPr>
            <a:r>
              <a:rPr lang="en-US" altLang="zh-CN" sz="1800" dirty="0">
                <a:latin typeface="华文楷体" panose="02010600040101010101" pitchFamily="2" charset="-122"/>
                <a:ea typeface="华文楷体" panose="02010600040101010101" pitchFamily="2" charset="-122"/>
              </a:rPr>
              <a:t>        （八）气瓶使用时要防止气体外泄，保证室内空气流通；</a:t>
            </a:r>
            <a:r>
              <a:rPr lang="en-US" altLang="zh-CN" sz="1800" b="1" dirty="0">
                <a:solidFill>
                  <a:srgbClr val="FF0000"/>
                </a:solidFill>
                <a:latin typeface="华文楷体" panose="02010600040101010101" pitchFamily="2" charset="-122"/>
                <a:ea typeface="华文楷体" panose="02010600040101010101" pitchFamily="2" charset="-122"/>
              </a:rPr>
              <a:t>在可能造成回流的使用场合、使用设备或系统管路上上必须配置防止倒灌的装置，如单向阀、止回阀、缓冲罐等。</a:t>
            </a:r>
            <a:endParaRPr lang="en-US" altLang="zh-CN" sz="1800" dirty="0">
              <a:latin typeface="华文楷体" panose="02010600040101010101" pitchFamily="2" charset="-122"/>
              <a:ea typeface="华文楷体" panose="02010600040101010101" pitchFamily="2" charset="-122"/>
            </a:endParaRPr>
          </a:p>
          <a:p>
            <a:pPr eaLnBrk="0" hangingPunct="0">
              <a:lnSpc>
                <a:spcPts val="2000"/>
              </a:lnSpc>
            </a:pPr>
            <a:r>
              <a:rPr lang="en-US" altLang="zh-CN" sz="1800" dirty="0">
                <a:latin typeface="华文楷体" panose="02010600040101010101" pitchFamily="2" charset="-122"/>
                <a:ea typeface="华文楷体" panose="02010600040101010101" pitchFamily="2" charset="-122"/>
              </a:rPr>
              <a:t>        （九）</a:t>
            </a:r>
            <a:r>
              <a:rPr lang="en-US" altLang="zh-CN" sz="1800" b="1" dirty="0">
                <a:solidFill>
                  <a:srgbClr val="FF0000"/>
                </a:solidFill>
                <a:latin typeface="华文楷体" panose="02010600040101010101" pitchFamily="2" charset="-122"/>
                <a:ea typeface="华文楷体" panose="02010600040101010101" pitchFamily="2" charset="-122"/>
              </a:rPr>
              <a:t>气瓶使用完毕必须关闭总阀，进行安全检查，防止泄露。</a:t>
            </a:r>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TextBox 4"/>
          <p:cNvSpPr txBox="1"/>
          <p:nvPr/>
        </p:nvSpPr>
        <p:spPr>
          <a:xfrm>
            <a:off x="522288" y="828675"/>
            <a:ext cx="9769475" cy="460375"/>
          </a:xfrm>
          <a:prstGeom prst="rect">
            <a:avLst/>
          </a:prstGeom>
          <a:noFill/>
          <a:ln w="9525">
            <a:noFill/>
          </a:ln>
        </p:spPr>
        <p:txBody>
          <a:bodyPr wrap="square" anchor="t" anchorCtr="0">
            <a:spAutoFit/>
          </a:bodyPr>
          <a:lstStyle/>
          <a:p>
            <a:r>
              <a:rPr lang="zh-CN" altLang="en-US" sz="2400" b="1" dirty="0">
                <a:latin typeface="华文新魏" panose="02010800040101010101" pitchFamily="2" charset="-122"/>
                <a:ea typeface="华文新魏" panose="02010800040101010101" pitchFamily="2" charset="-122"/>
              </a:rPr>
              <a:t>（八）</a:t>
            </a:r>
            <a:r>
              <a:rPr lang="zh-CN" altLang="zh-CN" sz="2400" b="1" dirty="0">
                <a:latin typeface="华文新魏" panose="02010800040101010101" pitchFamily="2" charset="-122"/>
                <a:ea typeface="华文新魏" panose="02010800040101010101" pitchFamily="2" charset="-122"/>
              </a:rPr>
              <a:t>天津师范大学实验室气瓶安全管理实施细则（试行）</a:t>
            </a:r>
            <a:r>
              <a:rPr lang="zh-CN" altLang="en-US" sz="2400" b="1" dirty="0">
                <a:latin typeface="华文新魏" panose="02010800040101010101" pitchFamily="2" charset="-122"/>
                <a:ea typeface="华文新魏" panose="02010800040101010101" pitchFamily="2" charset="-122"/>
              </a:rPr>
              <a:t>（重点内容）</a:t>
            </a:r>
          </a:p>
        </p:txBody>
      </p:sp>
      <p:pic>
        <p:nvPicPr>
          <p:cNvPr id="79874" name="图片 109">
            <a:hlinkClick r:id="rId3" action="ppaction://hlinksldjump"/>
          </p:cNvPr>
          <p:cNvPicPr>
            <a:picLocks noChangeAspect="1"/>
          </p:cNvPicPr>
          <p:nvPr/>
        </p:nvPicPr>
        <p:blipFill>
          <a:blip r:embed="rId4" cstate="print"/>
          <a:srcRect l="67346" t="17532" r="2882" b="42969"/>
          <a:stretch>
            <a:fillRect/>
          </a:stretch>
        </p:blipFill>
        <p:spPr>
          <a:xfrm>
            <a:off x="9275763" y="6138863"/>
            <a:ext cx="798512" cy="755650"/>
          </a:xfrm>
          <a:prstGeom prst="rect">
            <a:avLst/>
          </a:prstGeom>
          <a:noFill/>
          <a:ln w="9525">
            <a:noFill/>
          </a:ln>
        </p:spPr>
      </p:pic>
      <p:pic>
        <p:nvPicPr>
          <p:cNvPr id="79875" name="图片 11">
            <a:hlinkClick r:id="rId5" action="ppaction://hlinksldjump"/>
          </p:cNvPr>
          <p:cNvPicPr>
            <a:picLocks noChangeAspect="1"/>
          </p:cNvPicPr>
          <p:nvPr/>
        </p:nvPicPr>
        <p:blipFill>
          <a:blip r:embed="rId6" cstate="print"/>
          <a:srcRect l="4480" t="58189" r="68494" b="5009"/>
          <a:stretch>
            <a:fillRect/>
          </a:stretch>
        </p:blipFill>
        <p:spPr>
          <a:xfrm>
            <a:off x="8418513" y="6138863"/>
            <a:ext cx="739775" cy="739775"/>
          </a:xfrm>
          <a:prstGeom prst="rect">
            <a:avLst/>
          </a:prstGeom>
          <a:noFill/>
          <a:ln w="9525">
            <a:noFill/>
          </a:ln>
        </p:spPr>
      </p:pic>
      <p:sp>
        <p:nvSpPr>
          <p:cNvPr id="79876" name="TextBox 5"/>
          <p:cNvSpPr txBox="1"/>
          <p:nvPr>
            <p:custDataLst>
              <p:tags r:id="rId1"/>
            </p:custDataLst>
          </p:nvPr>
        </p:nvSpPr>
        <p:spPr>
          <a:xfrm>
            <a:off x="523875" y="1289050"/>
            <a:ext cx="9767570" cy="5208270"/>
          </a:xfrm>
          <a:prstGeom prst="rect">
            <a:avLst/>
          </a:prstGeom>
          <a:noFill/>
          <a:ln w="9525">
            <a:noFill/>
          </a:ln>
        </p:spPr>
        <p:txBody>
          <a:bodyPr wrap="square" anchor="t" anchorCtr="0">
            <a:spAutoFit/>
          </a:bodyPr>
          <a:lstStyle/>
          <a:p>
            <a:pPr algn="ctr" eaLnBrk="0" hangingPunct="0">
              <a:lnSpc>
                <a:spcPts val="2100"/>
              </a:lnSpc>
            </a:pPr>
            <a:r>
              <a:rPr lang="en-US" altLang="zh-CN" sz="1600" dirty="0">
                <a:latin typeface="华文楷体" panose="02010600040101010101" pitchFamily="2" charset="-122"/>
                <a:ea typeface="华文楷体" panose="02010600040101010101" pitchFamily="2" charset="-122"/>
              </a:rPr>
              <a:t>    </a:t>
            </a: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第四章  气瓶的使用和报废</a:t>
            </a:r>
          </a:p>
          <a:p>
            <a:pPr eaLnBrk="0" hangingPunct="0">
              <a:lnSpc>
                <a:spcPts val="2100"/>
              </a:lnSpc>
            </a:pPr>
            <a:r>
              <a:rPr lang="en-US" altLang="zh-CN" sz="1800" b="1" dirty="0">
                <a:latin typeface="华文楷体" panose="02010600040101010101" pitchFamily="2" charset="-122"/>
                <a:ea typeface="华文楷体" panose="02010600040101010101" pitchFamily="2" charset="-122"/>
              </a:rPr>
              <a:t>        第十六条</a:t>
            </a:r>
            <a:r>
              <a:rPr lang="en-US" altLang="zh-CN" sz="1800" dirty="0">
                <a:latin typeface="华文楷体" panose="02010600040101010101" pitchFamily="2" charset="-122"/>
                <a:ea typeface="华文楷体" panose="02010600040101010101" pitchFamily="2" charset="-122"/>
              </a:rPr>
              <a:t>  几种特殊气体的性质和安全措施</a:t>
            </a:r>
          </a:p>
          <a:p>
            <a:pPr eaLnBrk="0" hangingPunct="0">
              <a:lnSpc>
                <a:spcPts val="2100"/>
              </a:lnSpc>
            </a:pPr>
            <a:r>
              <a:rPr lang="en-US" altLang="zh-CN" sz="1800" dirty="0">
                <a:latin typeface="华文楷体" panose="02010600040101010101" pitchFamily="2" charset="-122"/>
                <a:ea typeface="华文楷体" panose="02010600040101010101" pitchFamily="2" charset="-122"/>
              </a:rPr>
              <a:t>        （一）乙炔：乙炔是极易燃烧，容易爆炸</a:t>
            </a:r>
            <a:r>
              <a:rPr lang="zh-CN" altLang="en-US" sz="1800" dirty="0">
                <a:latin typeface="华文楷体" panose="02010600040101010101" pitchFamily="2" charset="-122"/>
                <a:ea typeface="华文楷体" panose="02010600040101010101" pitchFamily="2" charset="-122"/>
              </a:rPr>
              <a:t>、易发生聚合反应</a:t>
            </a:r>
            <a:r>
              <a:rPr lang="en-US" altLang="zh-CN" sz="1800" dirty="0">
                <a:latin typeface="华文楷体" panose="02010600040101010101" pitchFamily="2" charset="-122"/>
                <a:ea typeface="华文楷体" panose="02010600040101010101" pitchFamily="2" charset="-122"/>
              </a:rPr>
              <a:t>的气体。在使用过程中，除遵守第十一条、第十四条相关规定之外，还应做到以下几点：</a:t>
            </a:r>
          </a:p>
          <a:p>
            <a:pPr eaLnBrk="0" hangingPunct="0">
              <a:lnSpc>
                <a:spcPts val="2100"/>
              </a:lnSpc>
            </a:pPr>
            <a:r>
              <a:rPr lang="en-US" altLang="zh-CN" sz="1800" dirty="0">
                <a:latin typeface="华文楷体" panose="02010600040101010101" pitchFamily="2" charset="-122"/>
                <a:ea typeface="华文楷体" panose="02010600040101010101" pitchFamily="2" charset="-122"/>
              </a:rPr>
              <a:t>        1. 对存放使用地点进行严格检查，</a:t>
            </a:r>
            <a:r>
              <a:rPr lang="en-US" altLang="zh-CN" sz="1800" b="1" dirty="0">
                <a:solidFill>
                  <a:srgbClr val="FF0000"/>
                </a:solidFill>
                <a:latin typeface="华文楷体" panose="02010600040101010101" pitchFamily="2" charset="-122"/>
                <a:ea typeface="华文楷体" panose="02010600040101010101" pitchFamily="2" charset="-122"/>
              </a:rPr>
              <a:t>严禁在有放射源的场所和放置在绝缘体上使用，使用中要防止受热</a:t>
            </a:r>
            <a:r>
              <a:rPr lang="zh-CN" altLang="en-US" sz="1800" dirty="0">
                <a:latin typeface="华文楷体" panose="02010600040101010101" pitchFamily="2" charset="-122"/>
                <a:ea typeface="华文楷体" panose="02010600040101010101" pitchFamily="2" charset="-122"/>
              </a:rPr>
              <a:t>；</a:t>
            </a:r>
            <a:endParaRPr lang="en-US" altLang="zh-CN" sz="1800" dirty="0">
              <a:latin typeface="华文楷体" panose="02010600040101010101" pitchFamily="2" charset="-122"/>
              <a:ea typeface="华文楷体" panose="02010600040101010101" pitchFamily="2" charset="-122"/>
            </a:endParaRPr>
          </a:p>
          <a:p>
            <a:pPr eaLnBrk="0" hangingPunct="0">
              <a:lnSpc>
                <a:spcPts val="2100"/>
              </a:lnSpc>
            </a:pPr>
            <a:r>
              <a:rPr lang="en-US" altLang="zh-CN" sz="1800" dirty="0">
                <a:latin typeface="华文楷体" panose="02010600040101010101" pitchFamily="2" charset="-122"/>
                <a:ea typeface="华文楷体" panose="02010600040101010101" pitchFamily="2" charset="-122"/>
              </a:rPr>
              <a:t>        2. </a:t>
            </a:r>
            <a:r>
              <a:rPr lang="en-US" altLang="zh-CN" sz="1800" b="1" dirty="0">
                <a:solidFill>
                  <a:srgbClr val="FF0000"/>
                </a:solidFill>
                <a:latin typeface="华文楷体" panose="02010600040101010101" pitchFamily="2" charset="-122"/>
                <a:ea typeface="华文楷体" panose="02010600040101010101" pitchFamily="2" charset="-122"/>
              </a:rPr>
              <a:t>阀出口处必须配置专用的减压器和回火防止器</a:t>
            </a:r>
            <a:r>
              <a:rPr lang="zh-CN" altLang="en-US" sz="1800" dirty="0">
                <a:latin typeface="华文楷体" panose="02010600040101010101" pitchFamily="2" charset="-122"/>
                <a:ea typeface="华文楷体" panose="02010600040101010101" pitchFamily="2" charset="-122"/>
              </a:rPr>
              <a:t>；</a:t>
            </a:r>
            <a:endParaRPr lang="en-US" altLang="zh-CN" sz="1800" dirty="0">
              <a:latin typeface="华文楷体" panose="02010600040101010101" pitchFamily="2" charset="-122"/>
              <a:ea typeface="华文楷体" panose="02010600040101010101" pitchFamily="2" charset="-122"/>
            </a:endParaRPr>
          </a:p>
          <a:p>
            <a:pPr eaLnBrk="0" hangingPunct="0">
              <a:lnSpc>
                <a:spcPts val="2100"/>
              </a:lnSpc>
            </a:pPr>
            <a:r>
              <a:rPr lang="en-US" altLang="zh-CN" sz="1800" dirty="0">
                <a:latin typeface="华文楷体" panose="02010600040101010101" pitchFamily="2" charset="-122"/>
                <a:ea typeface="华文楷体" panose="02010600040101010101" pitchFamily="2" charset="-122"/>
              </a:rPr>
              <a:t>        3. 乙炔气瓶使用过程中，开闭乙炔瓶瓶阀的专用搬手，应始终装在阀上。</a:t>
            </a:r>
            <a:r>
              <a:rPr lang="en-US" altLang="zh-CN" sz="1800" b="1" dirty="0">
                <a:solidFill>
                  <a:srgbClr val="FF0000"/>
                </a:solidFill>
                <a:latin typeface="华文楷体" panose="02010600040101010101" pitchFamily="2" charset="-122"/>
                <a:ea typeface="华文楷体" panose="02010600040101010101" pitchFamily="2" charset="-122"/>
              </a:rPr>
              <a:t>暂时中断使用时，必须关闭焊、割工具的阀门和乙炔气瓶瓶阀，</a:t>
            </a:r>
            <a:r>
              <a:rPr lang="en-US" altLang="zh-CN" sz="1800" dirty="0">
                <a:latin typeface="华文楷体" panose="02010600040101010101" pitchFamily="2" charset="-122"/>
                <a:ea typeface="华文楷体" panose="02010600040101010101" pitchFamily="2" charset="-122"/>
              </a:rPr>
              <a:t>严禁手持点燃的焊、割工具调节减压器或开、闭乙炔瓶瓶阀。</a:t>
            </a:r>
          </a:p>
          <a:p>
            <a:pPr eaLnBrk="0" hangingPunct="0">
              <a:lnSpc>
                <a:spcPts val="2100"/>
              </a:lnSpc>
            </a:pPr>
            <a:r>
              <a:rPr lang="en-US" altLang="zh-CN" sz="1800" dirty="0">
                <a:latin typeface="华文楷体" panose="02010600040101010101" pitchFamily="2" charset="-122"/>
                <a:ea typeface="华文楷体" panose="02010600040101010101" pitchFamily="2" charset="-122"/>
              </a:rPr>
              <a:t>        （二）氢气：氢气无色、无味、无毒、可燃、密度小，易泄漏，扩散速度很快，易和其他气体混合，并且随温度压力升高，爆炸极限范围还要变宽，且不易被发现。在使用过程中，除遵守第十一条、第十四条相关规定之外，还应做到以下几点：</a:t>
            </a:r>
          </a:p>
          <a:p>
            <a:pPr eaLnBrk="0" hangingPunct="0">
              <a:lnSpc>
                <a:spcPts val="2100"/>
              </a:lnSpc>
            </a:pPr>
            <a:r>
              <a:rPr lang="en-US" altLang="zh-CN" sz="1800" dirty="0">
                <a:latin typeface="华文楷体" panose="02010600040101010101" pitchFamily="2" charset="-122"/>
                <a:ea typeface="华文楷体" panose="02010600040101010101" pitchFamily="2" charset="-122"/>
              </a:rPr>
              <a:t>         1. </a:t>
            </a:r>
            <a:r>
              <a:rPr lang="en-US" altLang="zh-CN" sz="1800" b="1" dirty="0">
                <a:solidFill>
                  <a:srgbClr val="FF0000"/>
                </a:solidFill>
                <a:latin typeface="华文楷体" panose="02010600040101010101" pitchFamily="2" charset="-122"/>
                <a:ea typeface="华文楷体" panose="02010600040101010101" pitchFamily="2" charset="-122"/>
              </a:rPr>
              <a:t>氢气瓶应单独存放，最好放置在室外专用的仓库，严禁烟火</a:t>
            </a:r>
            <a:r>
              <a:rPr lang="zh-CN" altLang="en-US" sz="1800" b="1" dirty="0">
                <a:solidFill>
                  <a:srgbClr val="FF0000"/>
                </a:solidFill>
                <a:latin typeface="华文楷体" panose="02010600040101010101" pitchFamily="2" charset="-122"/>
                <a:ea typeface="华文楷体" panose="02010600040101010101" pitchFamily="2" charset="-122"/>
              </a:rPr>
              <a:t>；</a:t>
            </a:r>
            <a:endParaRPr lang="en-US" altLang="zh-CN" sz="1800" dirty="0">
              <a:latin typeface="华文楷体" panose="02010600040101010101" pitchFamily="2" charset="-122"/>
              <a:ea typeface="华文楷体" panose="02010600040101010101" pitchFamily="2" charset="-122"/>
            </a:endParaRPr>
          </a:p>
          <a:p>
            <a:pPr eaLnBrk="0" hangingPunct="0">
              <a:lnSpc>
                <a:spcPts val="2100"/>
              </a:lnSpc>
            </a:pPr>
            <a:r>
              <a:rPr lang="en-US" altLang="zh-CN" sz="1800" dirty="0">
                <a:latin typeface="华文楷体" panose="02010600040101010101" pitchFamily="2" charset="-122"/>
                <a:ea typeface="华文楷体" panose="02010600040101010101" pitchFamily="2" charset="-122"/>
              </a:rPr>
              <a:t>         2. </a:t>
            </a:r>
            <a:r>
              <a:rPr lang="en-US" altLang="zh-CN" sz="1800" b="1" dirty="0">
                <a:solidFill>
                  <a:srgbClr val="FF0000"/>
                </a:solidFill>
                <a:latin typeface="华文楷体" panose="02010600040101010101" pitchFamily="2" charset="-122"/>
                <a:ea typeface="华文楷体" panose="02010600040101010101" pitchFamily="2" charset="-122"/>
              </a:rPr>
              <a:t>氢气瓶与盛有易燃、易爆、可燃物质及氧化性气体的容器的间距不应小于8m，与明火或普通电气设备的间距不应小于10m，与空调装置、空气压缩机和通风设备等吸风口的间距不应小于20m，与其他可燃性气体贮存地点的间距不应小于20 m。</a:t>
            </a:r>
            <a:endParaRPr lang="en-US" altLang="zh-CN" sz="1800" dirty="0">
              <a:latin typeface="华文楷体" panose="02010600040101010101" pitchFamily="2" charset="-122"/>
              <a:ea typeface="华文楷体" panose="02010600040101010101" pitchFamily="2" charset="-122"/>
            </a:endParaRPr>
          </a:p>
          <a:p>
            <a:pPr eaLnBrk="0" hangingPunct="0">
              <a:lnSpc>
                <a:spcPts val="2100"/>
              </a:lnSpc>
            </a:pPr>
            <a:r>
              <a:rPr lang="en-US" altLang="zh-CN" sz="1800" dirty="0">
                <a:latin typeface="华文楷体" panose="02010600040101010101" pitchFamily="2" charset="-122"/>
                <a:ea typeface="华文楷体" panose="02010600040101010101" pitchFamily="2" charset="-122"/>
              </a:rPr>
              <a:t>        3. </a:t>
            </a:r>
            <a:r>
              <a:rPr lang="en-US" altLang="zh-CN" sz="1800" b="1" dirty="0">
                <a:solidFill>
                  <a:srgbClr val="FF0000"/>
                </a:solidFill>
                <a:latin typeface="华文楷体" panose="02010600040101010101" pitchFamily="2" charset="-122"/>
                <a:ea typeface="华文楷体" panose="02010600040101010101" pitchFamily="2" charset="-122"/>
              </a:rPr>
              <a:t>开启减压器（专用）时，操作者应站在阀口的侧后方，动作要轻缓</a:t>
            </a:r>
            <a:r>
              <a:rPr lang="en-US" altLang="zh-CN" sz="1800" dirty="0">
                <a:latin typeface="华文楷体" panose="02010600040101010101" pitchFamily="2" charset="-122"/>
                <a:ea typeface="华文楷体" panose="02010600040101010101" pitchFamily="2" charset="-122"/>
              </a:rPr>
              <a:t>；阀门损坏时，严禁在瓶内有压力的情况下更换阀门。</a:t>
            </a:r>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TextBox 4"/>
          <p:cNvSpPr txBox="1"/>
          <p:nvPr/>
        </p:nvSpPr>
        <p:spPr>
          <a:xfrm>
            <a:off x="522288" y="828675"/>
            <a:ext cx="9769475" cy="460375"/>
          </a:xfrm>
          <a:prstGeom prst="rect">
            <a:avLst/>
          </a:prstGeom>
          <a:noFill/>
          <a:ln w="9525">
            <a:noFill/>
          </a:ln>
        </p:spPr>
        <p:txBody>
          <a:bodyPr wrap="square" anchor="t" anchorCtr="0">
            <a:spAutoFit/>
          </a:bodyPr>
          <a:lstStyle/>
          <a:p>
            <a:r>
              <a:rPr lang="zh-CN" altLang="en-US" sz="2400" b="1" dirty="0">
                <a:latin typeface="华文新魏" panose="02010800040101010101" pitchFamily="2" charset="-122"/>
                <a:ea typeface="华文新魏" panose="02010800040101010101" pitchFamily="2" charset="-122"/>
              </a:rPr>
              <a:t>（八）</a:t>
            </a:r>
            <a:r>
              <a:rPr lang="zh-CN" altLang="zh-CN" sz="2400" b="1" dirty="0">
                <a:latin typeface="华文新魏" panose="02010800040101010101" pitchFamily="2" charset="-122"/>
                <a:ea typeface="华文新魏" panose="02010800040101010101" pitchFamily="2" charset="-122"/>
              </a:rPr>
              <a:t>天津师范大学实验室气瓶安全管理实施细则（试行）</a:t>
            </a:r>
            <a:r>
              <a:rPr lang="zh-CN" altLang="en-US" sz="2400" b="1" dirty="0">
                <a:latin typeface="华文新魏" panose="02010800040101010101" pitchFamily="2" charset="-122"/>
                <a:ea typeface="华文新魏" panose="02010800040101010101" pitchFamily="2" charset="-122"/>
              </a:rPr>
              <a:t>（重点内容）</a:t>
            </a:r>
          </a:p>
        </p:txBody>
      </p:sp>
      <p:pic>
        <p:nvPicPr>
          <p:cNvPr id="79874" name="图片 109">
            <a:hlinkClick r:id="rId3" action="ppaction://hlinksldjump"/>
          </p:cNvPr>
          <p:cNvPicPr>
            <a:picLocks noChangeAspect="1"/>
          </p:cNvPicPr>
          <p:nvPr/>
        </p:nvPicPr>
        <p:blipFill>
          <a:blip r:embed="rId4" cstate="print"/>
          <a:srcRect l="67346" t="17532" r="2882" b="42969"/>
          <a:stretch>
            <a:fillRect/>
          </a:stretch>
        </p:blipFill>
        <p:spPr>
          <a:xfrm>
            <a:off x="9275763" y="6138863"/>
            <a:ext cx="798512" cy="755650"/>
          </a:xfrm>
          <a:prstGeom prst="rect">
            <a:avLst/>
          </a:prstGeom>
          <a:noFill/>
          <a:ln w="9525">
            <a:noFill/>
          </a:ln>
        </p:spPr>
      </p:pic>
      <p:pic>
        <p:nvPicPr>
          <p:cNvPr id="79875" name="图片 11">
            <a:hlinkClick r:id="rId5" action="ppaction://hlinksldjump"/>
          </p:cNvPr>
          <p:cNvPicPr>
            <a:picLocks noChangeAspect="1"/>
          </p:cNvPicPr>
          <p:nvPr/>
        </p:nvPicPr>
        <p:blipFill>
          <a:blip r:embed="rId6" cstate="print"/>
          <a:srcRect l="4480" t="58189" r="68494" b="5009"/>
          <a:stretch>
            <a:fillRect/>
          </a:stretch>
        </p:blipFill>
        <p:spPr>
          <a:xfrm>
            <a:off x="8418513" y="6138863"/>
            <a:ext cx="739775" cy="739775"/>
          </a:xfrm>
          <a:prstGeom prst="rect">
            <a:avLst/>
          </a:prstGeom>
          <a:noFill/>
          <a:ln w="9525">
            <a:noFill/>
          </a:ln>
        </p:spPr>
      </p:pic>
      <p:sp>
        <p:nvSpPr>
          <p:cNvPr id="79876" name="TextBox 5"/>
          <p:cNvSpPr txBox="1"/>
          <p:nvPr>
            <p:custDataLst>
              <p:tags r:id="rId1"/>
            </p:custDataLst>
          </p:nvPr>
        </p:nvSpPr>
        <p:spPr>
          <a:xfrm>
            <a:off x="523875" y="1289050"/>
            <a:ext cx="9767570" cy="5041265"/>
          </a:xfrm>
          <a:prstGeom prst="rect">
            <a:avLst/>
          </a:prstGeom>
          <a:noFill/>
          <a:ln w="9525">
            <a:noFill/>
          </a:ln>
        </p:spPr>
        <p:txBody>
          <a:bodyPr wrap="square" anchor="t" anchorCtr="0">
            <a:spAutoFit/>
          </a:bodyPr>
          <a:lstStyle/>
          <a:p>
            <a:pPr algn="ctr" eaLnBrk="0" hangingPunct="0">
              <a:lnSpc>
                <a:spcPts val="2200"/>
              </a:lnSpc>
            </a:pPr>
            <a:r>
              <a:rPr lang="en-US" altLang="zh-CN" sz="1600" dirty="0">
                <a:latin typeface="华文楷体" panose="02010600040101010101" pitchFamily="2" charset="-122"/>
                <a:ea typeface="华文楷体" panose="02010600040101010101" pitchFamily="2" charset="-122"/>
              </a:rPr>
              <a:t>     </a:t>
            </a: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第四章  气瓶的使用和报废</a:t>
            </a:r>
          </a:p>
          <a:p>
            <a:pPr eaLnBrk="0" hangingPunct="0">
              <a:lnSpc>
                <a:spcPts val="2800"/>
              </a:lnSpc>
            </a:pPr>
            <a:r>
              <a:rPr lang="en-US" altLang="zh-CN" sz="1800" b="1" dirty="0">
                <a:latin typeface="华文楷体" panose="02010600040101010101" pitchFamily="2" charset="-122"/>
                <a:ea typeface="华文楷体" panose="02010600040101010101" pitchFamily="2" charset="-122"/>
              </a:rPr>
              <a:t>        第十六条</a:t>
            </a:r>
            <a:r>
              <a:rPr lang="en-US" altLang="zh-CN" sz="1800" dirty="0">
                <a:latin typeface="华文楷体" panose="02010600040101010101" pitchFamily="2" charset="-122"/>
                <a:ea typeface="华文楷体" panose="02010600040101010101" pitchFamily="2" charset="-122"/>
              </a:rPr>
              <a:t>  几种特殊气体的性质和安全措施</a:t>
            </a:r>
          </a:p>
          <a:p>
            <a:pPr eaLnBrk="0" hangingPunct="0">
              <a:lnSpc>
                <a:spcPts val="2800"/>
              </a:lnSpc>
            </a:pPr>
            <a:r>
              <a:rPr lang="en-US" altLang="zh-CN" sz="1800" dirty="0">
                <a:latin typeface="华文楷体" panose="02010600040101010101" pitchFamily="2" charset="-122"/>
                <a:ea typeface="华文楷体" panose="02010600040101010101" pitchFamily="2" charset="-122"/>
              </a:rPr>
              <a:t>        </a:t>
            </a:r>
            <a:r>
              <a:rPr sz="1800" dirty="0">
                <a:latin typeface="华文楷体" panose="02010600040101010101" pitchFamily="2" charset="-122"/>
                <a:ea typeface="华文楷体" panose="02010600040101010101" pitchFamily="2" charset="-122"/>
              </a:rPr>
              <a:t>（三）氧气：按《GB 16912—2008 深度冷冻法生产氧气及相关气体安全技术规程》执行。氧气是强烈的助燃气体，高温下，纯氧十分活泼；温度不变而压力增加时，可以和油类发生急剧的化学反应，并引起发热自燃，进而产生强烈爆炸。氧气瓶在使用过程中，除遵守第十一条、第十四条相关规定之外，</a:t>
            </a:r>
            <a:r>
              <a:rPr sz="1800" b="1" dirty="0">
                <a:solidFill>
                  <a:srgbClr val="FF0000"/>
                </a:solidFill>
                <a:latin typeface="华文楷体" panose="02010600040101010101" pitchFamily="2" charset="-122"/>
                <a:ea typeface="华文楷体" panose="02010600040101010101" pitchFamily="2" charset="-122"/>
              </a:rPr>
              <a:t>还要防止与油类接触，并绝对避免让其他可燃性气体混入氧气瓶。</a:t>
            </a:r>
            <a:endParaRPr sz="1800" dirty="0">
              <a:latin typeface="华文楷体" panose="02010600040101010101" pitchFamily="2" charset="-122"/>
              <a:ea typeface="华文楷体" panose="02010600040101010101" pitchFamily="2" charset="-122"/>
            </a:endParaRPr>
          </a:p>
          <a:p>
            <a:pPr eaLnBrk="0" hangingPunct="0">
              <a:lnSpc>
                <a:spcPts val="2800"/>
              </a:lnSpc>
            </a:pPr>
            <a:r>
              <a:rPr lang="en-US" sz="1800" dirty="0">
                <a:latin typeface="华文楷体" panose="02010600040101010101" pitchFamily="2" charset="-122"/>
                <a:ea typeface="华文楷体" panose="02010600040101010101" pitchFamily="2" charset="-122"/>
              </a:rPr>
              <a:t>        </a:t>
            </a:r>
            <a:r>
              <a:rPr sz="1800" dirty="0">
                <a:latin typeface="华文楷体" panose="02010600040101010101" pitchFamily="2" charset="-122"/>
                <a:ea typeface="华文楷体" panose="02010600040101010101" pitchFamily="2" charset="-122"/>
              </a:rPr>
              <a:t>（四）氨：氨气为无色、有刺激性恶臭的气体；与空气混合能形成爆炸性混合物；遇明火、高热能引起燃烧爆炸；与氟、氯等接触会发生剧烈的化学反应；若遇高热，容器内压增大，有开裂和爆炸的危险。低浓度氨对粘膜有刺激作用，高浓度可造成组织溶解坏死或引起反射性呼吸停止。</a:t>
            </a:r>
            <a:r>
              <a:rPr sz="1800" b="1" dirty="0">
                <a:solidFill>
                  <a:srgbClr val="FF0000"/>
                </a:solidFill>
                <a:latin typeface="华文楷体" panose="02010600040101010101" pitchFamily="2" charset="-122"/>
                <a:ea typeface="华文楷体" panose="02010600040101010101" pitchFamily="2" charset="-122"/>
              </a:rPr>
              <a:t>氨气瓶内为液氨，液氨具有强腐蚀性。液氨或高浓度氨可致眼灼伤或皮肤灼伤。</a:t>
            </a:r>
            <a:r>
              <a:rPr sz="1800" dirty="0">
                <a:latin typeface="华文楷体" panose="02010600040101010101" pitchFamily="2" charset="-122"/>
                <a:ea typeface="华文楷体" panose="02010600040101010101" pitchFamily="2" charset="-122"/>
              </a:rPr>
              <a:t>氨气瓶在使用过程中，除遵守第十一条、第十四条相关规定之外，还应做到以下几点：</a:t>
            </a:r>
          </a:p>
          <a:p>
            <a:pPr eaLnBrk="0" hangingPunct="0">
              <a:lnSpc>
                <a:spcPts val="2800"/>
              </a:lnSpc>
            </a:pPr>
            <a:r>
              <a:rPr lang="en-US" sz="1800" dirty="0">
                <a:latin typeface="华文楷体" panose="02010600040101010101" pitchFamily="2" charset="-122"/>
                <a:ea typeface="华文楷体" panose="02010600040101010101" pitchFamily="2" charset="-122"/>
              </a:rPr>
              <a:t>        </a:t>
            </a:r>
            <a:r>
              <a:rPr sz="1800" dirty="0">
                <a:latin typeface="华文楷体" panose="02010600040101010101" pitchFamily="2" charset="-122"/>
                <a:ea typeface="华文楷体" panose="02010600040101010101" pitchFamily="2" charset="-122"/>
              </a:rPr>
              <a:t>1.</a:t>
            </a:r>
            <a:r>
              <a:rPr lang="en-US" sz="1800" dirty="0">
                <a:latin typeface="华文楷体" panose="02010600040101010101" pitchFamily="2" charset="-122"/>
                <a:ea typeface="华文楷体" panose="02010600040101010101" pitchFamily="2" charset="-122"/>
              </a:rPr>
              <a:t> </a:t>
            </a:r>
            <a:r>
              <a:rPr sz="1800" dirty="0">
                <a:latin typeface="华文楷体" panose="02010600040101010101" pitchFamily="2" charset="-122"/>
                <a:ea typeface="华文楷体" panose="02010600040101010101" pitchFamily="2" charset="-122"/>
              </a:rPr>
              <a:t>操作人员穿防静电工作服，戴过滤式防毒面具（半面罩）、戴防护眼镜和橡胶手套。工作场所严禁吸烟。避</a:t>
            </a:r>
            <a:r>
              <a:rPr sz="1800" b="1" dirty="0">
                <a:solidFill>
                  <a:srgbClr val="FF0000"/>
                </a:solidFill>
                <a:latin typeface="华文楷体" panose="02010600040101010101" pitchFamily="2" charset="-122"/>
                <a:ea typeface="华文楷体" panose="02010600040101010101" pitchFamily="2" charset="-122"/>
              </a:rPr>
              <a:t>免与氧化剂、酸类、卤素接触。</a:t>
            </a:r>
            <a:r>
              <a:rPr sz="1800" dirty="0">
                <a:latin typeface="华文楷体" panose="02010600040101010101" pitchFamily="2" charset="-122"/>
                <a:ea typeface="华文楷体" panose="02010600040101010101" pitchFamily="2" charset="-122"/>
              </a:rPr>
              <a:t>搬运时轻装轻卸，防止气瓶及附件破损。</a:t>
            </a:r>
          </a:p>
          <a:p>
            <a:pPr eaLnBrk="0" hangingPunct="0">
              <a:lnSpc>
                <a:spcPts val="2800"/>
              </a:lnSpc>
            </a:pPr>
            <a:r>
              <a:rPr lang="en-US" sz="1800" dirty="0">
                <a:latin typeface="华文楷体" panose="02010600040101010101" pitchFamily="2" charset="-122"/>
                <a:ea typeface="华文楷体" panose="02010600040101010101" pitchFamily="2" charset="-122"/>
              </a:rPr>
              <a:t>        </a:t>
            </a:r>
            <a:r>
              <a:rPr sz="1800" dirty="0">
                <a:latin typeface="华文楷体" panose="02010600040101010101" pitchFamily="2" charset="-122"/>
                <a:ea typeface="华文楷体" panose="02010600040101010101" pitchFamily="2" charset="-122"/>
              </a:rPr>
              <a:t>2.</a:t>
            </a:r>
            <a:r>
              <a:rPr lang="en-US" sz="1800" dirty="0">
                <a:latin typeface="华文楷体" panose="02010600040101010101" pitchFamily="2" charset="-122"/>
                <a:ea typeface="华文楷体" panose="02010600040101010101" pitchFamily="2" charset="-122"/>
              </a:rPr>
              <a:t> </a:t>
            </a:r>
            <a:r>
              <a:rPr sz="1800" dirty="0">
                <a:latin typeface="华文楷体" panose="02010600040101010101" pitchFamily="2" charset="-122"/>
                <a:ea typeface="华文楷体" panose="02010600040101010101" pitchFamily="2" charset="-122"/>
              </a:rPr>
              <a:t>安全柜内温度温不宜超过30℃。禁止使用易产生火花的机械设备和工具。</a:t>
            </a:r>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extBox 5"/>
          <p:cNvSpPr txBox="1"/>
          <p:nvPr/>
        </p:nvSpPr>
        <p:spPr>
          <a:xfrm>
            <a:off x="882015" y="1288733"/>
            <a:ext cx="8858250" cy="583565"/>
          </a:xfrm>
          <a:prstGeom prst="rect">
            <a:avLst/>
          </a:prstGeom>
          <a:noFill/>
          <a:ln w="9525">
            <a:noFill/>
          </a:ln>
        </p:spPr>
        <p:txBody>
          <a:bodyPr anchor="t" anchorCtr="0">
            <a:spAutoFit/>
          </a:bodyPr>
          <a:lstStyle/>
          <a:p>
            <a:pPr algn="ctr"/>
            <a:r>
              <a:rPr lang="zh-CN" altLang="en-US" sz="3200" b="1" dirty="0">
                <a:solidFill>
                  <a:srgbClr val="FF0000"/>
                </a:solidFill>
                <a:latin typeface="华文新魏" panose="02010800040101010101" pitchFamily="2" charset="-122"/>
                <a:ea typeface="华文新魏" panose="02010800040101010101" pitchFamily="2" charset="-122"/>
              </a:rPr>
              <a:t>总结</a:t>
            </a:r>
          </a:p>
        </p:txBody>
      </p:sp>
      <p:sp>
        <p:nvSpPr>
          <p:cNvPr id="19458" name="TextBox 4"/>
          <p:cNvSpPr txBox="1"/>
          <p:nvPr/>
        </p:nvSpPr>
        <p:spPr>
          <a:xfrm>
            <a:off x="521970" y="828675"/>
            <a:ext cx="9740900" cy="460375"/>
          </a:xfrm>
          <a:prstGeom prst="rect">
            <a:avLst/>
          </a:prstGeom>
          <a:noFill/>
          <a:ln w="9525">
            <a:noFill/>
          </a:ln>
        </p:spPr>
        <p:txBody>
          <a:bodyPr wrap="square" anchor="t" anchorCtr="0">
            <a:spAutoFit/>
          </a:bodyPr>
          <a:lstStyle/>
          <a:p>
            <a:r>
              <a:rPr lang="zh-CN" altLang="en-US" sz="2400" b="1" dirty="0">
                <a:latin typeface="华文新魏" panose="02010800040101010101" pitchFamily="2" charset="-122"/>
                <a:ea typeface="华文新魏" panose="02010800040101010101" pitchFamily="2" charset="-122"/>
                <a:sym typeface="+mn-ea"/>
              </a:rPr>
              <a:t>（八）</a:t>
            </a:r>
            <a:r>
              <a:rPr lang="zh-CN" altLang="zh-CN" sz="2400" b="1" dirty="0">
                <a:latin typeface="华文新魏" panose="02010800040101010101" pitchFamily="2" charset="-122"/>
                <a:ea typeface="华文新魏" panose="02010800040101010101" pitchFamily="2" charset="-122"/>
                <a:sym typeface="+mn-ea"/>
              </a:rPr>
              <a:t>天津师范大学实验室气瓶安全管理实施细则（试行）</a:t>
            </a:r>
            <a:r>
              <a:rPr lang="zh-CN" altLang="en-US" sz="2400" b="1" dirty="0">
                <a:latin typeface="华文新魏" panose="02010800040101010101" pitchFamily="2" charset="-122"/>
                <a:ea typeface="华文新魏" panose="02010800040101010101" pitchFamily="2" charset="-122"/>
                <a:sym typeface="+mn-ea"/>
              </a:rPr>
              <a:t>（重点内容）</a:t>
            </a:r>
            <a:endParaRPr lang="zh-CN" altLang="en-US" sz="2400" b="1" dirty="0">
              <a:latin typeface="华文新魏" panose="02010800040101010101" pitchFamily="2" charset="-122"/>
              <a:ea typeface="华文新魏" panose="02010800040101010101" pitchFamily="2" charset="-122"/>
            </a:endParaRPr>
          </a:p>
        </p:txBody>
      </p:sp>
      <p:sp>
        <p:nvSpPr>
          <p:cNvPr id="19459" name="TextBox 5"/>
          <p:cNvSpPr txBox="1"/>
          <p:nvPr/>
        </p:nvSpPr>
        <p:spPr>
          <a:xfrm>
            <a:off x="521970" y="1824990"/>
            <a:ext cx="9666605" cy="4041140"/>
          </a:xfrm>
          <a:prstGeom prst="rect">
            <a:avLst/>
          </a:prstGeom>
          <a:noFill/>
          <a:ln w="9525">
            <a:noFill/>
          </a:ln>
        </p:spPr>
        <p:txBody>
          <a:bodyPr wrap="square" anchor="t" anchorCtr="0">
            <a:spAutoFit/>
          </a:bodyPr>
          <a:lstStyle/>
          <a:p>
            <a:pPr marL="0" lvl="2" algn="l" rtl="0" eaLnBrk="0" hangingPunct="0">
              <a:lnSpc>
                <a:spcPts val="2800"/>
              </a:lnSpc>
              <a:spcBef>
                <a:spcPts val="0"/>
              </a:spcBef>
              <a:buClrTx/>
              <a:buSzTx/>
              <a:buFontTx/>
              <a:buNone/>
            </a:pPr>
            <a:r>
              <a:rPr lang="zh-CN" altLang="zh-CN" sz="2000" b="1" dirty="0">
                <a:solidFill>
                  <a:srgbClr val="FF0000"/>
                </a:solidFill>
                <a:latin typeface="华文楷体" panose="02010600040101010101" pitchFamily="2" charset="-122"/>
                <a:ea typeface="华文楷体" panose="02010600040101010101" pitchFamily="2" charset="-122"/>
              </a:rPr>
              <a:t>       学校</a:t>
            </a:r>
            <a:r>
              <a:rPr lang="zh-CN" altLang="zh-CN" sz="2000" b="1" dirty="0">
                <a:solidFill>
                  <a:srgbClr val="FF0000"/>
                </a:solidFill>
                <a:latin typeface="华文楷体" panose="02010600040101010101" pitchFamily="2" charset="-122"/>
                <a:ea typeface="华文楷体" panose="02010600040101010101" pitchFamily="2" charset="-122"/>
                <a:sym typeface="+mn-ea"/>
              </a:rPr>
              <a:t>实验室气瓶安全管理实施细则重点应落实以下几方面：</a:t>
            </a:r>
            <a:r>
              <a:rPr lang="zh-CN" altLang="zh-CN" sz="2000" b="1" dirty="0">
                <a:solidFill>
                  <a:srgbClr val="FF0000"/>
                </a:solidFill>
                <a:latin typeface="华文楷体" panose="02010600040101010101" pitchFamily="2" charset="-122"/>
                <a:ea typeface="华文楷体" panose="02010600040101010101" pitchFamily="2" charset="-122"/>
              </a:rPr>
              <a:t>        </a:t>
            </a:r>
            <a:r>
              <a:rPr lang="zh-CN" altLang="zh-CN" sz="2000" b="1" dirty="0">
                <a:solidFill>
                  <a:srgbClr val="FF0000"/>
                </a:solidFill>
                <a:latin typeface="华文楷体" panose="02010600040101010101" pitchFamily="2" charset="-122"/>
                <a:ea typeface="华文楷体" panose="02010600040101010101" pitchFamily="2" charset="-122"/>
                <a:sym typeface="+mn-ea"/>
              </a:rPr>
              <a:t> </a:t>
            </a:r>
          </a:p>
          <a:p>
            <a:pPr marL="0" lvl="2" algn="l" eaLnBrk="0" hangingPunct="0">
              <a:lnSpc>
                <a:spcPts val="2800"/>
              </a:lnSpc>
              <a:spcBef>
                <a:spcPts val="0"/>
              </a:spcBef>
              <a:buClrTx/>
              <a:buSzTx/>
              <a:buFontTx/>
            </a:pPr>
            <a:r>
              <a:rPr lang="zh-CN" altLang="zh-CN" sz="2000" b="1" dirty="0">
                <a:solidFill>
                  <a:srgbClr val="FF0000"/>
                </a:solidFill>
                <a:latin typeface="华文楷体" panose="02010600040101010101" pitchFamily="2" charset="-122"/>
                <a:ea typeface="华文楷体" panose="02010600040101010101" pitchFamily="2" charset="-122"/>
                <a:sym typeface="+mn-ea"/>
              </a:rPr>
              <a:t>        1.气瓶验收包括：检测是否漏气外观颜色，字样和色环，安全附件（橡胶防震圈、安全帽、瓶阀等）配置齐全，气瓶生产日期不超过设计使用年限（钢质无缝气瓶20年），气瓶检验钢印或扫二维码是否在检验允许的使用期内（氨、硫化氢、二氧化硫、氟化氢、氯化氢等腐蚀性气体2年定检，氮、六氟化硫、四氟甲烷及惰性气体5年定检，溶解乙炔3年定检，其他一般3年定检）。</a:t>
            </a:r>
            <a:endParaRPr lang="zh-CN" altLang="zh-CN" sz="2000" b="1" dirty="0">
              <a:solidFill>
                <a:srgbClr val="FF0000"/>
              </a:solidFill>
              <a:latin typeface="华文楷体" panose="02010600040101010101" pitchFamily="2" charset="-122"/>
              <a:ea typeface="华文楷体" panose="02010600040101010101" pitchFamily="2" charset="-122"/>
            </a:endParaRPr>
          </a:p>
          <a:p>
            <a:pPr marL="0" lvl="2" algn="l" eaLnBrk="0" hangingPunct="0">
              <a:lnSpc>
                <a:spcPts val="2800"/>
              </a:lnSpc>
              <a:spcBef>
                <a:spcPts val="0"/>
              </a:spcBef>
              <a:buClrTx/>
              <a:buSzTx/>
              <a:buFontTx/>
            </a:pPr>
            <a:r>
              <a:rPr lang="zh-CN" altLang="zh-CN" sz="2000" b="1" dirty="0">
                <a:solidFill>
                  <a:srgbClr val="FF0000"/>
                </a:solidFill>
                <a:latin typeface="华文楷体" panose="02010600040101010101" pitchFamily="2" charset="-122"/>
                <a:ea typeface="华文楷体" panose="02010600040101010101" pitchFamily="2" charset="-122"/>
                <a:sym typeface="+mn-ea"/>
              </a:rPr>
              <a:t>        2.气瓶存储和使用应做到：固定稳妥，专人管理，状态标识牌，操作规程，应急处理预案；存储可燃气体和助燃气体的气瓶严禁混放；气瓶周围不得堆放易燃、易爆物品；易燃、易爆、有毒、腐蚀气体须配备带有气体泄漏报警器的气瓶柜；使用前进行专业操作培训，按操作规程使用，瓶内气体不得用尽留有余压，气瓶使用完毕必须关闭总阀，进行安全检查，防止泄露。</a:t>
            </a:r>
            <a:endParaRPr lang="en-US" altLang="zh-CN" sz="2000" b="1" kern="1200" dirty="0">
              <a:solidFill>
                <a:srgbClr val="FF0000"/>
              </a:solidFill>
              <a:latin typeface="华文楷体" panose="02010600040101010101" pitchFamily="2" charset="-122"/>
              <a:ea typeface="华文楷体" panose="02010600040101010101" pitchFamily="2" charset="-122"/>
              <a:cs typeface="+mn-cs"/>
              <a:sym typeface="+mn-ea"/>
            </a:endParaRPr>
          </a:p>
        </p:txBody>
      </p:sp>
      <p:pic>
        <p:nvPicPr>
          <p:cNvPr id="19460" name="图片 109">
            <a:hlinkClick r:id="rId2" action="ppaction://hlinksldjump"/>
          </p:cNvPr>
          <p:cNvPicPr>
            <a:picLocks noChangeAspect="1"/>
          </p:cNvPicPr>
          <p:nvPr/>
        </p:nvPicPr>
        <p:blipFill>
          <a:blip r:embed="rId3" cstate="print"/>
          <a:srcRect l="67346" t="17532" r="2882" b="42969"/>
          <a:stretch>
            <a:fillRect/>
          </a:stretch>
        </p:blipFill>
        <p:spPr>
          <a:xfrm>
            <a:off x="9275763" y="6138863"/>
            <a:ext cx="798512" cy="755650"/>
          </a:xfrm>
          <a:prstGeom prst="rect">
            <a:avLst/>
          </a:prstGeom>
          <a:noFill/>
          <a:ln w="9525">
            <a:noFill/>
          </a:ln>
        </p:spPr>
      </p:pic>
      <p:pic>
        <p:nvPicPr>
          <p:cNvPr id="19461" name="图片 11">
            <a:hlinkClick r:id="rId4" action="ppaction://hlinksldjump"/>
          </p:cNvPr>
          <p:cNvPicPr>
            <a:picLocks noChangeAspect="1"/>
          </p:cNvPicPr>
          <p:nvPr/>
        </p:nvPicPr>
        <p:blipFill>
          <a:blip r:embed="rId5" cstate="print"/>
          <a:srcRect l="4480" t="58189" r="68494" b="5009"/>
          <a:stretch>
            <a:fillRect/>
          </a:stretch>
        </p:blipFill>
        <p:spPr>
          <a:xfrm>
            <a:off x="8418513" y="6138863"/>
            <a:ext cx="739775" cy="739775"/>
          </a:xfrm>
          <a:prstGeom prst="rect">
            <a:avLst/>
          </a:prstGeom>
          <a:noFill/>
          <a:ln w="9525">
            <a:noFill/>
          </a:ln>
        </p:spPr>
      </p:pic>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TextBox 4"/>
          <p:cNvSpPr txBox="1"/>
          <p:nvPr/>
        </p:nvSpPr>
        <p:spPr>
          <a:xfrm>
            <a:off x="522288" y="890270"/>
            <a:ext cx="9769475" cy="398780"/>
          </a:xfrm>
          <a:prstGeom prst="rect">
            <a:avLst/>
          </a:prstGeom>
          <a:noFill/>
          <a:ln w="9525">
            <a:noFill/>
          </a:ln>
        </p:spPr>
        <p:txBody>
          <a:bodyPr wrap="square" anchor="t" anchorCtr="0">
            <a:spAutoFit/>
          </a:bodyPr>
          <a:lstStyle/>
          <a:p>
            <a:r>
              <a:rPr lang="zh-CN" altLang="en-US" sz="2000" b="1" dirty="0">
                <a:latin typeface="华文新魏" panose="02010800040101010101" pitchFamily="2" charset="-122"/>
                <a:ea typeface="华文新魏" panose="02010800040101010101" pitchFamily="2" charset="-122"/>
              </a:rPr>
              <a:t>（九）</a:t>
            </a:r>
            <a:r>
              <a:rPr lang="zh-CN" altLang="en-US" sz="2000" b="1" dirty="0">
                <a:latin typeface="华文新魏" panose="02010800040101010101" pitchFamily="2" charset="-122"/>
                <a:ea typeface="华文新魏" panose="02010800040101010101" pitchFamily="2" charset="-122"/>
                <a:sym typeface="+mn-ea"/>
              </a:rPr>
              <a:t>天津师范大学实验室危险化学品安全管理实施细则（试行）</a:t>
            </a:r>
            <a:r>
              <a:rPr lang="zh-CN" altLang="en-US" sz="2000" b="1" dirty="0">
                <a:latin typeface="华文新魏" panose="02010800040101010101" pitchFamily="2" charset="-122"/>
                <a:ea typeface="华文新魏" panose="02010800040101010101" pitchFamily="2" charset="-122"/>
              </a:rPr>
              <a:t>（重点内容）</a:t>
            </a:r>
          </a:p>
        </p:txBody>
      </p:sp>
      <p:pic>
        <p:nvPicPr>
          <p:cNvPr id="79874" name="图片 109">
            <a:hlinkClick r:id="rId3" action="ppaction://hlinksldjump"/>
          </p:cNvPr>
          <p:cNvPicPr>
            <a:picLocks noChangeAspect="1"/>
          </p:cNvPicPr>
          <p:nvPr/>
        </p:nvPicPr>
        <p:blipFill>
          <a:blip r:embed="rId4" cstate="print"/>
          <a:srcRect l="67346" t="17532" r="2882" b="42969"/>
          <a:stretch>
            <a:fillRect/>
          </a:stretch>
        </p:blipFill>
        <p:spPr>
          <a:xfrm>
            <a:off x="9275763" y="6138863"/>
            <a:ext cx="798512" cy="755650"/>
          </a:xfrm>
          <a:prstGeom prst="rect">
            <a:avLst/>
          </a:prstGeom>
          <a:noFill/>
          <a:ln w="9525">
            <a:noFill/>
          </a:ln>
        </p:spPr>
      </p:pic>
      <p:pic>
        <p:nvPicPr>
          <p:cNvPr id="79875" name="图片 11">
            <a:hlinkClick r:id="rId5" action="ppaction://hlinksldjump"/>
          </p:cNvPr>
          <p:cNvPicPr>
            <a:picLocks noChangeAspect="1"/>
          </p:cNvPicPr>
          <p:nvPr/>
        </p:nvPicPr>
        <p:blipFill>
          <a:blip r:embed="rId6" cstate="print"/>
          <a:srcRect l="4480" t="58189" r="68494" b="5009"/>
          <a:stretch>
            <a:fillRect/>
          </a:stretch>
        </p:blipFill>
        <p:spPr>
          <a:xfrm>
            <a:off x="8418513" y="6138863"/>
            <a:ext cx="739775" cy="739775"/>
          </a:xfrm>
          <a:prstGeom prst="rect">
            <a:avLst/>
          </a:prstGeom>
          <a:noFill/>
          <a:ln w="9525">
            <a:noFill/>
          </a:ln>
        </p:spPr>
      </p:pic>
      <p:sp>
        <p:nvSpPr>
          <p:cNvPr id="79876" name="TextBox 5"/>
          <p:cNvSpPr txBox="1"/>
          <p:nvPr>
            <p:custDataLst>
              <p:tags r:id="rId1"/>
            </p:custDataLst>
          </p:nvPr>
        </p:nvSpPr>
        <p:spPr>
          <a:xfrm>
            <a:off x="523875" y="1289050"/>
            <a:ext cx="9850120" cy="4964430"/>
          </a:xfrm>
          <a:prstGeom prst="rect">
            <a:avLst/>
          </a:prstGeom>
          <a:noFill/>
          <a:ln w="9525">
            <a:noFill/>
          </a:ln>
        </p:spPr>
        <p:txBody>
          <a:bodyPr wrap="square" anchor="t" anchorCtr="0">
            <a:spAutoFit/>
          </a:bodyPr>
          <a:lstStyle/>
          <a:p>
            <a:pPr algn="ctr" eaLnBrk="0" hangingPunct="0">
              <a:lnSpc>
                <a:spcPts val="2000"/>
              </a:lnSpc>
            </a:pPr>
            <a:r>
              <a:rPr lang="en-US" altLang="zh-CN" sz="1600" dirty="0">
                <a:latin typeface="华文楷体" panose="02010600040101010101" pitchFamily="2" charset="-122"/>
                <a:ea typeface="华文楷体" panose="02010600040101010101" pitchFamily="2" charset="-122"/>
              </a:rPr>
              <a:t>     </a:t>
            </a: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第三章 危险化学品的采购、验收和运输</a:t>
            </a:r>
          </a:p>
          <a:p>
            <a:pPr eaLnBrk="0" hangingPunct="0">
              <a:lnSpc>
                <a:spcPts val="2000"/>
              </a:lnSpc>
            </a:pPr>
            <a:r>
              <a:rPr lang="en-US" altLang="zh-CN" sz="1800" b="1" dirty="0">
                <a:latin typeface="华文楷体" panose="02010600040101010101" pitchFamily="2" charset="-122"/>
                <a:ea typeface="华文楷体" panose="02010600040101010101" pitchFamily="2" charset="-122"/>
              </a:rPr>
              <a:t>        第七条</a:t>
            </a:r>
            <a:r>
              <a:rPr lang="en-US" altLang="zh-CN" sz="1800" dirty="0">
                <a:latin typeface="华文楷体" panose="02010600040101010101" pitchFamily="2" charset="-122"/>
                <a:ea typeface="华文楷体" panose="02010600040101010101" pitchFamily="2" charset="-122"/>
              </a:rPr>
              <a:t> </a:t>
            </a:r>
            <a:r>
              <a:rPr lang="en-US" altLang="zh-CN" sz="1800" b="1" dirty="0">
                <a:solidFill>
                  <a:srgbClr val="FF0000"/>
                </a:solidFill>
                <a:latin typeface="华文楷体" panose="02010600040101010101" pitchFamily="2" charset="-122"/>
                <a:ea typeface="华文楷体" panose="02010600040101010101" pitchFamily="2" charset="-122"/>
              </a:rPr>
              <a:t>严禁接收校外单位捐赠或调拨的易制毒、易制爆等管制类化学品，接收校外单位捐赠或调拨非管制类化学品应报学校审批并与校外单位签订协议</a:t>
            </a:r>
            <a:r>
              <a:rPr lang="en-US" altLang="zh-CN" sz="1800" dirty="0">
                <a:latin typeface="华文楷体" panose="02010600040101010101" pitchFamily="2" charset="-122"/>
                <a:ea typeface="华文楷体" panose="02010600040101010101" pitchFamily="2" charset="-122"/>
              </a:rPr>
              <a:t>，验收合格后录入“化学品管理平台”进行台账管理。</a:t>
            </a:r>
          </a:p>
          <a:p>
            <a:pPr eaLnBrk="0" hangingPunct="0">
              <a:lnSpc>
                <a:spcPts val="2000"/>
              </a:lnSpc>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第八条</a:t>
            </a:r>
            <a:r>
              <a:rPr lang="en-US" altLang="zh-CN" sz="1800" dirty="0">
                <a:latin typeface="华文楷体" panose="02010600040101010101" pitchFamily="2" charset="-122"/>
                <a:ea typeface="华文楷体" panose="02010600040101010101" pitchFamily="2" charset="-122"/>
              </a:rPr>
              <a:t> </a:t>
            </a:r>
            <a:r>
              <a:rPr lang="en-US" altLang="zh-CN" sz="1800" b="1" dirty="0">
                <a:solidFill>
                  <a:srgbClr val="FF0000"/>
                </a:solidFill>
                <a:latin typeface="华文楷体" panose="02010600040101010101" pitchFamily="2" charset="-122"/>
                <a:ea typeface="华文楷体" panose="02010600040101010101" pitchFamily="2" charset="-122"/>
              </a:rPr>
              <a:t>危险化学品验收由采购人逐件检查化学品的名称、规格、数量、包装、安全技术说明书（MSDS）和安全标签，防止发生漏、丢、错等情况发生</a:t>
            </a:r>
            <a:r>
              <a:rPr lang="en-US" altLang="zh-CN" sz="1800" dirty="0">
                <a:latin typeface="华文楷体" panose="02010600040101010101" pitchFamily="2" charset="-122"/>
                <a:ea typeface="华文楷体" panose="02010600040101010101" pitchFamily="2" charset="-122"/>
              </a:rPr>
              <a:t>，验收合格后在“化学品管理平台”确认收货。</a:t>
            </a:r>
          </a:p>
          <a:p>
            <a:pPr eaLnBrk="0" hangingPunct="0">
              <a:lnSpc>
                <a:spcPts val="2000"/>
              </a:lnSpc>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第九条</a:t>
            </a:r>
            <a:r>
              <a:rPr lang="en-US" altLang="zh-CN" sz="1800" dirty="0">
                <a:latin typeface="华文楷体" panose="02010600040101010101" pitchFamily="2" charset="-122"/>
                <a:ea typeface="华文楷体" panose="02010600040101010101" pitchFamily="2" charset="-122"/>
              </a:rPr>
              <a:t> 危险化学品的</a:t>
            </a:r>
            <a:r>
              <a:rPr lang="en-US" altLang="zh-CN" sz="1800" b="1" dirty="0">
                <a:solidFill>
                  <a:srgbClr val="FF0000"/>
                </a:solidFill>
                <a:latin typeface="华文楷体" panose="02010600040101010101" pitchFamily="2" charset="-122"/>
                <a:ea typeface="华文楷体" panose="02010600040101010101" pitchFamily="2" charset="-122"/>
              </a:rPr>
              <a:t>运输、装卸须由供应商或委托有资质的单位</a:t>
            </a:r>
            <a:r>
              <a:rPr lang="en-US" altLang="zh-CN" sz="1800" dirty="0">
                <a:latin typeface="华文楷体" panose="02010600040101010101" pitchFamily="2" charset="-122"/>
                <a:ea typeface="华文楷体" panose="02010600040101010101" pitchFamily="2" charset="-122"/>
              </a:rPr>
              <a:t>按照交通运输部关于道路危险货物运输相关管理规定执行，严禁私自违章运输。</a:t>
            </a:r>
            <a:r>
              <a:rPr lang="en-US" altLang="zh-CN" sz="1800" b="1" dirty="0">
                <a:solidFill>
                  <a:srgbClr val="FF0000"/>
                </a:solidFill>
                <a:latin typeface="华文楷体" panose="02010600040101010101" pitchFamily="2" charset="-122"/>
                <a:ea typeface="华文楷体" panose="02010600040101010101" pitchFamily="2" charset="-122"/>
              </a:rPr>
              <a:t>危险化学品须送货上门，禁止使用邮寄、快递方式运输送货。</a:t>
            </a:r>
          </a:p>
          <a:p>
            <a:pPr algn="ctr" eaLnBrk="0" hangingPunct="0">
              <a:lnSpc>
                <a:spcPts val="2000"/>
              </a:lnSpc>
              <a:buClrTx/>
              <a:buSzTx/>
              <a:buFontTx/>
            </a:pPr>
            <a:r>
              <a:rPr lang="en-US" altLang="zh-CN" sz="1800" b="1" dirty="0">
                <a:latin typeface="华文楷体" panose="02010600040101010101" pitchFamily="2" charset="-122"/>
                <a:ea typeface="华文楷体" panose="02010600040101010101" pitchFamily="2" charset="-122"/>
              </a:rPr>
              <a:t>第四章 危险化学品的存储</a:t>
            </a:r>
          </a:p>
          <a:p>
            <a:pPr algn="l" eaLnBrk="0" hangingPunct="0">
              <a:lnSpc>
                <a:spcPts val="2000"/>
              </a:lnSpc>
              <a:buClrTx/>
              <a:buSzTx/>
              <a:buFontTx/>
            </a:pPr>
            <a:r>
              <a:rPr lang="en-US" altLang="zh-CN" sz="1800" b="1" dirty="0">
                <a:latin typeface="华文楷体" panose="02010600040101010101" pitchFamily="2" charset="-122"/>
                <a:ea typeface="华文楷体" panose="02010600040101010101" pitchFamily="2" charset="-122"/>
              </a:rPr>
              <a:t>        第十二条 </a:t>
            </a:r>
            <a:r>
              <a:rPr lang="en-US" altLang="zh-CN" sz="1800" dirty="0">
                <a:latin typeface="华文楷体" panose="02010600040101010101" pitchFamily="2" charset="-122"/>
                <a:ea typeface="华文楷体" panose="02010600040101010101" pitchFamily="2" charset="-122"/>
              </a:rPr>
              <a:t>本细则所规定的危险化学品存储是指存放少量日常使用危险化学品的行为。危险化学品须根据使用量随用随买，</a:t>
            </a:r>
            <a:r>
              <a:rPr lang="en-US" altLang="zh-CN" sz="1800" b="1" dirty="0">
                <a:solidFill>
                  <a:srgbClr val="FF0000"/>
                </a:solidFill>
                <a:latin typeface="华文楷体" panose="02010600040101010101" pitchFamily="2" charset="-122"/>
                <a:ea typeface="华文楷体" panose="02010600040101010101" pitchFamily="2" charset="-122"/>
              </a:rPr>
              <a:t>每个房间储存量最多不超过7天用量且原则上不应超过100公升或100千克，其中易燃易爆化学品的存放总量不应超过50公升或50千克（按50平方米房间为标准，存放量以实验室面积比考量），并由专人管理。</a:t>
            </a:r>
          </a:p>
          <a:p>
            <a:pPr algn="l" eaLnBrk="0" hangingPunct="0">
              <a:lnSpc>
                <a:spcPts val="2000"/>
              </a:lnSpc>
              <a:buClrTx/>
              <a:buSzTx/>
              <a:buFontTx/>
            </a:pPr>
            <a:r>
              <a:rPr lang="en-US" altLang="zh-CN" sz="1800" b="1" dirty="0">
                <a:solidFill>
                  <a:srgbClr val="FF0000"/>
                </a:solidFill>
                <a:latin typeface="华文楷体" panose="02010600040101010101" pitchFamily="2" charset="-122"/>
                <a:ea typeface="华文楷体" panose="02010600040101010101" pitchFamily="2" charset="-122"/>
              </a:rPr>
              <a:t>        </a:t>
            </a:r>
            <a:r>
              <a:rPr lang="en-US" altLang="zh-CN" sz="1800" b="1" dirty="0">
                <a:solidFill>
                  <a:schemeClr val="tx1"/>
                </a:solidFill>
                <a:latin typeface="华文楷体" panose="02010600040101010101" pitchFamily="2" charset="-122"/>
                <a:ea typeface="华文楷体" panose="02010600040101010101" pitchFamily="2" charset="-122"/>
              </a:rPr>
              <a:t>第十四条 </a:t>
            </a:r>
            <a:r>
              <a:rPr lang="en-US" altLang="zh-CN" sz="1800" dirty="0">
                <a:solidFill>
                  <a:schemeClr val="tx1"/>
                </a:solidFill>
                <a:latin typeface="华文楷体" panose="02010600040101010101" pitchFamily="2" charset="-122"/>
                <a:ea typeface="华文楷体" panose="02010600040101010101" pitchFamily="2" charset="-122"/>
              </a:rPr>
              <a:t>存储和使用危险化学品实验室应设置相应</a:t>
            </a:r>
            <a:r>
              <a:rPr lang="en-US" altLang="zh-CN" sz="1800" b="1" dirty="0">
                <a:solidFill>
                  <a:srgbClr val="FF0000"/>
                </a:solidFill>
                <a:latin typeface="华文楷体" panose="02010600040101010101" pitchFamily="2" charset="-122"/>
                <a:ea typeface="华文楷体" panose="02010600040101010101" pitchFamily="2" charset="-122"/>
              </a:rPr>
              <a:t>管理制度（含危险性实验的安全操作规程等）</a:t>
            </a:r>
            <a:r>
              <a:rPr lang="en-US" altLang="zh-CN" sz="1800" dirty="0">
                <a:solidFill>
                  <a:schemeClr val="tx1"/>
                </a:solidFill>
                <a:latin typeface="华文楷体" panose="02010600040101010101" pitchFamily="2" charset="-122"/>
                <a:ea typeface="华文楷体" panose="02010600040101010101" pitchFamily="2" charset="-122"/>
              </a:rPr>
              <a:t>、</a:t>
            </a:r>
            <a:r>
              <a:rPr lang="en-US" altLang="zh-CN" sz="1800" b="1" dirty="0">
                <a:solidFill>
                  <a:srgbClr val="FF0000"/>
                </a:solidFill>
                <a:latin typeface="华文楷体" panose="02010600040101010101" pitchFamily="2" charset="-122"/>
                <a:ea typeface="华文楷体" panose="02010600040101010101" pitchFamily="2" charset="-122"/>
              </a:rPr>
              <a:t>实验室安全信息栏</a:t>
            </a:r>
            <a:r>
              <a:rPr lang="en-US" altLang="zh-CN" sz="1800" dirty="0">
                <a:solidFill>
                  <a:schemeClr val="tx1"/>
                </a:solidFill>
                <a:latin typeface="华文楷体" panose="02010600040101010101" pitchFamily="2" charset="-122"/>
                <a:ea typeface="华文楷体" panose="02010600040101010101" pitchFamily="2" charset="-122"/>
              </a:rPr>
              <a:t>（含实验室安全负责人信息、紧急情况联系电话、使用方向、危险类别、防护措施等）、</a:t>
            </a:r>
            <a:r>
              <a:rPr lang="en-US" altLang="zh-CN" sz="1800" b="1" dirty="0">
                <a:solidFill>
                  <a:srgbClr val="FF0000"/>
                </a:solidFill>
                <a:latin typeface="华文楷体" panose="02010600040101010101" pitchFamily="2" charset="-122"/>
                <a:ea typeface="华文楷体" panose="02010600040101010101" pitchFamily="2" charset="-122"/>
              </a:rPr>
              <a:t>逃生疏散路线图、危险源识别和防控信息表、应急处理预案、安全技术说明书（MSDS）等并配备必要的安全设施、设备、防护用具、灭火器材、喷淋装置和急救药品等。</a:t>
            </a:r>
          </a:p>
        </p:txBody>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TextBox 4"/>
          <p:cNvSpPr txBox="1"/>
          <p:nvPr/>
        </p:nvSpPr>
        <p:spPr>
          <a:xfrm>
            <a:off x="522288" y="890270"/>
            <a:ext cx="9769475" cy="398780"/>
          </a:xfrm>
          <a:prstGeom prst="rect">
            <a:avLst/>
          </a:prstGeom>
          <a:noFill/>
          <a:ln w="9525">
            <a:noFill/>
          </a:ln>
        </p:spPr>
        <p:txBody>
          <a:bodyPr wrap="square" anchor="t" anchorCtr="0">
            <a:spAutoFit/>
          </a:bodyPr>
          <a:lstStyle/>
          <a:p>
            <a:r>
              <a:rPr lang="zh-CN" altLang="en-US" sz="2000" b="1" dirty="0">
                <a:latin typeface="华文新魏" panose="02010800040101010101" pitchFamily="2" charset="-122"/>
                <a:ea typeface="华文新魏" panose="02010800040101010101" pitchFamily="2" charset="-122"/>
              </a:rPr>
              <a:t>（九）</a:t>
            </a:r>
            <a:r>
              <a:rPr lang="zh-CN" altLang="en-US" sz="2000" b="1" dirty="0">
                <a:latin typeface="华文新魏" panose="02010800040101010101" pitchFamily="2" charset="-122"/>
                <a:ea typeface="华文新魏" panose="02010800040101010101" pitchFamily="2" charset="-122"/>
                <a:sym typeface="+mn-ea"/>
              </a:rPr>
              <a:t>天津师范大学实验室危险化学品安全管理实施细则（试行）</a:t>
            </a:r>
            <a:r>
              <a:rPr lang="zh-CN" altLang="en-US" sz="2000" b="1" dirty="0">
                <a:latin typeface="华文新魏" panose="02010800040101010101" pitchFamily="2" charset="-122"/>
                <a:ea typeface="华文新魏" panose="02010800040101010101" pitchFamily="2" charset="-122"/>
              </a:rPr>
              <a:t>（重点内容）</a:t>
            </a:r>
          </a:p>
        </p:txBody>
      </p:sp>
      <p:pic>
        <p:nvPicPr>
          <p:cNvPr id="79874" name="图片 109">
            <a:hlinkClick r:id="rId3" action="ppaction://hlinksldjump"/>
          </p:cNvPr>
          <p:cNvPicPr>
            <a:picLocks noChangeAspect="1"/>
          </p:cNvPicPr>
          <p:nvPr/>
        </p:nvPicPr>
        <p:blipFill>
          <a:blip r:embed="rId4" cstate="print"/>
          <a:srcRect l="67346" t="17532" r="2882" b="42969"/>
          <a:stretch>
            <a:fillRect/>
          </a:stretch>
        </p:blipFill>
        <p:spPr>
          <a:xfrm>
            <a:off x="9275763" y="6138863"/>
            <a:ext cx="798512" cy="755650"/>
          </a:xfrm>
          <a:prstGeom prst="rect">
            <a:avLst/>
          </a:prstGeom>
          <a:noFill/>
          <a:ln w="9525">
            <a:noFill/>
          </a:ln>
        </p:spPr>
      </p:pic>
      <p:pic>
        <p:nvPicPr>
          <p:cNvPr id="79875" name="图片 11">
            <a:hlinkClick r:id="rId5" action="ppaction://hlinksldjump"/>
          </p:cNvPr>
          <p:cNvPicPr>
            <a:picLocks noChangeAspect="1"/>
          </p:cNvPicPr>
          <p:nvPr/>
        </p:nvPicPr>
        <p:blipFill>
          <a:blip r:embed="rId6" cstate="print"/>
          <a:srcRect l="4480" t="58189" r="68494" b="5009"/>
          <a:stretch>
            <a:fillRect/>
          </a:stretch>
        </p:blipFill>
        <p:spPr>
          <a:xfrm>
            <a:off x="8418513" y="6138863"/>
            <a:ext cx="739775" cy="739775"/>
          </a:xfrm>
          <a:prstGeom prst="rect">
            <a:avLst/>
          </a:prstGeom>
          <a:noFill/>
          <a:ln w="9525">
            <a:noFill/>
          </a:ln>
        </p:spPr>
      </p:pic>
      <p:sp>
        <p:nvSpPr>
          <p:cNvPr id="79876" name="TextBox 5"/>
          <p:cNvSpPr txBox="1"/>
          <p:nvPr>
            <p:custDataLst>
              <p:tags r:id="rId1"/>
            </p:custDataLst>
          </p:nvPr>
        </p:nvSpPr>
        <p:spPr>
          <a:xfrm>
            <a:off x="523875" y="1289050"/>
            <a:ext cx="9733280" cy="5105400"/>
          </a:xfrm>
          <a:prstGeom prst="rect">
            <a:avLst/>
          </a:prstGeom>
          <a:noFill/>
          <a:ln w="9525">
            <a:noFill/>
          </a:ln>
        </p:spPr>
        <p:txBody>
          <a:bodyPr wrap="square" anchor="t" anchorCtr="0">
            <a:spAutoFit/>
          </a:bodyPr>
          <a:lstStyle/>
          <a:p>
            <a:pPr algn="ctr" eaLnBrk="0" hangingPunct="0">
              <a:lnSpc>
                <a:spcPts val="2300"/>
              </a:lnSpc>
            </a:pPr>
            <a:r>
              <a:rPr lang="en-US" altLang="zh-CN" sz="1600" dirty="0">
                <a:latin typeface="华文楷体" panose="02010600040101010101" pitchFamily="2" charset="-122"/>
                <a:ea typeface="华文楷体" panose="02010600040101010101" pitchFamily="2" charset="-122"/>
              </a:rPr>
              <a:t>      </a:t>
            </a: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第四章 危险化学品的存储</a:t>
            </a:r>
          </a:p>
          <a:p>
            <a:pPr algn="l" eaLnBrk="0" hangingPunct="0">
              <a:lnSpc>
                <a:spcPts val="2300"/>
              </a:lnSpc>
              <a:buClrTx/>
              <a:buSzTx/>
              <a:buFontTx/>
            </a:pPr>
            <a:r>
              <a:rPr lang="en-US" altLang="zh-CN" sz="1800" b="1" dirty="0">
                <a:latin typeface="华文楷体" panose="02010600040101010101" pitchFamily="2" charset="-122"/>
                <a:ea typeface="华文楷体" panose="02010600040101010101" pitchFamily="2" charset="-122"/>
              </a:rPr>
              <a:t>        第十六条</a:t>
            </a:r>
            <a:r>
              <a:rPr lang="en-US" altLang="zh-CN" sz="1800" dirty="0">
                <a:latin typeface="华文楷体" panose="02010600040101010101" pitchFamily="2" charset="-122"/>
                <a:ea typeface="华文楷体" panose="02010600040101010101" pitchFamily="2" charset="-122"/>
              </a:rPr>
              <a:t> 危险化学品应根据特性分类有序存放于符合安全要求的安全柜、试剂柜、药品柜、气瓶柜或防爆冰箱内，并保持阴凉、通风和干燥，远离火源、热源。</a:t>
            </a:r>
            <a:r>
              <a:rPr lang="zh-CN" altLang="en-US" sz="1800" dirty="0">
                <a:latin typeface="华文楷体" panose="02010600040101010101" pitchFamily="2" charset="-122"/>
                <a:ea typeface="华文楷体" panose="02010600040101010101" pitchFamily="2" charset="-122"/>
              </a:rPr>
              <a:t>详见</a:t>
            </a:r>
            <a:r>
              <a:rPr lang="en-US" altLang="zh-CN" sz="1800" b="1" dirty="0">
                <a:solidFill>
                  <a:srgbClr val="FF0000"/>
                </a:solidFill>
                <a:latin typeface="华文楷体" panose="02010600040101010101" pitchFamily="2" charset="-122"/>
                <a:ea typeface="华文楷体" panose="02010600040101010101" pitchFamily="2" charset="-122"/>
              </a:rPr>
              <a:t>《</a:t>
            </a:r>
            <a:r>
              <a:rPr lang="zh-CN" altLang="en-US" sz="1800" b="1" dirty="0">
                <a:solidFill>
                  <a:srgbClr val="FF0000"/>
                </a:solidFill>
                <a:latin typeface="华文楷体" panose="02010600040101010101" pitchFamily="2" charset="-122"/>
                <a:ea typeface="华文楷体" panose="02010600040101010101" pitchFamily="2" charset="-122"/>
              </a:rPr>
              <a:t>危险化学品存储配存表</a:t>
            </a:r>
            <a:r>
              <a:rPr lang="en-US" altLang="zh-CN" sz="1800" b="1" dirty="0">
                <a:solidFill>
                  <a:srgbClr val="FF0000"/>
                </a:solidFill>
                <a:latin typeface="华文楷体" panose="02010600040101010101" pitchFamily="2" charset="-122"/>
                <a:ea typeface="华文楷体" panose="02010600040101010101" pitchFamily="2" charset="-122"/>
              </a:rPr>
              <a:t>GB15603-2022》</a:t>
            </a:r>
            <a:r>
              <a:rPr lang="zh-CN" altLang="en-US" sz="1800" dirty="0">
                <a:latin typeface="华文楷体" panose="02010600040101010101" pitchFamily="2" charset="-122"/>
                <a:ea typeface="华文楷体" panose="02010600040101010101" pitchFamily="2" charset="-122"/>
              </a:rPr>
              <a:t>。</a:t>
            </a:r>
            <a:endParaRPr lang="en-US" altLang="zh-CN" sz="1800" dirty="0">
              <a:latin typeface="华文楷体" panose="02010600040101010101" pitchFamily="2" charset="-122"/>
              <a:ea typeface="华文楷体" panose="02010600040101010101" pitchFamily="2" charset="-122"/>
            </a:endParaRPr>
          </a:p>
          <a:p>
            <a:pPr algn="l" eaLnBrk="0" hangingPunct="0">
              <a:lnSpc>
                <a:spcPts val="2300"/>
              </a:lnSpc>
              <a:buClrTx/>
              <a:buSzTx/>
              <a:buFontTx/>
            </a:pPr>
            <a:r>
              <a:rPr lang="en-US" altLang="zh-CN" sz="1800" b="1" dirty="0">
                <a:solidFill>
                  <a:srgbClr val="FF0000"/>
                </a:solidFill>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第十七条</a:t>
            </a:r>
            <a:r>
              <a:rPr lang="en-US" altLang="zh-CN" sz="1800" dirty="0">
                <a:latin typeface="华文楷体" panose="02010600040101010101" pitchFamily="2" charset="-122"/>
                <a:ea typeface="华文楷体" panose="02010600040101010101" pitchFamily="2" charset="-122"/>
              </a:rPr>
              <a:t> 危险化学品的存储和使用还应遵循以下要求和原则：</a:t>
            </a:r>
          </a:p>
          <a:p>
            <a:pPr algn="l" eaLnBrk="0" hangingPunct="0">
              <a:lnSpc>
                <a:spcPts val="2300"/>
              </a:lnSpc>
              <a:buClrTx/>
              <a:buSzTx/>
              <a:buFontTx/>
            </a:pPr>
            <a:r>
              <a:rPr lang="en-US" altLang="zh-CN" sz="1800" dirty="0">
                <a:latin typeface="华文楷体" panose="02010600040101010101" pitchFamily="2" charset="-122"/>
                <a:ea typeface="华文楷体" panose="02010600040101010101" pitchFamily="2" charset="-122"/>
              </a:rPr>
              <a:t>        （一）必须做到“</a:t>
            </a:r>
            <a:r>
              <a:rPr lang="en-US" altLang="zh-CN" sz="1800" b="1" dirty="0">
                <a:solidFill>
                  <a:srgbClr val="FF0000"/>
                </a:solidFill>
                <a:latin typeface="华文楷体" panose="02010600040101010101" pitchFamily="2" charset="-122"/>
                <a:ea typeface="华文楷体" panose="02010600040101010101" pitchFamily="2" charset="-122"/>
              </a:rPr>
              <a:t>四无一保</a:t>
            </a:r>
            <a:r>
              <a:rPr lang="en-US" altLang="zh-CN" sz="1800" dirty="0">
                <a:latin typeface="华文楷体" panose="02010600040101010101" pitchFamily="2" charset="-122"/>
                <a:ea typeface="华文楷体" panose="02010600040101010101" pitchFamily="2" charset="-122"/>
              </a:rPr>
              <a:t>（无被盗、无事故、无丢失、无违章、保安全）”；</a:t>
            </a:r>
          </a:p>
          <a:p>
            <a:pPr algn="l" eaLnBrk="0" hangingPunct="0">
              <a:lnSpc>
                <a:spcPts val="2300"/>
              </a:lnSpc>
              <a:buClrTx/>
              <a:buSzTx/>
              <a:buFontTx/>
            </a:pPr>
            <a:r>
              <a:rPr lang="en-US" altLang="zh-CN" sz="1800" dirty="0">
                <a:latin typeface="华文楷体" panose="02010600040101010101" pitchFamily="2" charset="-122"/>
                <a:ea typeface="华文楷体" panose="02010600040101010101" pitchFamily="2" charset="-122"/>
              </a:rPr>
              <a:t>        （二）</a:t>
            </a:r>
            <a:r>
              <a:rPr lang="en-US" altLang="zh-CN" sz="1800" b="1" dirty="0">
                <a:solidFill>
                  <a:srgbClr val="FF0000"/>
                </a:solidFill>
                <a:latin typeface="华文楷体" panose="02010600040101010101" pitchFamily="2" charset="-122"/>
                <a:ea typeface="华文楷体" panose="02010600040101010101" pitchFamily="2" charset="-122"/>
              </a:rPr>
              <a:t>易制毒、易制爆等管制类化学品</a:t>
            </a:r>
            <a:r>
              <a:rPr lang="en-US" altLang="zh-CN" sz="1800" dirty="0">
                <a:latin typeface="华文楷体" panose="02010600040101010101" pitchFamily="2" charset="-122"/>
                <a:ea typeface="华文楷体" panose="02010600040101010101" pitchFamily="2" charset="-122"/>
              </a:rPr>
              <a:t>要严格执行“双人领取、双人保管、双人使用、双本账和双把锁”的</a:t>
            </a:r>
            <a:r>
              <a:rPr lang="en-US" altLang="zh-CN" sz="1800" b="1" dirty="0">
                <a:solidFill>
                  <a:srgbClr val="FF0000"/>
                </a:solidFill>
                <a:latin typeface="华文楷体" panose="02010600040101010101" pitchFamily="2" charset="-122"/>
                <a:ea typeface="华文楷体" panose="02010600040101010101" pitchFamily="2" charset="-122"/>
              </a:rPr>
              <a:t>“五双”管理制度</a:t>
            </a:r>
            <a:r>
              <a:rPr lang="en-US" altLang="zh-CN" sz="1800" dirty="0">
                <a:latin typeface="华文楷体" panose="02010600040101010101" pitchFamily="2" charset="-122"/>
                <a:ea typeface="华文楷体" panose="02010600040101010101" pitchFamily="2" charset="-122"/>
              </a:rPr>
              <a:t>，其中台账记录保存期不少于2年，存放地点要安装防盗报警设施；</a:t>
            </a:r>
          </a:p>
          <a:p>
            <a:pPr algn="l" eaLnBrk="0" hangingPunct="0">
              <a:lnSpc>
                <a:spcPts val="2300"/>
              </a:lnSpc>
              <a:buClrTx/>
              <a:buSzTx/>
              <a:buFontTx/>
            </a:pPr>
            <a:r>
              <a:rPr lang="en-US" altLang="zh-CN" sz="1800" dirty="0">
                <a:latin typeface="华文楷体" panose="02010600040101010101" pitchFamily="2" charset="-122"/>
                <a:ea typeface="华文楷体" panose="02010600040101010101" pitchFamily="2" charset="-122"/>
              </a:rPr>
              <a:t>        （三）</a:t>
            </a:r>
            <a:r>
              <a:rPr lang="en-US" altLang="zh-CN" sz="1800" b="1" dirty="0">
                <a:solidFill>
                  <a:srgbClr val="FF0000"/>
                </a:solidFill>
                <a:latin typeface="华文楷体" panose="02010600040101010101" pitchFamily="2" charset="-122"/>
                <a:ea typeface="华文楷体" panose="02010600040101010101" pitchFamily="2" charset="-122"/>
              </a:rPr>
              <a:t>化学性质或防护、灭火方法相互抵触的危险化学品不得混合存放；</a:t>
            </a:r>
          </a:p>
          <a:p>
            <a:pPr algn="l" eaLnBrk="0" hangingPunct="0">
              <a:lnSpc>
                <a:spcPts val="2300"/>
              </a:lnSpc>
              <a:buClrTx/>
              <a:buSzTx/>
              <a:buFontTx/>
            </a:pPr>
            <a:r>
              <a:rPr lang="en-US" altLang="zh-CN" sz="1800" dirty="0">
                <a:latin typeface="华文楷体" panose="02010600040101010101" pitchFamily="2" charset="-122"/>
                <a:ea typeface="华文楷体" panose="02010600040101010101" pitchFamily="2" charset="-122"/>
              </a:rPr>
              <a:t>        （四）</a:t>
            </a:r>
            <a:r>
              <a:rPr lang="en-US" altLang="zh-CN" sz="1800" b="1" dirty="0">
                <a:solidFill>
                  <a:srgbClr val="FF0000"/>
                </a:solidFill>
                <a:latin typeface="华文楷体" panose="02010600040101010101" pitchFamily="2" charset="-122"/>
                <a:ea typeface="华文楷体" panose="02010600040101010101" pitchFamily="2" charset="-122"/>
              </a:rPr>
              <a:t>固体、液体禁止混放，同柜放置应固体在上，液体在下；</a:t>
            </a:r>
            <a:endParaRPr lang="en-US" altLang="zh-CN" sz="1800" dirty="0">
              <a:latin typeface="华文楷体" panose="02010600040101010101" pitchFamily="2" charset="-122"/>
              <a:ea typeface="华文楷体" panose="02010600040101010101" pitchFamily="2" charset="-122"/>
            </a:endParaRPr>
          </a:p>
          <a:p>
            <a:pPr algn="l" eaLnBrk="0" hangingPunct="0">
              <a:lnSpc>
                <a:spcPts val="2300"/>
              </a:lnSpc>
              <a:buClrTx/>
              <a:buSzTx/>
              <a:buFontTx/>
            </a:pPr>
            <a:r>
              <a:rPr lang="en-US" altLang="zh-CN" sz="1800" dirty="0">
                <a:latin typeface="华文楷体" panose="02010600040101010101" pitchFamily="2" charset="-122"/>
                <a:ea typeface="华文楷体" panose="02010600040101010101" pitchFamily="2" charset="-122"/>
              </a:rPr>
              <a:t>        （五）</a:t>
            </a:r>
            <a:r>
              <a:rPr lang="en-US" altLang="zh-CN" sz="1800" b="1" dirty="0">
                <a:solidFill>
                  <a:srgbClr val="FF0000"/>
                </a:solidFill>
                <a:latin typeface="华文楷体" panose="02010600040101010101" pitchFamily="2" charset="-122"/>
                <a:ea typeface="华文楷体" panose="02010600040101010101" pitchFamily="2" charset="-122"/>
              </a:rPr>
              <a:t>同柜存放危险化学品之间应保持一定的安全距离，禁止叠放。</a:t>
            </a:r>
          </a:p>
          <a:p>
            <a:pPr algn="l" eaLnBrk="0" hangingPunct="0">
              <a:lnSpc>
                <a:spcPts val="2300"/>
              </a:lnSpc>
              <a:buClrTx/>
              <a:buSzTx/>
              <a:buFontTx/>
            </a:pPr>
            <a:r>
              <a:rPr lang="en-US" altLang="zh-CN" sz="1800" b="1" dirty="0">
                <a:solidFill>
                  <a:srgbClr val="FF0000"/>
                </a:solidFill>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第二十条</a:t>
            </a:r>
            <a:r>
              <a:rPr lang="en-US" altLang="zh-CN" sz="1800" b="1" dirty="0">
                <a:solidFill>
                  <a:srgbClr val="FF0000"/>
                </a:solidFill>
                <a:latin typeface="华文楷体" panose="02010600040101010101" pitchFamily="2" charset="-122"/>
                <a:ea typeface="华文楷体" panose="02010600040101010101" pitchFamily="2" charset="-122"/>
              </a:rPr>
              <a:t> 各单位每年3月份组织一次实验室危险化学品清查，</a:t>
            </a:r>
            <a:r>
              <a:rPr lang="en-US" altLang="zh-CN" sz="1800" dirty="0">
                <a:latin typeface="华文楷体" panose="02010600040101010101" pitchFamily="2" charset="-122"/>
                <a:ea typeface="华文楷体" panose="02010600040101010101" pitchFamily="2" charset="-122"/>
              </a:rPr>
              <a:t>由实验室安全管理员对本单位各实验室危险化学品进行盘点，</a:t>
            </a:r>
            <a:r>
              <a:rPr lang="en-US" altLang="zh-CN" sz="1800" b="1" dirty="0">
                <a:solidFill>
                  <a:srgbClr val="FF0000"/>
                </a:solidFill>
                <a:latin typeface="华文楷体" panose="02010600040101010101" pitchFamily="2" charset="-122"/>
                <a:ea typeface="华文楷体" panose="02010600040101010101" pitchFamily="2" charset="-122"/>
              </a:rPr>
              <a:t>确保分类规范、账实相符，</a:t>
            </a:r>
            <a:r>
              <a:rPr lang="en-US" altLang="zh-CN" sz="1800" dirty="0">
                <a:latin typeface="华文楷体" panose="02010600040101010101" pitchFamily="2" charset="-122"/>
                <a:ea typeface="华文楷体" panose="02010600040101010101" pitchFamily="2" charset="-122"/>
              </a:rPr>
              <a:t>并于3月31日前形成本单位实验室危险化学品清查报告上交国有资产管理处备案。</a:t>
            </a:r>
          </a:p>
          <a:p>
            <a:pPr algn="l" eaLnBrk="0" hangingPunct="0">
              <a:lnSpc>
                <a:spcPts val="2300"/>
              </a:lnSpc>
              <a:buClrTx/>
              <a:buSzTx/>
              <a:buFontTx/>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第二十一条</a:t>
            </a:r>
            <a:r>
              <a:rPr lang="en-US" altLang="zh-CN" sz="1800" dirty="0">
                <a:latin typeface="华文楷体" panose="02010600040101010101" pitchFamily="2" charset="-122"/>
                <a:ea typeface="华文楷体" panose="02010600040101010101" pitchFamily="2" charset="-122"/>
              </a:rPr>
              <a:t> 危险化学品及其配置的试剂应有清晰的</a:t>
            </a:r>
            <a:r>
              <a:rPr lang="en-US" altLang="zh-CN" sz="1800" b="1" dirty="0">
                <a:solidFill>
                  <a:srgbClr val="FF0000"/>
                </a:solidFill>
                <a:latin typeface="华文楷体" panose="02010600040101010101" pitchFamily="2" charset="-122"/>
                <a:ea typeface="华文楷体" panose="02010600040101010101" pitchFamily="2" charset="-122"/>
              </a:rPr>
              <a:t>标签</a:t>
            </a:r>
            <a:r>
              <a:rPr lang="en-US" altLang="zh-CN" sz="1800" dirty="0">
                <a:latin typeface="华文楷体" panose="02010600040101010101" pitchFamily="2" charset="-122"/>
                <a:ea typeface="华文楷体" panose="02010600040101010101" pitchFamily="2" charset="-122"/>
              </a:rPr>
              <a:t>。禁止使用未粘贴标签的试剂瓶存放危险化学品；</a:t>
            </a:r>
            <a:r>
              <a:rPr lang="en-US" altLang="zh-CN" sz="1800" b="1" dirty="0">
                <a:solidFill>
                  <a:srgbClr val="FF0000"/>
                </a:solidFill>
                <a:latin typeface="华文楷体" panose="02010600040101010101" pitchFamily="2" charset="-122"/>
                <a:ea typeface="华文楷体" panose="02010600040101010101" pitchFamily="2" charset="-122"/>
              </a:rPr>
              <a:t>禁止使用饮料瓶等不规范容器储存危险化学品。</a:t>
            </a:r>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TextBox 4"/>
          <p:cNvSpPr txBox="1"/>
          <p:nvPr/>
        </p:nvSpPr>
        <p:spPr>
          <a:xfrm>
            <a:off x="522288" y="890270"/>
            <a:ext cx="9769475" cy="398780"/>
          </a:xfrm>
          <a:prstGeom prst="rect">
            <a:avLst/>
          </a:prstGeom>
          <a:noFill/>
          <a:ln w="9525">
            <a:noFill/>
          </a:ln>
        </p:spPr>
        <p:txBody>
          <a:bodyPr wrap="square" anchor="t" anchorCtr="0">
            <a:spAutoFit/>
          </a:bodyPr>
          <a:lstStyle/>
          <a:p>
            <a:r>
              <a:rPr lang="zh-CN" altLang="en-US" sz="2000" b="1" dirty="0">
                <a:latin typeface="华文新魏" panose="02010800040101010101" pitchFamily="2" charset="-122"/>
                <a:ea typeface="华文新魏" panose="02010800040101010101" pitchFamily="2" charset="-122"/>
              </a:rPr>
              <a:t>（九）</a:t>
            </a:r>
            <a:r>
              <a:rPr lang="zh-CN" altLang="en-US" sz="2000" b="1" dirty="0">
                <a:latin typeface="华文新魏" panose="02010800040101010101" pitchFamily="2" charset="-122"/>
                <a:ea typeface="华文新魏" panose="02010800040101010101" pitchFamily="2" charset="-122"/>
                <a:sym typeface="+mn-ea"/>
              </a:rPr>
              <a:t>天津师范大学实验室危险化学品安全管理实施细则（试行）</a:t>
            </a:r>
            <a:r>
              <a:rPr lang="zh-CN" altLang="en-US" sz="2000" b="1" dirty="0">
                <a:latin typeface="华文新魏" panose="02010800040101010101" pitchFamily="2" charset="-122"/>
                <a:ea typeface="华文新魏" panose="02010800040101010101" pitchFamily="2" charset="-122"/>
              </a:rPr>
              <a:t>（重点内容）</a:t>
            </a:r>
          </a:p>
        </p:txBody>
      </p:sp>
      <p:pic>
        <p:nvPicPr>
          <p:cNvPr id="79874" name="图片 109">
            <a:hlinkClick r:id="rId3" action="ppaction://hlinksldjump"/>
          </p:cNvPr>
          <p:cNvPicPr>
            <a:picLocks noChangeAspect="1"/>
          </p:cNvPicPr>
          <p:nvPr/>
        </p:nvPicPr>
        <p:blipFill>
          <a:blip r:embed="rId4" cstate="print"/>
          <a:srcRect l="67346" t="17532" r="2882" b="42969"/>
          <a:stretch>
            <a:fillRect/>
          </a:stretch>
        </p:blipFill>
        <p:spPr>
          <a:xfrm>
            <a:off x="9275763" y="6138863"/>
            <a:ext cx="798512" cy="755650"/>
          </a:xfrm>
          <a:prstGeom prst="rect">
            <a:avLst/>
          </a:prstGeom>
          <a:noFill/>
          <a:ln w="9525">
            <a:noFill/>
          </a:ln>
        </p:spPr>
      </p:pic>
      <p:pic>
        <p:nvPicPr>
          <p:cNvPr id="79875" name="图片 11">
            <a:hlinkClick r:id="rId5" action="ppaction://hlinksldjump"/>
          </p:cNvPr>
          <p:cNvPicPr>
            <a:picLocks noChangeAspect="1"/>
          </p:cNvPicPr>
          <p:nvPr/>
        </p:nvPicPr>
        <p:blipFill>
          <a:blip r:embed="rId6" cstate="print"/>
          <a:srcRect l="4480" t="58189" r="68494" b="5009"/>
          <a:stretch>
            <a:fillRect/>
          </a:stretch>
        </p:blipFill>
        <p:spPr>
          <a:xfrm>
            <a:off x="8418513" y="6138863"/>
            <a:ext cx="739775" cy="739775"/>
          </a:xfrm>
          <a:prstGeom prst="rect">
            <a:avLst/>
          </a:prstGeom>
          <a:noFill/>
          <a:ln w="9525">
            <a:noFill/>
          </a:ln>
        </p:spPr>
      </p:pic>
      <p:sp>
        <p:nvSpPr>
          <p:cNvPr id="79876" name="TextBox 5"/>
          <p:cNvSpPr txBox="1"/>
          <p:nvPr>
            <p:custDataLst>
              <p:tags r:id="rId1"/>
            </p:custDataLst>
          </p:nvPr>
        </p:nvSpPr>
        <p:spPr>
          <a:xfrm>
            <a:off x="523875" y="1289050"/>
            <a:ext cx="9878695" cy="5105400"/>
          </a:xfrm>
          <a:prstGeom prst="rect">
            <a:avLst/>
          </a:prstGeom>
          <a:noFill/>
          <a:ln w="9525">
            <a:noFill/>
          </a:ln>
        </p:spPr>
        <p:txBody>
          <a:bodyPr wrap="square" anchor="t" anchorCtr="0">
            <a:spAutoFit/>
          </a:bodyPr>
          <a:lstStyle/>
          <a:p>
            <a:pPr algn="ctr" eaLnBrk="0" hangingPunct="0">
              <a:lnSpc>
                <a:spcPts val="2300"/>
              </a:lnSpc>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第五章 危险化学品的使用和处置</a:t>
            </a:r>
          </a:p>
          <a:p>
            <a:pPr algn="l" eaLnBrk="0" hangingPunct="0">
              <a:lnSpc>
                <a:spcPts val="2300"/>
              </a:lnSpc>
              <a:buClrTx/>
              <a:buSzTx/>
              <a:buFontTx/>
            </a:pPr>
            <a:r>
              <a:rPr lang="en-US" altLang="zh-CN" sz="1800" b="1" dirty="0">
                <a:latin typeface="华文楷体" panose="02010600040101010101" pitchFamily="2" charset="-122"/>
                <a:ea typeface="华文楷体" panose="02010600040101010101" pitchFamily="2" charset="-122"/>
              </a:rPr>
              <a:t>        第二十五条</a:t>
            </a:r>
            <a:r>
              <a:rPr sz="1800" dirty="0">
                <a:latin typeface="华文楷体" panose="02010600040101010101" pitchFamily="2" charset="-122"/>
                <a:ea typeface="华文楷体" panose="02010600040101010101" pitchFamily="2" charset="-122"/>
              </a:rPr>
              <a:t>  各使用单位应严格落实学校关于实验室</a:t>
            </a:r>
            <a:r>
              <a:rPr sz="1800" b="1" dirty="0">
                <a:solidFill>
                  <a:srgbClr val="FF0000"/>
                </a:solidFill>
                <a:latin typeface="华文楷体" panose="02010600040101010101" pitchFamily="2" charset="-122"/>
                <a:ea typeface="华文楷体" panose="02010600040101010101" pitchFamily="2" charset="-122"/>
              </a:rPr>
              <a:t>安全培训和准入考核的要求</a:t>
            </a:r>
            <a:r>
              <a:rPr sz="1800" dirty="0">
                <a:latin typeface="华文楷体" panose="02010600040101010101" pitchFamily="2" charset="-122"/>
                <a:ea typeface="华文楷体" panose="02010600040101010101" pitchFamily="2" charset="-122"/>
              </a:rPr>
              <a:t>。对进入实验室的人员要经过安全教育和培训，掌握相应的实验技能和安全知识后方可参与相关实验操作。</a:t>
            </a:r>
          </a:p>
          <a:p>
            <a:pPr algn="l" eaLnBrk="0" hangingPunct="0">
              <a:lnSpc>
                <a:spcPts val="2300"/>
              </a:lnSpc>
              <a:buClrTx/>
              <a:buSzTx/>
              <a:buFontTx/>
            </a:pPr>
            <a:r>
              <a:rPr lang="en-US" sz="1800" dirty="0">
                <a:latin typeface="华文楷体" panose="02010600040101010101" pitchFamily="2" charset="-122"/>
                <a:ea typeface="华文楷体" panose="02010600040101010101" pitchFamily="2" charset="-122"/>
              </a:rPr>
              <a:t>        </a:t>
            </a:r>
            <a:r>
              <a:rPr sz="1800" b="1" dirty="0">
                <a:latin typeface="华文楷体" panose="02010600040101010101" pitchFamily="2" charset="-122"/>
                <a:ea typeface="华文楷体" panose="02010600040101010101" pitchFamily="2" charset="-122"/>
              </a:rPr>
              <a:t>第</a:t>
            </a:r>
            <a:r>
              <a:rPr lang="en-US" altLang="zh-CN" sz="1800" b="1" dirty="0">
                <a:latin typeface="华文楷体" panose="02010600040101010101" pitchFamily="2" charset="-122"/>
                <a:ea typeface="华文楷体" panose="02010600040101010101" pitchFamily="2" charset="-122"/>
              </a:rPr>
              <a:t>二十六条</a:t>
            </a:r>
            <a:r>
              <a:rPr sz="1800" dirty="0">
                <a:latin typeface="华文楷体" panose="02010600040101010101" pitchFamily="2" charset="-122"/>
                <a:ea typeface="华文楷体" panose="02010600040101010101" pitchFamily="2" charset="-122"/>
              </a:rPr>
              <a:t> 实验人员</a:t>
            </a:r>
            <a:r>
              <a:rPr sz="1800" b="1" dirty="0">
                <a:solidFill>
                  <a:srgbClr val="FF0000"/>
                </a:solidFill>
                <a:latin typeface="华文楷体" panose="02010600040101010101" pitchFamily="2" charset="-122"/>
                <a:ea typeface="华文楷体" panose="02010600040101010101" pitchFamily="2" charset="-122"/>
              </a:rPr>
              <a:t>开启实验前应进行风险评估</a:t>
            </a:r>
            <a:r>
              <a:rPr sz="1800" dirty="0">
                <a:latin typeface="华文楷体" panose="02010600040101010101" pitchFamily="2" charset="-122"/>
                <a:ea typeface="华文楷体" panose="02010600040101010101" pitchFamily="2" charset="-122"/>
              </a:rPr>
              <a:t>，</a:t>
            </a:r>
            <a:r>
              <a:rPr sz="1800" b="1" dirty="0">
                <a:solidFill>
                  <a:srgbClr val="FF0000"/>
                </a:solidFill>
                <a:latin typeface="华文楷体" panose="02010600040101010101" pitchFamily="2" charset="-122"/>
                <a:ea typeface="华文楷体" panose="02010600040101010101" pitchFamily="2" charset="-122"/>
              </a:rPr>
              <a:t>对实验设施、设备和场地、装置等配套条件进行仔细检查，</a:t>
            </a:r>
            <a:r>
              <a:rPr sz="1800" dirty="0">
                <a:latin typeface="华文楷体" panose="02010600040101010101" pitchFamily="2" charset="-122"/>
                <a:ea typeface="华文楷体" panose="02010600040101010101" pitchFamily="2" charset="-122"/>
              </a:rPr>
              <a:t>不得启用存在设计缺陷或安全隐患的实验设施、设备和装置等。</a:t>
            </a:r>
          </a:p>
          <a:p>
            <a:pPr algn="l" eaLnBrk="0" hangingPunct="0">
              <a:lnSpc>
                <a:spcPts val="2300"/>
              </a:lnSpc>
              <a:buClrTx/>
              <a:buSzTx/>
              <a:buFontTx/>
            </a:pPr>
            <a:r>
              <a:rPr lang="en-US" sz="1800" dirty="0">
                <a:latin typeface="华文楷体" panose="02010600040101010101" pitchFamily="2" charset="-122"/>
                <a:ea typeface="华文楷体" panose="02010600040101010101" pitchFamily="2" charset="-122"/>
              </a:rPr>
              <a:t>        </a:t>
            </a:r>
            <a:r>
              <a:rPr sz="1800" b="1" dirty="0">
                <a:latin typeface="华文楷体" panose="02010600040101010101" pitchFamily="2" charset="-122"/>
                <a:ea typeface="华文楷体" panose="02010600040101010101" pitchFamily="2" charset="-122"/>
              </a:rPr>
              <a:t>第二十七条</a:t>
            </a:r>
            <a:r>
              <a:rPr sz="1800" dirty="0">
                <a:latin typeface="华文楷体" panose="02010600040101010101" pitchFamily="2" charset="-122"/>
                <a:ea typeface="华文楷体" panose="02010600040101010101" pitchFamily="2" charset="-122"/>
              </a:rPr>
              <a:t> 实验人员对自身安全直接负责，</a:t>
            </a:r>
            <a:r>
              <a:rPr sz="1800" b="1" dirty="0">
                <a:solidFill>
                  <a:srgbClr val="FF0000"/>
                </a:solidFill>
                <a:latin typeface="华文楷体" panose="02010600040101010101" pitchFamily="2" charset="-122"/>
                <a:ea typeface="华文楷体" panose="02010600040101010101" pitchFamily="2" charset="-122"/>
              </a:rPr>
              <a:t>操作时必须做好个人防护，</a:t>
            </a:r>
            <a:r>
              <a:rPr sz="1800" dirty="0">
                <a:latin typeface="华文楷体" panose="02010600040101010101" pitchFamily="2" charset="-122"/>
                <a:ea typeface="华文楷体" panose="02010600040101010101" pitchFamily="2" charset="-122"/>
              </a:rPr>
              <a:t>应戴防护眼镜，穿着工作服及其他相应的防护用具，同时，</a:t>
            </a:r>
            <a:r>
              <a:rPr sz="1800" b="1" dirty="0">
                <a:solidFill>
                  <a:srgbClr val="FF0000"/>
                </a:solidFill>
                <a:latin typeface="华文楷体" panose="02010600040101010101" pitchFamily="2" charset="-122"/>
                <a:ea typeface="华文楷体" panose="02010600040101010101" pitchFamily="2" charset="-122"/>
              </a:rPr>
              <a:t>应掌握所使用危险化学品的特性和安全防控措施，遵守各项安全生产制度和操作规程，做好实验记录，严禁脱岗，防止丢失、污染、中毒和其他事故发生。</a:t>
            </a:r>
            <a:r>
              <a:rPr sz="1800" dirty="0">
                <a:latin typeface="华文楷体" panose="02010600040101010101" pitchFamily="2" charset="-122"/>
                <a:ea typeface="华文楷体" panose="02010600040101010101" pitchFamily="2" charset="-122"/>
              </a:rPr>
              <a:t>学生在实验中使用危险化学品前，必须经过教师的现场培训和考核，</a:t>
            </a:r>
            <a:r>
              <a:rPr sz="1800" b="1" dirty="0">
                <a:solidFill>
                  <a:srgbClr val="FF0000"/>
                </a:solidFill>
                <a:latin typeface="华文楷体" panose="02010600040101010101" pitchFamily="2" charset="-122"/>
                <a:ea typeface="华文楷体" panose="02010600040101010101" pitchFamily="2" charset="-122"/>
              </a:rPr>
              <a:t>开展危险性实验时须双人在场，必要时须教师现场指导。</a:t>
            </a:r>
            <a:endParaRPr sz="1800" dirty="0">
              <a:latin typeface="华文楷体" panose="02010600040101010101" pitchFamily="2" charset="-122"/>
              <a:ea typeface="华文楷体" panose="02010600040101010101" pitchFamily="2" charset="-122"/>
            </a:endParaRPr>
          </a:p>
          <a:p>
            <a:pPr algn="l" eaLnBrk="0" hangingPunct="0">
              <a:lnSpc>
                <a:spcPts val="2300"/>
              </a:lnSpc>
              <a:buClrTx/>
              <a:buSzTx/>
              <a:buFontTx/>
            </a:pPr>
            <a:r>
              <a:rPr lang="en-US" sz="1800" dirty="0">
                <a:latin typeface="华文楷体" panose="02010600040101010101" pitchFamily="2" charset="-122"/>
                <a:ea typeface="华文楷体" panose="02010600040101010101" pitchFamily="2" charset="-122"/>
              </a:rPr>
              <a:t>        </a:t>
            </a:r>
            <a:r>
              <a:rPr sz="1800" b="1" dirty="0">
                <a:latin typeface="华文楷体" panose="02010600040101010101" pitchFamily="2" charset="-122"/>
                <a:ea typeface="华文楷体" panose="02010600040101010101" pitchFamily="2" charset="-122"/>
              </a:rPr>
              <a:t>第二十八条</a:t>
            </a:r>
            <a:r>
              <a:rPr sz="1800" dirty="0">
                <a:latin typeface="华文楷体" panose="02010600040101010101" pitchFamily="2" charset="-122"/>
                <a:ea typeface="华文楷体" panose="02010600040101010101" pitchFamily="2" charset="-122"/>
              </a:rPr>
              <a:t>  工艺过程使用或产生刺激性气味甚至有毒有害气体的实验，须在工作正常的通风柜（橱）中进行，并采取安装吸附或净化装置等有效措施，使</a:t>
            </a:r>
            <a:r>
              <a:rPr sz="1800" b="1" dirty="0">
                <a:solidFill>
                  <a:srgbClr val="FF0000"/>
                </a:solidFill>
                <a:latin typeface="华文楷体" panose="02010600040101010101" pitchFamily="2" charset="-122"/>
                <a:ea typeface="华文楷体" panose="02010600040101010101" pitchFamily="2" charset="-122"/>
              </a:rPr>
              <a:t>排放气体符合国家大气污染排放标准，</a:t>
            </a:r>
            <a:r>
              <a:rPr sz="1800" dirty="0">
                <a:latin typeface="华文楷体" panose="02010600040101010101" pitchFamily="2" charset="-122"/>
                <a:ea typeface="华文楷体" panose="02010600040101010101" pitchFamily="2" charset="-122"/>
              </a:rPr>
              <a:t>防止造成大气污染。</a:t>
            </a:r>
          </a:p>
          <a:p>
            <a:pPr algn="l" eaLnBrk="0" hangingPunct="0">
              <a:lnSpc>
                <a:spcPts val="2300"/>
              </a:lnSpc>
              <a:buClrTx/>
              <a:buSzTx/>
              <a:buFontTx/>
            </a:pPr>
            <a:r>
              <a:rPr lang="en-US" sz="1800" dirty="0">
                <a:latin typeface="华文楷体" panose="02010600040101010101" pitchFamily="2" charset="-122"/>
                <a:ea typeface="华文楷体" panose="02010600040101010101" pitchFamily="2" charset="-122"/>
              </a:rPr>
              <a:t>        </a:t>
            </a:r>
            <a:r>
              <a:rPr sz="1800" b="1" dirty="0">
                <a:latin typeface="华文楷体" panose="02010600040101010101" pitchFamily="2" charset="-122"/>
                <a:ea typeface="华文楷体" panose="02010600040101010101" pitchFamily="2" charset="-122"/>
              </a:rPr>
              <a:t>第二十九条</a:t>
            </a:r>
            <a:r>
              <a:rPr sz="1800" dirty="0">
                <a:latin typeface="华文楷体" panose="02010600040101010101" pitchFamily="2" charset="-122"/>
                <a:ea typeface="华文楷体" panose="02010600040101010101" pitchFamily="2" charset="-122"/>
              </a:rPr>
              <a:t> 实验结束后，要将实验场所收拾干净，清点危险化学品并封存好，清理各类包装材料及废弃物，及时清洗并检查用过的容器，切断电源，关好门窗，经详细检查确保安全后方可离去。</a:t>
            </a:r>
          </a:p>
          <a:p>
            <a:pPr algn="l" eaLnBrk="0" hangingPunct="0">
              <a:lnSpc>
                <a:spcPts val="2300"/>
              </a:lnSpc>
              <a:buClrTx/>
              <a:buSzTx/>
              <a:buFontTx/>
            </a:pPr>
            <a:r>
              <a:rPr lang="en-US" sz="1800" dirty="0">
                <a:latin typeface="华文楷体" panose="02010600040101010101" pitchFamily="2" charset="-122"/>
                <a:ea typeface="华文楷体" panose="02010600040101010101" pitchFamily="2" charset="-122"/>
              </a:rPr>
              <a:t>        </a:t>
            </a:r>
            <a:r>
              <a:rPr sz="1800" b="1" dirty="0">
                <a:latin typeface="华文楷体" panose="02010600040101010101" pitchFamily="2" charset="-122"/>
                <a:ea typeface="华文楷体" panose="02010600040101010101" pitchFamily="2" charset="-122"/>
              </a:rPr>
              <a:t>第三十二条</a:t>
            </a:r>
            <a:r>
              <a:rPr lang="en-US" sz="1800" dirty="0">
                <a:latin typeface="华文楷体" panose="02010600040101010101" pitchFamily="2" charset="-122"/>
                <a:ea typeface="华文楷体" panose="02010600040101010101" pitchFamily="2" charset="-122"/>
              </a:rPr>
              <a:t> 实验室及其相关区域禁止吸烟和使用明火。</a:t>
            </a:r>
          </a:p>
        </p:txBody>
      </p:sp>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extBox 5"/>
          <p:cNvSpPr txBox="1"/>
          <p:nvPr/>
        </p:nvSpPr>
        <p:spPr>
          <a:xfrm>
            <a:off x="882015" y="1288733"/>
            <a:ext cx="8858250" cy="583565"/>
          </a:xfrm>
          <a:prstGeom prst="rect">
            <a:avLst/>
          </a:prstGeom>
          <a:noFill/>
          <a:ln w="9525">
            <a:noFill/>
          </a:ln>
        </p:spPr>
        <p:txBody>
          <a:bodyPr anchor="t" anchorCtr="0">
            <a:spAutoFit/>
          </a:bodyPr>
          <a:lstStyle/>
          <a:p>
            <a:pPr algn="ctr"/>
            <a:r>
              <a:rPr lang="zh-CN" altLang="en-US" sz="3200" b="1" dirty="0">
                <a:solidFill>
                  <a:srgbClr val="FF0000"/>
                </a:solidFill>
                <a:latin typeface="华文新魏" panose="02010800040101010101" pitchFamily="2" charset="-122"/>
                <a:ea typeface="华文新魏" panose="02010800040101010101" pitchFamily="2" charset="-122"/>
              </a:rPr>
              <a:t>总结</a:t>
            </a:r>
          </a:p>
        </p:txBody>
      </p:sp>
      <p:sp>
        <p:nvSpPr>
          <p:cNvPr id="19458" name="TextBox 4"/>
          <p:cNvSpPr txBox="1"/>
          <p:nvPr/>
        </p:nvSpPr>
        <p:spPr>
          <a:xfrm>
            <a:off x="521970" y="828675"/>
            <a:ext cx="9740900" cy="460375"/>
          </a:xfrm>
          <a:prstGeom prst="rect">
            <a:avLst/>
          </a:prstGeom>
          <a:noFill/>
          <a:ln w="9525">
            <a:noFill/>
          </a:ln>
        </p:spPr>
        <p:txBody>
          <a:bodyPr wrap="square" anchor="t" anchorCtr="0">
            <a:spAutoFit/>
          </a:bodyPr>
          <a:lstStyle/>
          <a:p>
            <a:r>
              <a:rPr lang="zh-CN" altLang="en-US" sz="2000" b="1" dirty="0">
                <a:latin typeface="华文新魏" panose="02010800040101010101" pitchFamily="2" charset="-122"/>
                <a:ea typeface="华文新魏" panose="02010800040101010101" pitchFamily="2" charset="-122"/>
                <a:sym typeface="+mn-ea"/>
              </a:rPr>
              <a:t>（</a:t>
            </a:r>
            <a:r>
              <a:rPr lang="zh-CN" altLang="en-US" sz="2400" b="1" dirty="0">
                <a:latin typeface="华文新魏" panose="02010800040101010101" pitchFamily="2" charset="-122"/>
                <a:ea typeface="华文新魏" panose="02010800040101010101" pitchFamily="2" charset="-122"/>
                <a:sym typeface="+mn-ea"/>
              </a:rPr>
              <a:t>九）天津师范大学实验室危险化学品安全管理实施细则（重点内容）</a:t>
            </a:r>
            <a:endParaRPr lang="zh-CN" altLang="en-US" sz="2400" b="1" dirty="0">
              <a:latin typeface="华文新魏" panose="02010800040101010101" pitchFamily="2" charset="-122"/>
              <a:ea typeface="华文新魏" panose="02010800040101010101" pitchFamily="2" charset="-122"/>
            </a:endParaRPr>
          </a:p>
        </p:txBody>
      </p:sp>
      <p:sp>
        <p:nvSpPr>
          <p:cNvPr id="19459" name="TextBox 5"/>
          <p:cNvSpPr txBox="1"/>
          <p:nvPr/>
        </p:nvSpPr>
        <p:spPr>
          <a:xfrm>
            <a:off x="594360" y="1692910"/>
            <a:ext cx="9666605" cy="4759325"/>
          </a:xfrm>
          <a:prstGeom prst="rect">
            <a:avLst/>
          </a:prstGeom>
          <a:noFill/>
          <a:ln w="9525">
            <a:noFill/>
          </a:ln>
        </p:spPr>
        <p:txBody>
          <a:bodyPr wrap="square" anchor="t" anchorCtr="0">
            <a:spAutoFit/>
          </a:bodyPr>
          <a:lstStyle/>
          <a:p>
            <a:pPr marL="0" lvl="2" algn="l" rtl="0" eaLnBrk="0" hangingPunct="0">
              <a:lnSpc>
                <a:spcPts val="2800"/>
              </a:lnSpc>
              <a:spcBef>
                <a:spcPts val="0"/>
              </a:spcBef>
              <a:buClrTx/>
              <a:buSzTx/>
              <a:buFontTx/>
              <a:buNone/>
            </a:pPr>
            <a:r>
              <a:rPr lang="zh-CN" altLang="zh-CN" sz="2000" b="1" dirty="0">
                <a:solidFill>
                  <a:srgbClr val="FF0000"/>
                </a:solidFill>
                <a:latin typeface="华文楷体" panose="02010600040101010101" pitchFamily="2" charset="-122"/>
                <a:ea typeface="华文楷体" panose="02010600040101010101" pitchFamily="2" charset="-122"/>
              </a:rPr>
              <a:t>       </a:t>
            </a:r>
            <a:r>
              <a:rPr lang="en-US" altLang="zh-CN" sz="2000" b="1" dirty="0">
                <a:solidFill>
                  <a:srgbClr val="FF0000"/>
                </a:solidFill>
                <a:latin typeface="华文楷体" panose="02010600040101010101" pitchFamily="2" charset="-122"/>
                <a:ea typeface="华文楷体" panose="02010600040101010101" pitchFamily="2" charset="-122"/>
              </a:rPr>
              <a:t> </a:t>
            </a:r>
            <a:r>
              <a:rPr lang="zh-CN" altLang="zh-CN" sz="2000" b="1" dirty="0">
                <a:solidFill>
                  <a:srgbClr val="FF0000"/>
                </a:solidFill>
                <a:latin typeface="华文楷体" panose="02010600040101010101" pitchFamily="2" charset="-122"/>
                <a:ea typeface="华文楷体" panose="02010600040101010101" pitchFamily="2" charset="-122"/>
              </a:rPr>
              <a:t>学校</a:t>
            </a:r>
            <a:r>
              <a:rPr lang="zh-CN" altLang="zh-CN" sz="2000" b="1" dirty="0">
                <a:solidFill>
                  <a:srgbClr val="FF0000"/>
                </a:solidFill>
                <a:latin typeface="华文楷体" panose="02010600040101010101" pitchFamily="2" charset="-122"/>
                <a:ea typeface="华文楷体" panose="02010600040101010101" pitchFamily="2" charset="-122"/>
                <a:sym typeface="+mn-ea"/>
              </a:rPr>
              <a:t>实验室危险化学品安全管理实施细则重点应落实以下几方面：</a:t>
            </a:r>
            <a:r>
              <a:rPr lang="zh-CN" altLang="zh-CN" sz="2000" b="1" dirty="0">
                <a:solidFill>
                  <a:srgbClr val="FF0000"/>
                </a:solidFill>
                <a:latin typeface="华文楷体" panose="02010600040101010101" pitchFamily="2" charset="-122"/>
                <a:ea typeface="华文楷体" panose="02010600040101010101" pitchFamily="2" charset="-122"/>
              </a:rPr>
              <a:t>        </a:t>
            </a:r>
            <a:r>
              <a:rPr lang="zh-CN" altLang="zh-CN" sz="2000" b="1" dirty="0">
                <a:solidFill>
                  <a:srgbClr val="FF0000"/>
                </a:solidFill>
                <a:latin typeface="华文楷体" panose="02010600040101010101" pitchFamily="2" charset="-122"/>
                <a:ea typeface="华文楷体" panose="02010600040101010101" pitchFamily="2" charset="-122"/>
                <a:sym typeface="+mn-ea"/>
              </a:rPr>
              <a:t> </a:t>
            </a:r>
          </a:p>
          <a:p>
            <a:pPr marL="0" lvl="2" algn="l" eaLnBrk="0" hangingPunct="0">
              <a:lnSpc>
                <a:spcPts val="2800"/>
              </a:lnSpc>
              <a:spcBef>
                <a:spcPts val="0"/>
              </a:spcBef>
              <a:buClrTx/>
              <a:buSzTx/>
              <a:buFontTx/>
            </a:pPr>
            <a:r>
              <a:rPr lang="zh-CN" altLang="zh-CN" sz="2000" b="1" dirty="0">
                <a:solidFill>
                  <a:srgbClr val="FF0000"/>
                </a:solidFill>
                <a:latin typeface="华文楷体" panose="02010600040101010101" pitchFamily="2" charset="-122"/>
                <a:ea typeface="华文楷体" panose="02010600040101010101" pitchFamily="2" charset="-122"/>
                <a:sym typeface="+mn-ea"/>
              </a:rPr>
              <a:t>        1.危化品的存储应注意：（1）每个房间储存量最多不超过7天用量且原则上不应超过100公升或100千克，其中易燃易爆化学品的存放总量不应超过50公升或50千克（按50平方米房间为标准，存放量以实验室面积比考量），并由专人管理；（2）管理制度（含危险性实验的安全操作规程等）、实验室安全信息栏、逃生疏散路线图、危险源识别和防控信息表、应急处理预案、安全技术说明书（MSDS）等并配备必要的安全设施、设备、防护用具、灭火器材、喷淋装置和急救药品等；（3）按照《危险化学品存储配存表GB15603-2022》分类存放，固上液下，保持一定的安全距离，禁止叠放，做到“四无一保“，管制类化学品做到“五双管理”。</a:t>
            </a:r>
            <a:endParaRPr lang="zh-CN" altLang="zh-CN" sz="2000" b="1" dirty="0">
              <a:solidFill>
                <a:srgbClr val="FF0000"/>
              </a:solidFill>
              <a:latin typeface="华文楷体" panose="02010600040101010101" pitchFamily="2" charset="-122"/>
              <a:ea typeface="华文楷体" panose="02010600040101010101" pitchFamily="2" charset="-122"/>
            </a:endParaRPr>
          </a:p>
          <a:p>
            <a:pPr marL="0" lvl="2" algn="l" eaLnBrk="0" hangingPunct="0">
              <a:lnSpc>
                <a:spcPts val="2800"/>
              </a:lnSpc>
              <a:spcBef>
                <a:spcPts val="0"/>
              </a:spcBef>
              <a:buClrTx/>
              <a:buSzTx/>
              <a:buFontTx/>
            </a:pPr>
            <a:r>
              <a:rPr lang="zh-CN" altLang="zh-CN" sz="2000" b="1" dirty="0">
                <a:solidFill>
                  <a:srgbClr val="FF0000"/>
                </a:solidFill>
                <a:latin typeface="华文楷体" panose="02010600040101010101" pitchFamily="2" charset="-122"/>
                <a:ea typeface="华文楷体" panose="02010600040101010101" pitchFamily="2" charset="-122"/>
                <a:sym typeface="+mn-ea"/>
              </a:rPr>
              <a:t>        2.危化品使用应注意：（</a:t>
            </a:r>
            <a:r>
              <a:rPr lang="en-US" altLang="zh-CN" sz="2000" b="1" dirty="0">
                <a:solidFill>
                  <a:srgbClr val="FF0000"/>
                </a:solidFill>
                <a:latin typeface="华文楷体" panose="02010600040101010101" pitchFamily="2" charset="-122"/>
                <a:ea typeface="华文楷体" panose="02010600040101010101" pitchFamily="2" charset="-122"/>
                <a:sym typeface="+mn-ea"/>
              </a:rPr>
              <a:t>1</a:t>
            </a:r>
            <a:r>
              <a:rPr lang="zh-CN" altLang="zh-CN" sz="2000" b="1" dirty="0">
                <a:solidFill>
                  <a:srgbClr val="FF0000"/>
                </a:solidFill>
                <a:latin typeface="华文楷体" panose="02010600040101010101" pitchFamily="2" charset="-122"/>
                <a:ea typeface="华文楷体" panose="02010600040101010101" pitchFamily="2" charset="-122"/>
                <a:sym typeface="+mn-ea"/>
              </a:rPr>
              <a:t>）</a:t>
            </a:r>
            <a:r>
              <a:rPr sz="2000" b="1" dirty="0">
                <a:solidFill>
                  <a:srgbClr val="FF0000"/>
                </a:solidFill>
                <a:latin typeface="华文楷体" panose="02010600040101010101" pitchFamily="2" charset="-122"/>
                <a:ea typeface="华文楷体" panose="02010600040101010101" pitchFamily="2" charset="-122"/>
                <a:sym typeface="+mn-ea"/>
              </a:rPr>
              <a:t>安全培训和准入考核</a:t>
            </a:r>
            <a:r>
              <a:rPr lang="zh-CN" sz="2000" b="1" dirty="0">
                <a:solidFill>
                  <a:srgbClr val="FF0000"/>
                </a:solidFill>
                <a:latin typeface="华文楷体" panose="02010600040101010101" pitchFamily="2" charset="-122"/>
                <a:ea typeface="华文楷体" panose="02010600040101010101" pitchFamily="2" charset="-122"/>
                <a:sym typeface="+mn-ea"/>
              </a:rPr>
              <a:t>；（</a:t>
            </a:r>
            <a:r>
              <a:rPr lang="en-US" altLang="zh-CN" sz="2000" b="1" dirty="0">
                <a:solidFill>
                  <a:srgbClr val="FF0000"/>
                </a:solidFill>
                <a:latin typeface="华文楷体" panose="02010600040101010101" pitchFamily="2" charset="-122"/>
                <a:ea typeface="华文楷体" panose="02010600040101010101" pitchFamily="2" charset="-122"/>
                <a:sym typeface="+mn-ea"/>
              </a:rPr>
              <a:t>2</a:t>
            </a:r>
            <a:r>
              <a:rPr lang="zh-CN" sz="2000" b="1" dirty="0">
                <a:solidFill>
                  <a:srgbClr val="FF0000"/>
                </a:solidFill>
                <a:latin typeface="华文楷体" panose="02010600040101010101" pitchFamily="2" charset="-122"/>
                <a:ea typeface="华文楷体" panose="02010600040101010101" pitchFamily="2" charset="-122"/>
                <a:sym typeface="+mn-ea"/>
              </a:rPr>
              <a:t>）</a:t>
            </a:r>
            <a:r>
              <a:rPr sz="2000" b="1" dirty="0">
                <a:solidFill>
                  <a:srgbClr val="FF0000"/>
                </a:solidFill>
                <a:latin typeface="华文楷体" panose="02010600040101010101" pitchFamily="2" charset="-122"/>
                <a:ea typeface="华文楷体" panose="02010600040101010101" pitchFamily="2" charset="-122"/>
                <a:sym typeface="+mn-ea"/>
              </a:rPr>
              <a:t>开启实验前应进行风险评估</a:t>
            </a:r>
            <a:r>
              <a:rPr sz="2000" dirty="0">
                <a:latin typeface="华文楷体" panose="02010600040101010101" pitchFamily="2" charset="-122"/>
                <a:ea typeface="华文楷体" panose="02010600040101010101" pitchFamily="2" charset="-122"/>
                <a:sym typeface="+mn-ea"/>
              </a:rPr>
              <a:t>，</a:t>
            </a:r>
            <a:r>
              <a:rPr sz="2000" b="1" dirty="0">
                <a:solidFill>
                  <a:srgbClr val="FF0000"/>
                </a:solidFill>
                <a:latin typeface="华文楷体" panose="02010600040101010101" pitchFamily="2" charset="-122"/>
                <a:ea typeface="华文楷体" panose="02010600040101010101" pitchFamily="2" charset="-122"/>
                <a:sym typeface="+mn-ea"/>
              </a:rPr>
              <a:t>对实验设施、设备和场地、装置等配套条件进行仔细检查</a:t>
            </a:r>
            <a:r>
              <a:rPr lang="zh-CN" sz="2000" b="1" dirty="0">
                <a:solidFill>
                  <a:srgbClr val="FF0000"/>
                </a:solidFill>
                <a:latin typeface="华文楷体" panose="02010600040101010101" pitchFamily="2" charset="-122"/>
                <a:ea typeface="华文楷体" panose="02010600040101010101" pitchFamily="2" charset="-122"/>
                <a:sym typeface="+mn-ea"/>
              </a:rPr>
              <a:t>；（</a:t>
            </a:r>
            <a:r>
              <a:rPr lang="en-US" altLang="zh-CN" sz="2000" b="1" dirty="0">
                <a:solidFill>
                  <a:srgbClr val="FF0000"/>
                </a:solidFill>
                <a:latin typeface="华文楷体" panose="02010600040101010101" pitchFamily="2" charset="-122"/>
                <a:ea typeface="华文楷体" panose="02010600040101010101" pitchFamily="2" charset="-122"/>
                <a:sym typeface="+mn-ea"/>
              </a:rPr>
              <a:t>3</a:t>
            </a:r>
            <a:r>
              <a:rPr lang="zh-CN" sz="2000" b="1" dirty="0">
                <a:solidFill>
                  <a:srgbClr val="FF0000"/>
                </a:solidFill>
                <a:latin typeface="华文楷体" panose="02010600040101010101" pitchFamily="2" charset="-122"/>
                <a:ea typeface="华文楷体" panose="02010600040101010101" pitchFamily="2" charset="-122"/>
                <a:sym typeface="+mn-ea"/>
              </a:rPr>
              <a:t>）</a:t>
            </a:r>
            <a:r>
              <a:rPr sz="2000" b="1" dirty="0">
                <a:solidFill>
                  <a:srgbClr val="FF0000"/>
                </a:solidFill>
                <a:latin typeface="华文楷体" panose="02010600040101010101" pitchFamily="2" charset="-122"/>
                <a:ea typeface="华文楷体" panose="02010600040101010101" pitchFamily="2" charset="-122"/>
                <a:sym typeface="+mn-ea"/>
              </a:rPr>
              <a:t>操作时必须做好个人防护</a:t>
            </a:r>
            <a:r>
              <a:rPr lang="zh-CN" sz="2000" b="1" dirty="0">
                <a:solidFill>
                  <a:srgbClr val="FF0000"/>
                </a:solidFill>
                <a:latin typeface="华文楷体" panose="02010600040101010101" pitchFamily="2" charset="-122"/>
                <a:ea typeface="华文楷体" panose="02010600040101010101" pitchFamily="2" charset="-122"/>
                <a:sym typeface="+mn-ea"/>
              </a:rPr>
              <a:t>，</a:t>
            </a:r>
            <a:r>
              <a:rPr sz="2000" b="1" dirty="0">
                <a:solidFill>
                  <a:srgbClr val="FF0000"/>
                </a:solidFill>
                <a:latin typeface="华文楷体" panose="02010600040101010101" pitchFamily="2" charset="-122"/>
                <a:ea typeface="华文楷体" panose="02010600040101010101" pitchFamily="2" charset="-122"/>
                <a:sym typeface="+mn-ea"/>
              </a:rPr>
              <a:t>遵守各项安全生产制度和操作规程，做好实验记录，开展危险性实验时须双人在场，必要时须教师现场指导。</a:t>
            </a:r>
            <a:endParaRPr lang="zh-CN" sz="2000" b="1" kern="1200" dirty="0">
              <a:solidFill>
                <a:srgbClr val="FF0000"/>
              </a:solidFill>
              <a:latin typeface="华文楷体" panose="02010600040101010101" pitchFamily="2" charset="-122"/>
              <a:ea typeface="华文楷体" panose="02010600040101010101" pitchFamily="2" charset="-122"/>
              <a:cs typeface="+mn-cs"/>
              <a:sym typeface="+mn-ea"/>
            </a:endParaRPr>
          </a:p>
        </p:txBody>
      </p:sp>
      <p:pic>
        <p:nvPicPr>
          <p:cNvPr id="19460" name="图片 109">
            <a:hlinkClick r:id="rId2" action="ppaction://hlinksldjump"/>
          </p:cNvPr>
          <p:cNvPicPr>
            <a:picLocks noChangeAspect="1"/>
          </p:cNvPicPr>
          <p:nvPr/>
        </p:nvPicPr>
        <p:blipFill>
          <a:blip r:embed="rId3" cstate="print"/>
          <a:srcRect l="67346" t="17532" r="2882" b="42969"/>
          <a:stretch>
            <a:fillRect/>
          </a:stretch>
        </p:blipFill>
        <p:spPr>
          <a:xfrm>
            <a:off x="9275763" y="6138863"/>
            <a:ext cx="798512" cy="755650"/>
          </a:xfrm>
          <a:prstGeom prst="rect">
            <a:avLst/>
          </a:prstGeom>
          <a:noFill/>
          <a:ln w="9525">
            <a:noFill/>
          </a:ln>
        </p:spPr>
      </p:pic>
      <p:pic>
        <p:nvPicPr>
          <p:cNvPr id="19461" name="图片 11">
            <a:hlinkClick r:id="rId4" action="ppaction://hlinksldjump"/>
          </p:cNvPr>
          <p:cNvPicPr>
            <a:picLocks noChangeAspect="1"/>
          </p:cNvPicPr>
          <p:nvPr/>
        </p:nvPicPr>
        <p:blipFill>
          <a:blip r:embed="rId5" cstate="print"/>
          <a:srcRect l="4480" t="58189" r="68494" b="5009"/>
          <a:stretch>
            <a:fillRect/>
          </a:stretch>
        </p:blipFill>
        <p:spPr>
          <a:xfrm>
            <a:off x="8418513" y="6138863"/>
            <a:ext cx="739775" cy="739775"/>
          </a:xfrm>
          <a:prstGeom prst="rect">
            <a:avLst/>
          </a:prstGeom>
          <a:noFill/>
          <a:ln w="9525">
            <a:noFill/>
          </a:ln>
        </p:spPr>
      </p:pic>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TextBox 4"/>
          <p:cNvSpPr txBox="1"/>
          <p:nvPr/>
        </p:nvSpPr>
        <p:spPr>
          <a:xfrm>
            <a:off x="522288" y="890270"/>
            <a:ext cx="9769475" cy="460375"/>
          </a:xfrm>
          <a:prstGeom prst="rect">
            <a:avLst/>
          </a:prstGeom>
          <a:noFill/>
          <a:ln w="9525">
            <a:noFill/>
          </a:ln>
        </p:spPr>
        <p:txBody>
          <a:bodyPr wrap="square" anchor="t" anchorCtr="0">
            <a:spAutoFit/>
          </a:bodyPr>
          <a:lstStyle/>
          <a:p>
            <a:r>
              <a:rPr lang="zh-CN" altLang="en-US" sz="2400" b="1" dirty="0">
                <a:latin typeface="华文新魏" panose="02010800040101010101" pitchFamily="2" charset="-122"/>
                <a:ea typeface="华文新魏" panose="02010800040101010101" pitchFamily="2" charset="-122"/>
              </a:rPr>
              <a:t>（十）</a:t>
            </a:r>
            <a:r>
              <a:rPr lang="zh-CN" altLang="en-US" sz="2400" b="1" dirty="0">
                <a:latin typeface="华文新魏" panose="02010800040101010101" pitchFamily="2" charset="-122"/>
                <a:ea typeface="华文新魏" panose="02010800040101010101" pitchFamily="2" charset="-122"/>
                <a:sym typeface="+mn-ea"/>
              </a:rPr>
              <a:t>天津师范大学实验室生物安全管理实施细则（试行）</a:t>
            </a:r>
            <a:r>
              <a:rPr lang="zh-CN" altLang="en-US" sz="2400" b="1" dirty="0">
                <a:latin typeface="华文新魏" panose="02010800040101010101" pitchFamily="2" charset="-122"/>
                <a:ea typeface="华文新魏" panose="02010800040101010101" pitchFamily="2" charset="-122"/>
              </a:rPr>
              <a:t>（重点内容）</a:t>
            </a:r>
          </a:p>
        </p:txBody>
      </p:sp>
      <p:pic>
        <p:nvPicPr>
          <p:cNvPr id="79874" name="图片 109">
            <a:hlinkClick r:id="rId3" action="ppaction://hlinksldjump"/>
          </p:cNvPr>
          <p:cNvPicPr>
            <a:picLocks noChangeAspect="1"/>
          </p:cNvPicPr>
          <p:nvPr/>
        </p:nvPicPr>
        <p:blipFill>
          <a:blip r:embed="rId4" cstate="print"/>
          <a:srcRect l="67346" t="17532" r="2882" b="42969"/>
          <a:stretch>
            <a:fillRect/>
          </a:stretch>
        </p:blipFill>
        <p:spPr>
          <a:xfrm>
            <a:off x="9275763" y="6138863"/>
            <a:ext cx="798512" cy="755650"/>
          </a:xfrm>
          <a:prstGeom prst="rect">
            <a:avLst/>
          </a:prstGeom>
          <a:noFill/>
          <a:ln w="9525">
            <a:noFill/>
          </a:ln>
        </p:spPr>
      </p:pic>
      <p:pic>
        <p:nvPicPr>
          <p:cNvPr id="79875" name="图片 11">
            <a:hlinkClick r:id="rId5" action="ppaction://hlinksldjump"/>
          </p:cNvPr>
          <p:cNvPicPr>
            <a:picLocks noChangeAspect="1"/>
          </p:cNvPicPr>
          <p:nvPr/>
        </p:nvPicPr>
        <p:blipFill>
          <a:blip r:embed="rId6" cstate="print"/>
          <a:srcRect l="4480" t="58189" r="68494" b="5009"/>
          <a:stretch>
            <a:fillRect/>
          </a:stretch>
        </p:blipFill>
        <p:spPr>
          <a:xfrm>
            <a:off x="8418513" y="6138863"/>
            <a:ext cx="739775" cy="739775"/>
          </a:xfrm>
          <a:prstGeom prst="rect">
            <a:avLst/>
          </a:prstGeom>
          <a:noFill/>
          <a:ln w="9525">
            <a:noFill/>
          </a:ln>
        </p:spPr>
      </p:pic>
      <p:sp>
        <p:nvSpPr>
          <p:cNvPr id="79876" name="TextBox 5"/>
          <p:cNvSpPr txBox="1"/>
          <p:nvPr>
            <p:custDataLst>
              <p:tags r:id="rId1"/>
            </p:custDataLst>
          </p:nvPr>
        </p:nvSpPr>
        <p:spPr>
          <a:xfrm>
            <a:off x="523875" y="1289050"/>
            <a:ext cx="9733280" cy="5208270"/>
          </a:xfrm>
          <a:prstGeom prst="rect">
            <a:avLst/>
          </a:prstGeom>
          <a:noFill/>
          <a:ln w="9525">
            <a:noFill/>
          </a:ln>
        </p:spPr>
        <p:txBody>
          <a:bodyPr wrap="square" anchor="t" anchorCtr="0">
            <a:spAutoFit/>
          </a:bodyPr>
          <a:lstStyle/>
          <a:p>
            <a:pPr algn="ctr" eaLnBrk="0" hangingPunct="0">
              <a:lnSpc>
                <a:spcPts val="2100"/>
              </a:lnSpc>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第一章 总 则</a:t>
            </a:r>
          </a:p>
          <a:p>
            <a:pPr algn="l" eaLnBrk="0" hangingPunct="0">
              <a:lnSpc>
                <a:spcPts val="2100"/>
              </a:lnSpc>
              <a:buClrTx/>
              <a:buSzTx/>
              <a:buFontTx/>
            </a:pPr>
            <a:r>
              <a:rPr lang="en-US" altLang="zh-CN" sz="1800" b="1" dirty="0">
                <a:latin typeface="华文楷体" panose="02010600040101010101" pitchFamily="2" charset="-122"/>
                <a:ea typeface="华文楷体" panose="02010600040101010101" pitchFamily="2" charset="-122"/>
              </a:rPr>
              <a:t>        </a:t>
            </a:r>
            <a:r>
              <a:rPr sz="1800" b="1" dirty="0">
                <a:latin typeface="华文楷体" panose="02010600040101010101" pitchFamily="2" charset="-122"/>
                <a:ea typeface="华文楷体" panose="02010600040101010101" pitchFamily="2" charset="-122"/>
              </a:rPr>
              <a:t>第三条</a:t>
            </a:r>
            <a:r>
              <a:rPr sz="1800" dirty="0">
                <a:latin typeface="华文楷体" panose="02010600040101010101" pitchFamily="2" charset="-122"/>
                <a:ea typeface="华文楷体" panose="02010600040101010101" pitchFamily="2" charset="-122"/>
              </a:rPr>
              <a:t> 根据对所操作生物因子采取的防护措施，</a:t>
            </a:r>
            <a:r>
              <a:rPr sz="1800" b="1" dirty="0">
                <a:solidFill>
                  <a:srgbClr val="FF0000"/>
                </a:solidFill>
                <a:latin typeface="华文楷体" panose="02010600040101010101" pitchFamily="2" charset="-122"/>
                <a:ea typeface="华文楷体" panose="02010600040101010101" pitchFamily="2" charset="-122"/>
              </a:rPr>
              <a:t>将实验室生物安全防护水平（BioSafety Level，缩写 BSL）分为四级，1 级防护水平最低， 4 级防护水平最高。</a:t>
            </a:r>
            <a:endParaRPr sz="1800" dirty="0">
              <a:latin typeface="华文楷体" panose="02010600040101010101" pitchFamily="2" charset="-122"/>
              <a:ea typeface="华文楷体" panose="02010600040101010101" pitchFamily="2" charset="-122"/>
            </a:endParaRPr>
          </a:p>
          <a:p>
            <a:pPr algn="l" eaLnBrk="0" hangingPunct="0">
              <a:lnSpc>
                <a:spcPts val="2100"/>
              </a:lnSpc>
              <a:buClrTx/>
              <a:buSzTx/>
              <a:buFontTx/>
            </a:pPr>
            <a:r>
              <a:rPr lang="en-US" sz="1800" dirty="0">
                <a:latin typeface="华文楷体" panose="02010600040101010101" pitchFamily="2" charset="-122"/>
                <a:ea typeface="华文楷体" panose="02010600040101010101" pitchFamily="2" charset="-122"/>
              </a:rPr>
              <a:t>        </a:t>
            </a:r>
            <a:r>
              <a:rPr sz="1800" dirty="0">
                <a:latin typeface="华文楷体" panose="02010600040101010101" pitchFamily="2" charset="-122"/>
                <a:ea typeface="华文楷体" panose="02010600040101010101" pitchFamily="2" charset="-122"/>
              </a:rPr>
              <a:t>以BSL-1、BSL-2、BSL-3、BSL-4表示仅从事</a:t>
            </a:r>
            <a:r>
              <a:rPr sz="1800" b="1" dirty="0">
                <a:solidFill>
                  <a:srgbClr val="FF0000"/>
                </a:solidFill>
                <a:latin typeface="华文楷体" panose="02010600040101010101" pitchFamily="2" charset="-122"/>
                <a:ea typeface="华文楷体" panose="02010600040101010101" pitchFamily="2" charset="-122"/>
              </a:rPr>
              <a:t>体外</a:t>
            </a:r>
            <a:r>
              <a:rPr sz="1800" dirty="0">
                <a:latin typeface="华文楷体" panose="02010600040101010101" pitchFamily="2" charset="-122"/>
                <a:ea typeface="华文楷体" panose="02010600040101010101" pitchFamily="2" charset="-122"/>
              </a:rPr>
              <a:t>（in vitro）操作生物因子的实验室的相应生物安全防护水平。 </a:t>
            </a:r>
          </a:p>
          <a:p>
            <a:pPr algn="l" eaLnBrk="0" hangingPunct="0">
              <a:lnSpc>
                <a:spcPts val="2100"/>
              </a:lnSpc>
              <a:buClrTx/>
              <a:buSzTx/>
              <a:buFontTx/>
            </a:pPr>
            <a:r>
              <a:rPr lang="en-US" sz="1800" dirty="0">
                <a:latin typeface="华文楷体" panose="02010600040101010101" pitchFamily="2" charset="-122"/>
                <a:ea typeface="华文楷体" panose="02010600040101010101" pitchFamily="2" charset="-122"/>
              </a:rPr>
              <a:t>        </a:t>
            </a:r>
            <a:r>
              <a:rPr sz="1800" dirty="0">
                <a:latin typeface="华文楷体" panose="02010600040101010101" pitchFamily="2" charset="-122"/>
                <a:ea typeface="华文楷体" panose="02010600040101010101" pitchFamily="2" charset="-122"/>
              </a:rPr>
              <a:t>以ABSL-1、ABSL-2、ABSL-3、ABSL-4表示包括从事动物</a:t>
            </a:r>
            <a:r>
              <a:rPr sz="1800" b="1" dirty="0">
                <a:solidFill>
                  <a:srgbClr val="FF0000"/>
                </a:solidFill>
                <a:latin typeface="华文楷体" panose="02010600040101010101" pitchFamily="2" charset="-122"/>
                <a:ea typeface="华文楷体" panose="02010600040101010101" pitchFamily="2" charset="-122"/>
              </a:rPr>
              <a:t>体内</a:t>
            </a:r>
            <a:r>
              <a:rPr sz="1800" dirty="0">
                <a:latin typeface="华文楷体" panose="02010600040101010101" pitchFamily="2" charset="-122"/>
                <a:ea typeface="华文楷体" panose="02010600040101010101" pitchFamily="2" charset="-122"/>
              </a:rPr>
              <a:t>（in vivo）操作的实验室的相应生物安全防护水平。</a:t>
            </a:r>
          </a:p>
          <a:p>
            <a:pPr algn="ctr" eaLnBrk="0" hangingPunct="0">
              <a:lnSpc>
                <a:spcPts val="2100"/>
              </a:lnSpc>
              <a:buClrTx/>
              <a:buSzTx/>
              <a:buFontTx/>
            </a:pPr>
            <a:r>
              <a:rPr sz="1800" b="1" dirty="0">
                <a:latin typeface="华文楷体" panose="02010600040101010101" pitchFamily="2" charset="-122"/>
                <a:ea typeface="华文楷体" panose="02010600040101010101" pitchFamily="2" charset="-122"/>
              </a:rPr>
              <a:t>第三章 病原微生物实验室生物安全管理</a:t>
            </a:r>
          </a:p>
          <a:p>
            <a:pPr algn="l" eaLnBrk="0" hangingPunct="0">
              <a:lnSpc>
                <a:spcPts val="2100"/>
              </a:lnSpc>
              <a:buClrTx/>
              <a:buSzTx/>
              <a:buFontTx/>
            </a:pPr>
            <a:r>
              <a:rPr lang="en-US" sz="1800" b="1" dirty="0">
                <a:latin typeface="华文楷体" panose="02010600040101010101" pitchFamily="2" charset="-122"/>
                <a:ea typeface="华文楷体" panose="02010600040101010101" pitchFamily="2" charset="-122"/>
              </a:rPr>
              <a:t>        </a:t>
            </a:r>
            <a:r>
              <a:rPr sz="1800" b="1" dirty="0">
                <a:latin typeface="华文楷体" panose="02010600040101010101" pitchFamily="2" charset="-122"/>
                <a:ea typeface="华文楷体" panose="02010600040101010101" pitchFamily="2" charset="-122"/>
              </a:rPr>
              <a:t>第八条 </a:t>
            </a:r>
            <a:r>
              <a:rPr sz="1800" dirty="0">
                <a:latin typeface="华文楷体" panose="02010600040101010101" pitchFamily="2" charset="-122"/>
                <a:ea typeface="华文楷体" panose="02010600040101010101" pitchFamily="2" charset="-122"/>
              </a:rPr>
              <a:t>国家根据病原微生物的传染性、感染后对个体或者群体的危害程度，将</a:t>
            </a:r>
            <a:r>
              <a:rPr sz="1800" b="1" dirty="0">
                <a:solidFill>
                  <a:srgbClr val="FF0000"/>
                </a:solidFill>
                <a:latin typeface="华文楷体" panose="02010600040101010101" pitchFamily="2" charset="-122"/>
                <a:ea typeface="华文楷体" panose="02010600040101010101" pitchFamily="2" charset="-122"/>
              </a:rPr>
              <a:t>病原微生物分为四类：</a:t>
            </a:r>
            <a:endParaRPr sz="1800" dirty="0">
              <a:latin typeface="华文楷体" panose="02010600040101010101" pitchFamily="2" charset="-122"/>
              <a:ea typeface="华文楷体" panose="02010600040101010101" pitchFamily="2" charset="-122"/>
            </a:endParaRPr>
          </a:p>
          <a:p>
            <a:pPr algn="l" eaLnBrk="0" hangingPunct="0">
              <a:lnSpc>
                <a:spcPts val="2100"/>
              </a:lnSpc>
              <a:buClrTx/>
              <a:buSzTx/>
              <a:buFontTx/>
            </a:pPr>
            <a:r>
              <a:rPr lang="en-US" sz="1800" dirty="0">
                <a:latin typeface="华文楷体" panose="02010600040101010101" pitchFamily="2" charset="-122"/>
                <a:ea typeface="华文楷体" panose="02010600040101010101" pitchFamily="2" charset="-122"/>
              </a:rPr>
              <a:t>        </a:t>
            </a:r>
            <a:r>
              <a:rPr sz="1800" dirty="0">
                <a:latin typeface="华文楷体" panose="02010600040101010101" pitchFamily="2" charset="-122"/>
                <a:ea typeface="华文楷体" panose="02010600040101010101" pitchFamily="2" charset="-122"/>
              </a:rPr>
              <a:t>第一类病原微生物，是指能够引起人类或者动物非常严重疾病的微生物，以及我国尚未发现或者已经宣布消灭的微生物。 </a:t>
            </a:r>
          </a:p>
          <a:p>
            <a:pPr algn="l" eaLnBrk="0" hangingPunct="0">
              <a:lnSpc>
                <a:spcPts val="2100"/>
              </a:lnSpc>
              <a:buClrTx/>
              <a:buSzTx/>
              <a:buFontTx/>
            </a:pPr>
            <a:r>
              <a:rPr lang="en-US" sz="1800" dirty="0">
                <a:latin typeface="华文楷体" panose="02010600040101010101" pitchFamily="2" charset="-122"/>
                <a:ea typeface="华文楷体" panose="02010600040101010101" pitchFamily="2" charset="-122"/>
              </a:rPr>
              <a:t>        </a:t>
            </a:r>
            <a:r>
              <a:rPr sz="1800" dirty="0">
                <a:latin typeface="华文楷体" panose="02010600040101010101" pitchFamily="2" charset="-122"/>
                <a:ea typeface="华文楷体" panose="02010600040101010101" pitchFamily="2" charset="-122"/>
              </a:rPr>
              <a:t>第二类病原微生物，是指能够引起人类或者动物严重疾病，比较容易直接或者间接在人与人、动物与人、动物与动物间传播的微生物。 </a:t>
            </a:r>
          </a:p>
          <a:p>
            <a:pPr algn="l" eaLnBrk="0" hangingPunct="0">
              <a:lnSpc>
                <a:spcPts val="2100"/>
              </a:lnSpc>
              <a:buClrTx/>
              <a:buSzTx/>
              <a:buFontTx/>
            </a:pPr>
            <a:r>
              <a:rPr lang="en-US" sz="1800" dirty="0">
                <a:latin typeface="华文楷体" panose="02010600040101010101" pitchFamily="2" charset="-122"/>
                <a:ea typeface="华文楷体" panose="02010600040101010101" pitchFamily="2" charset="-122"/>
              </a:rPr>
              <a:t>        </a:t>
            </a:r>
            <a:r>
              <a:rPr sz="1800" dirty="0">
                <a:latin typeface="华文楷体" panose="02010600040101010101" pitchFamily="2" charset="-122"/>
                <a:ea typeface="华文楷体" panose="02010600040101010101" pitchFamily="2" charset="-122"/>
              </a:rPr>
              <a:t>第三类病原微生物，是指能够引起人类或者动物疾病，但一般情况下对人、动物或者环境不构成严重危害，传播风险有限，实验室感染后很少引起严重疾病，并且具备有效治疗和预防措施的微生物。 </a:t>
            </a:r>
          </a:p>
          <a:p>
            <a:pPr algn="l" eaLnBrk="0" hangingPunct="0">
              <a:lnSpc>
                <a:spcPts val="2100"/>
              </a:lnSpc>
              <a:buClrTx/>
              <a:buSzTx/>
              <a:buFontTx/>
            </a:pPr>
            <a:r>
              <a:rPr lang="en-US" sz="1800" dirty="0">
                <a:latin typeface="华文楷体" panose="02010600040101010101" pitchFamily="2" charset="-122"/>
                <a:ea typeface="华文楷体" panose="02010600040101010101" pitchFamily="2" charset="-122"/>
              </a:rPr>
              <a:t>        </a:t>
            </a:r>
            <a:r>
              <a:rPr sz="1800" dirty="0">
                <a:latin typeface="华文楷体" panose="02010600040101010101" pitchFamily="2" charset="-122"/>
                <a:ea typeface="华文楷体" panose="02010600040101010101" pitchFamily="2" charset="-122"/>
              </a:rPr>
              <a:t>第四类病原微生物，是指在通常情况下不会引起人类或者动物疾病的微生物。</a:t>
            </a:r>
          </a:p>
          <a:p>
            <a:pPr algn="l" eaLnBrk="0" hangingPunct="0">
              <a:lnSpc>
                <a:spcPts val="2100"/>
              </a:lnSpc>
              <a:buClrTx/>
              <a:buSzTx/>
              <a:buFontTx/>
            </a:pPr>
            <a:r>
              <a:rPr lang="en-US" sz="1800" dirty="0">
                <a:latin typeface="华文楷体" panose="02010600040101010101" pitchFamily="2" charset="-122"/>
                <a:ea typeface="华文楷体" panose="02010600040101010101" pitchFamily="2" charset="-122"/>
              </a:rPr>
              <a:t>        </a:t>
            </a:r>
            <a:r>
              <a:rPr sz="1800" b="1" dirty="0">
                <a:solidFill>
                  <a:srgbClr val="FF0000"/>
                </a:solidFill>
                <a:latin typeface="华文楷体" panose="02010600040101010101" pitchFamily="2" charset="-122"/>
                <a:ea typeface="华文楷体" panose="02010600040101010101" pitchFamily="2" charset="-122"/>
              </a:rPr>
              <a:t>第一类、第二类病原微生物统称为高致病性病原微生物</a:t>
            </a:r>
            <a:endParaRPr sz="1800" dirty="0">
              <a:latin typeface="华文楷体" panose="02010600040101010101" pitchFamily="2" charset="-122"/>
              <a:ea typeface="华文楷体" panose="02010600040101010101" pitchFamily="2" charset="-122"/>
            </a:endParaRPr>
          </a:p>
        </p:txBody>
      </p:sp>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TextBox 4"/>
          <p:cNvSpPr txBox="1"/>
          <p:nvPr/>
        </p:nvSpPr>
        <p:spPr>
          <a:xfrm>
            <a:off x="522288" y="890270"/>
            <a:ext cx="9769475" cy="460375"/>
          </a:xfrm>
          <a:prstGeom prst="rect">
            <a:avLst/>
          </a:prstGeom>
          <a:noFill/>
          <a:ln w="9525">
            <a:noFill/>
          </a:ln>
        </p:spPr>
        <p:txBody>
          <a:bodyPr wrap="square" anchor="t" anchorCtr="0">
            <a:spAutoFit/>
          </a:bodyPr>
          <a:lstStyle/>
          <a:p>
            <a:r>
              <a:rPr lang="zh-CN" altLang="en-US" sz="2400" b="1" dirty="0">
                <a:latin typeface="华文新魏" panose="02010800040101010101" pitchFamily="2" charset="-122"/>
                <a:ea typeface="华文新魏" panose="02010800040101010101" pitchFamily="2" charset="-122"/>
              </a:rPr>
              <a:t>（十）</a:t>
            </a:r>
            <a:r>
              <a:rPr lang="zh-CN" altLang="en-US" sz="2400" b="1" dirty="0">
                <a:latin typeface="华文新魏" panose="02010800040101010101" pitchFamily="2" charset="-122"/>
                <a:ea typeface="华文新魏" panose="02010800040101010101" pitchFamily="2" charset="-122"/>
                <a:sym typeface="+mn-ea"/>
              </a:rPr>
              <a:t>天津师范大学实验室生物安全管理实施细则（试行）</a:t>
            </a:r>
            <a:r>
              <a:rPr lang="zh-CN" altLang="en-US" sz="2400" b="1" dirty="0">
                <a:latin typeface="华文新魏" panose="02010800040101010101" pitchFamily="2" charset="-122"/>
                <a:ea typeface="华文新魏" panose="02010800040101010101" pitchFamily="2" charset="-122"/>
              </a:rPr>
              <a:t>（重点内容）</a:t>
            </a:r>
          </a:p>
        </p:txBody>
      </p:sp>
      <p:pic>
        <p:nvPicPr>
          <p:cNvPr id="79874" name="图片 109">
            <a:hlinkClick r:id="rId3" action="ppaction://hlinksldjump"/>
          </p:cNvPr>
          <p:cNvPicPr>
            <a:picLocks noChangeAspect="1"/>
          </p:cNvPicPr>
          <p:nvPr/>
        </p:nvPicPr>
        <p:blipFill>
          <a:blip r:embed="rId4" cstate="print"/>
          <a:srcRect l="67346" t="17532" r="2882" b="42969"/>
          <a:stretch>
            <a:fillRect/>
          </a:stretch>
        </p:blipFill>
        <p:spPr>
          <a:xfrm>
            <a:off x="9275763" y="6138863"/>
            <a:ext cx="798512" cy="755650"/>
          </a:xfrm>
          <a:prstGeom prst="rect">
            <a:avLst/>
          </a:prstGeom>
          <a:noFill/>
          <a:ln w="9525">
            <a:noFill/>
          </a:ln>
        </p:spPr>
      </p:pic>
      <p:pic>
        <p:nvPicPr>
          <p:cNvPr id="79875" name="图片 11">
            <a:hlinkClick r:id="rId5" action="ppaction://hlinksldjump"/>
          </p:cNvPr>
          <p:cNvPicPr>
            <a:picLocks noChangeAspect="1"/>
          </p:cNvPicPr>
          <p:nvPr/>
        </p:nvPicPr>
        <p:blipFill>
          <a:blip r:embed="rId6" cstate="print"/>
          <a:srcRect l="4480" t="58189" r="68494" b="5009"/>
          <a:stretch>
            <a:fillRect/>
          </a:stretch>
        </p:blipFill>
        <p:spPr>
          <a:xfrm>
            <a:off x="8418513" y="6138863"/>
            <a:ext cx="739775" cy="739775"/>
          </a:xfrm>
          <a:prstGeom prst="rect">
            <a:avLst/>
          </a:prstGeom>
          <a:noFill/>
          <a:ln w="9525">
            <a:noFill/>
          </a:ln>
        </p:spPr>
      </p:pic>
      <p:sp>
        <p:nvSpPr>
          <p:cNvPr id="79876" name="TextBox 5"/>
          <p:cNvSpPr txBox="1"/>
          <p:nvPr>
            <p:custDataLst>
              <p:tags r:id="rId1"/>
            </p:custDataLst>
          </p:nvPr>
        </p:nvSpPr>
        <p:spPr>
          <a:xfrm>
            <a:off x="523875" y="1289050"/>
            <a:ext cx="9733280" cy="5015865"/>
          </a:xfrm>
          <a:prstGeom prst="rect">
            <a:avLst/>
          </a:prstGeom>
          <a:noFill/>
          <a:ln w="9525">
            <a:noFill/>
          </a:ln>
        </p:spPr>
        <p:txBody>
          <a:bodyPr wrap="square" anchor="t" anchorCtr="0">
            <a:spAutoFit/>
          </a:bodyPr>
          <a:lstStyle/>
          <a:p>
            <a:pPr algn="ctr" eaLnBrk="0" hangingPunct="0">
              <a:lnSpc>
                <a:spcPts val="2400"/>
              </a:lnSpc>
            </a:pPr>
            <a:r>
              <a:rPr lang="en-US" altLang="zh-CN" sz="1800" dirty="0">
                <a:latin typeface="华文楷体" panose="02010600040101010101" pitchFamily="2" charset="-122"/>
                <a:ea typeface="华文楷体" panose="02010600040101010101" pitchFamily="2" charset="-122"/>
              </a:rPr>
              <a:t>       </a:t>
            </a:r>
            <a:r>
              <a:rPr sz="1800" b="1" dirty="0">
                <a:latin typeface="华文楷体" panose="02010600040101010101" pitchFamily="2" charset="-122"/>
                <a:ea typeface="华文楷体" panose="02010600040101010101" pitchFamily="2" charset="-122"/>
              </a:rPr>
              <a:t>第三章 病原微生物实验室生物安全管理</a:t>
            </a:r>
          </a:p>
          <a:p>
            <a:pPr algn="l" eaLnBrk="0" hangingPunct="0">
              <a:lnSpc>
                <a:spcPts val="2400"/>
              </a:lnSpc>
              <a:buClrTx/>
              <a:buSzTx/>
              <a:buFontTx/>
            </a:pPr>
            <a:r>
              <a:rPr lang="en-US" sz="1800" b="1" dirty="0">
                <a:latin typeface="华文楷体" panose="02010600040101010101" pitchFamily="2" charset="-122"/>
                <a:ea typeface="华文楷体" panose="02010600040101010101" pitchFamily="2" charset="-122"/>
              </a:rPr>
              <a:t>        </a:t>
            </a:r>
            <a:r>
              <a:rPr sz="1800" b="1" dirty="0">
                <a:latin typeface="华文楷体" panose="02010600040101010101" pitchFamily="2" charset="-122"/>
                <a:ea typeface="华文楷体" panose="02010600040101010101" pitchFamily="2" charset="-122"/>
              </a:rPr>
              <a:t>第九条</a:t>
            </a:r>
            <a:r>
              <a:rPr sz="1800" dirty="0">
                <a:latin typeface="华文楷体" panose="02010600040101010101" pitchFamily="2" charset="-122"/>
                <a:ea typeface="华文楷体" panose="02010600040101010101" pitchFamily="2" charset="-122"/>
              </a:rPr>
              <a:t> 凡是列入《人间传染的病原微生物名录》和《动物病原微生物分类名录》的第一类和第二类病原微生物，以及未列入上述《名录》但与人体健康有关的</a:t>
            </a:r>
            <a:r>
              <a:rPr sz="1800" b="1" dirty="0">
                <a:solidFill>
                  <a:srgbClr val="FF0000"/>
                </a:solidFill>
                <a:latin typeface="华文楷体" panose="02010600040101010101" pitchFamily="2" charset="-122"/>
                <a:ea typeface="华文楷体" panose="02010600040101010101" pitchFamily="2" charset="-122"/>
              </a:rPr>
              <a:t>高致病性病原微生物和疑似高致病性病原微生物，学校禁止使用。</a:t>
            </a:r>
            <a:r>
              <a:rPr sz="1800" dirty="0">
                <a:latin typeface="华文楷体" panose="02010600040101010101" pitchFamily="2" charset="-122"/>
                <a:ea typeface="华文楷体" panose="02010600040101010101" pitchFamily="2" charset="-122"/>
              </a:rPr>
              <a:t>相关教师如有使用需求，可以采用服务外包、合作等方式，在校外获得国家相关部门认证的实验室中进行。</a:t>
            </a:r>
          </a:p>
          <a:p>
            <a:pPr algn="l" eaLnBrk="0" hangingPunct="0">
              <a:lnSpc>
                <a:spcPts val="2400"/>
              </a:lnSpc>
              <a:buClrTx/>
              <a:buSzTx/>
              <a:buFontTx/>
            </a:pPr>
            <a:r>
              <a:rPr lang="en-US" sz="1800" b="1" dirty="0">
                <a:latin typeface="华文楷体" panose="02010600040101010101" pitchFamily="2" charset="-122"/>
                <a:ea typeface="华文楷体" panose="02010600040101010101" pitchFamily="2" charset="-122"/>
                <a:sym typeface="+mn-ea"/>
              </a:rPr>
              <a:t>        </a:t>
            </a:r>
            <a:r>
              <a:rPr sz="1800" b="1" dirty="0">
                <a:latin typeface="华文楷体" panose="02010600040101010101" pitchFamily="2" charset="-122"/>
                <a:ea typeface="华文楷体" panose="02010600040101010101" pitchFamily="2" charset="-122"/>
                <a:sym typeface="+mn-ea"/>
              </a:rPr>
              <a:t>第十条</a:t>
            </a:r>
            <a:r>
              <a:rPr sz="1800" dirty="0">
                <a:latin typeface="华文楷体" panose="02010600040101010101" pitchFamily="2" charset="-122"/>
                <a:ea typeface="华文楷体" panose="02010600040101010101" pitchFamily="2" charset="-122"/>
                <a:sym typeface="+mn-ea"/>
              </a:rPr>
              <a:t> </a:t>
            </a:r>
            <a:r>
              <a:rPr sz="1800" b="1" dirty="0">
                <a:solidFill>
                  <a:srgbClr val="FF0000"/>
                </a:solidFill>
                <a:latin typeface="华文楷体" panose="02010600040101010101" pitchFamily="2" charset="-122"/>
                <a:ea typeface="华文楷体" panose="02010600040101010101" pitchFamily="2" charset="-122"/>
                <a:sym typeface="+mn-ea"/>
              </a:rPr>
              <a:t>涉及第三类、第四类病原微生物的实验活动必须在生物安全一级或二级实验室中进行。</a:t>
            </a:r>
            <a:endParaRPr sz="1800" dirty="0">
              <a:latin typeface="华文楷体" panose="02010600040101010101" pitchFamily="2" charset="-122"/>
              <a:ea typeface="华文楷体" panose="02010600040101010101" pitchFamily="2" charset="-122"/>
            </a:endParaRPr>
          </a:p>
          <a:p>
            <a:pPr algn="l" eaLnBrk="0" hangingPunct="0">
              <a:lnSpc>
                <a:spcPts val="2400"/>
              </a:lnSpc>
              <a:buClrTx/>
              <a:buSzTx/>
              <a:buFontTx/>
            </a:pPr>
            <a:r>
              <a:rPr lang="en-US" sz="1800" dirty="0">
                <a:latin typeface="华文楷体" panose="02010600040101010101" pitchFamily="2" charset="-122"/>
                <a:ea typeface="华文楷体" panose="02010600040101010101" pitchFamily="2" charset="-122"/>
                <a:sym typeface="+mn-ea"/>
              </a:rPr>
              <a:t>        </a:t>
            </a:r>
            <a:r>
              <a:rPr sz="1800" b="1" dirty="0">
                <a:latin typeface="华文楷体" panose="02010600040101010101" pitchFamily="2" charset="-122"/>
                <a:ea typeface="华文楷体" panose="02010600040101010101" pitchFamily="2" charset="-122"/>
                <a:sym typeface="+mn-ea"/>
              </a:rPr>
              <a:t>第十一条</a:t>
            </a:r>
            <a:r>
              <a:rPr sz="1800" dirty="0">
                <a:latin typeface="华文楷体" panose="02010600040101010101" pitchFamily="2" charset="-122"/>
                <a:ea typeface="华文楷体" panose="02010600040101010101" pitchFamily="2" charset="-122"/>
                <a:sym typeface="+mn-ea"/>
              </a:rPr>
              <a:t> </a:t>
            </a:r>
            <a:r>
              <a:rPr sz="1800" b="1" dirty="0">
                <a:solidFill>
                  <a:srgbClr val="FF0000"/>
                </a:solidFill>
                <a:latin typeface="华文楷体" panose="02010600040101010101" pitchFamily="2" charset="-122"/>
                <a:ea typeface="华文楷体" panose="02010600040101010101" pitchFamily="2" charset="-122"/>
                <a:sym typeface="+mn-ea"/>
              </a:rPr>
              <a:t>新建、改建或者扩建一级、二级实验室，</a:t>
            </a:r>
            <a:r>
              <a:rPr sz="1800" dirty="0">
                <a:latin typeface="华文楷体" panose="02010600040101010101" pitchFamily="2" charset="-122"/>
                <a:ea typeface="华文楷体" panose="02010600040101010101" pitchFamily="2" charset="-122"/>
                <a:sym typeface="+mn-ea"/>
              </a:rPr>
              <a:t>应由使用单位统筹规划或实验室提出申请，经使用单位实验室安全工作委员会审议通过后，</a:t>
            </a:r>
            <a:r>
              <a:rPr sz="1800" b="1" dirty="0">
                <a:solidFill>
                  <a:srgbClr val="FF0000"/>
                </a:solidFill>
                <a:latin typeface="华文楷体" panose="02010600040101010101" pitchFamily="2" charset="-122"/>
                <a:ea typeface="华文楷体" panose="02010600040101010101" pitchFamily="2" charset="-122"/>
                <a:sym typeface="+mn-ea"/>
              </a:rPr>
              <a:t>向属地人民政府卫生主管部门或者农业主管部门备案。</a:t>
            </a:r>
            <a:endParaRPr sz="1800" dirty="0">
              <a:latin typeface="华文楷体" panose="02010600040101010101" pitchFamily="2" charset="-122"/>
              <a:ea typeface="华文楷体" panose="02010600040101010101" pitchFamily="2" charset="-122"/>
            </a:endParaRPr>
          </a:p>
          <a:p>
            <a:pPr algn="l" eaLnBrk="0" hangingPunct="0">
              <a:lnSpc>
                <a:spcPts val="2400"/>
              </a:lnSpc>
              <a:buClrTx/>
              <a:buSzTx/>
              <a:buFontTx/>
            </a:pPr>
            <a:r>
              <a:rPr lang="en-US" sz="1800" dirty="0">
                <a:latin typeface="华文楷体" panose="02010600040101010101" pitchFamily="2" charset="-122"/>
                <a:ea typeface="华文楷体" panose="02010600040101010101" pitchFamily="2" charset="-122"/>
                <a:sym typeface="+mn-ea"/>
              </a:rPr>
              <a:t>        </a:t>
            </a:r>
            <a:r>
              <a:rPr sz="1800" b="1" dirty="0">
                <a:latin typeface="华文楷体" panose="02010600040101010101" pitchFamily="2" charset="-122"/>
                <a:ea typeface="华文楷体" panose="02010600040101010101" pitchFamily="2" charset="-122"/>
                <a:sym typeface="+mn-ea"/>
              </a:rPr>
              <a:t>第十二条</a:t>
            </a:r>
            <a:r>
              <a:rPr sz="1800" dirty="0">
                <a:latin typeface="华文楷体" panose="02010600040101010101" pitchFamily="2" charset="-122"/>
                <a:ea typeface="华文楷体" panose="02010600040101010101" pitchFamily="2" charset="-122"/>
                <a:sym typeface="+mn-ea"/>
              </a:rPr>
              <a:t> 实验室应通过</a:t>
            </a:r>
            <a:r>
              <a:rPr sz="1800" b="1" dirty="0">
                <a:solidFill>
                  <a:srgbClr val="FF0000"/>
                </a:solidFill>
                <a:latin typeface="华文楷体" panose="02010600040101010101" pitchFamily="2" charset="-122"/>
                <a:ea typeface="华文楷体" panose="02010600040101010101" pitchFamily="2" charset="-122"/>
                <a:sym typeface="+mn-ea"/>
              </a:rPr>
              <a:t>专业机构购买或采集的方式获取病原微生物</a:t>
            </a:r>
            <a:r>
              <a:rPr sz="1800" dirty="0">
                <a:latin typeface="华文楷体" panose="02010600040101010101" pitchFamily="2" charset="-122"/>
                <a:ea typeface="华文楷体" panose="02010600040101010101" pitchFamily="2" charset="-122"/>
                <a:sym typeface="+mn-ea"/>
              </a:rPr>
              <a:t>。采集病原微生物样本应当具备下列条件：</a:t>
            </a:r>
            <a:endParaRPr sz="1800" dirty="0">
              <a:latin typeface="华文楷体" panose="02010600040101010101" pitchFamily="2" charset="-122"/>
              <a:ea typeface="华文楷体" panose="02010600040101010101" pitchFamily="2" charset="-122"/>
            </a:endParaRPr>
          </a:p>
          <a:p>
            <a:pPr algn="l" eaLnBrk="0" hangingPunct="0">
              <a:lnSpc>
                <a:spcPts val="2400"/>
              </a:lnSpc>
              <a:buClrTx/>
              <a:buSzTx/>
              <a:buFontTx/>
            </a:pPr>
            <a:r>
              <a:rPr lang="en-US" sz="1800" dirty="0">
                <a:latin typeface="华文楷体" panose="02010600040101010101" pitchFamily="2" charset="-122"/>
                <a:ea typeface="华文楷体" panose="02010600040101010101" pitchFamily="2" charset="-122"/>
                <a:sym typeface="+mn-ea"/>
              </a:rPr>
              <a:t>        </a:t>
            </a:r>
            <a:r>
              <a:rPr sz="1800" dirty="0">
                <a:latin typeface="华文楷体" panose="02010600040101010101" pitchFamily="2" charset="-122"/>
                <a:ea typeface="华文楷体" panose="02010600040101010101" pitchFamily="2" charset="-122"/>
                <a:sym typeface="+mn-ea"/>
              </a:rPr>
              <a:t>（一）具有与采集病原微生物样本所需要的生物安全防护水平相适应的设备；</a:t>
            </a:r>
            <a:endParaRPr sz="1800" dirty="0">
              <a:latin typeface="华文楷体" panose="02010600040101010101" pitchFamily="2" charset="-122"/>
              <a:ea typeface="华文楷体" panose="02010600040101010101" pitchFamily="2" charset="-122"/>
            </a:endParaRPr>
          </a:p>
          <a:p>
            <a:pPr algn="l" eaLnBrk="0" hangingPunct="0">
              <a:lnSpc>
                <a:spcPts val="2400"/>
              </a:lnSpc>
              <a:buClrTx/>
              <a:buSzTx/>
              <a:buFontTx/>
            </a:pPr>
            <a:r>
              <a:rPr lang="en-US" sz="1800" dirty="0">
                <a:latin typeface="华文楷体" panose="02010600040101010101" pitchFamily="2" charset="-122"/>
                <a:ea typeface="华文楷体" panose="02010600040101010101" pitchFamily="2" charset="-122"/>
                <a:sym typeface="+mn-ea"/>
              </a:rPr>
              <a:t>        </a:t>
            </a:r>
            <a:r>
              <a:rPr sz="1800" dirty="0">
                <a:latin typeface="华文楷体" panose="02010600040101010101" pitchFamily="2" charset="-122"/>
                <a:ea typeface="华文楷体" panose="02010600040101010101" pitchFamily="2" charset="-122"/>
                <a:sym typeface="+mn-ea"/>
              </a:rPr>
              <a:t>（二）具有掌握相关专业知识和操作技能的工作人员；</a:t>
            </a:r>
            <a:endParaRPr sz="1800" dirty="0">
              <a:latin typeface="华文楷体" panose="02010600040101010101" pitchFamily="2" charset="-122"/>
              <a:ea typeface="华文楷体" panose="02010600040101010101" pitchFamily="2" charset="-122"/>
            </a:endParaRPr>
          </a:p>
          <a:p>
            <a:pPr algn="l" eaLnBrk="0" hangingPunct="0">
              <a:lnSpc>
                <a:spcPts val="2400"/>
              </a:lnSpc>
              <a:buClrTx/>
              <a:buSzTx/>
              <a:buFontTx/>
            </a:pPr>
            <a:r>
              <a:rPr lang="en-US" sz="1800" dirty="0">
                <a:latin typeface="华文楷体" panose="02010600040101010101" pitchFamily="2" charset="-122"/>
                <a:ea typeface="华文楷体" panose="02010600040101010101" pitchFamily="2" charset="-122"/>
                <a:sym typeface="+mn-ea"/>
              </a:rPr>
              <a:t>        </a:t>
            </a:r>
            <a:r>
              <a:rPr sz="1800" dirty="0">
                <a:latin typeface="华文楷体" panose="02010600040101010101" pitchFamily="2" charset="-122"/>
                <a:ea typeface="华文楷体" panose="02010600040101010101" pitchFamily="2" charset="-122"/>
                <a:sym typeface="+mn-ea"/>
              </a:rPr>
              <a:t>（三）具有有效的防止病原微生物扩散和感染的措施；</a:t>
            </a:r>
            <a:endParaRPr sz="1800" dirty="0">
              <a:latin typeface="华文楷体" panose="02010600040101010101" pitchFamily="2" charset="-122"/>
              <a:ea typeface="华文楷体" panose="02010600040101010101" pitchFamily="2" charset="-122"/>
            </a:endParaRPr>
          </a:p>
          <a:p>
            <a:pPr algn="l" eaLnBrk="0" hangingPunct="0">
              <a:lnSpc>
                <a:spcPts val="2400"/>
              </a:lnSpc>
              <a:buClrTx/>
              <a:buSzTx/>
              <a:buFontTx/>
            </a:pPr>
            <a:r>
              <a:rPr lang="en-US" sz="1800" dirty="0">
                <a:latin typeface="华文楷体" panose="02010600040101010101" pitchFamily="2" charset="-122"/>
                <a:ea typeface="华文楷体" panose="02010600040101010101" pitchFamily="2" charset="-122"/>
                <a:sym typeface="+mn-ea"/>
              </a:rPr>
              <a:t>        </a:t>
            </a:r>
            <a:r>
              <a:rPr sz="1800" dirty="0">
                <a:latin typeface="华文楷体" panose="02010600040101010101" pitchFamily="2" charset="-122"/>
                <a:ea typeface="华文楷体" panose="02010600040101010101" pitchFamily="2" charset="-122"/>
                <a:sym typeface="+mn-ea"/>
              </a:rPr>
              <a:t>（四）具有保证病原微生物样本质量的技术方法和手段。</a:t>
            </a:r>
            <a:endParaRPr sz="1800" dirty="0">
              <a:latin typeface="华文楷体" panose="02010600040101010101" pitchFamily="2" charset="-122"/>
              <a:ea typeface="华文楷体" panose="02010600040101010101" pitchFamily="2" charset="-122"/>
            </a:endParaRPr>
          </a:p>
        </p:txBody>
      </p:sp>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TextBox 4"/>
          <p:cNvSpPr txBox="1"/>
          <p:nvPr/>
        </p:nvSpPr>
        <p:spPr>
          <a:xfrm>
            <a:off x="522288" y="890270"/>
            <a:ext cx="9769475" cy="460375"/>
          </a:xfrm>
          <a:prstGeom prst="rect">
            <a:avLst/>
          </a:prstGeom>
          <a:noFill/>
          <a:ln w="9525">
            <a:noFill/>
          </a:ln>
        </p:spPr>
        <p:txBody>
          <a:bodyPr wrap="square" anchor="t" anchorCtr="0">
            <a:spAutoFit/>
          </a:bodyPr>
          <a:lstStyle/>
          <a:p>
            <a:r>
              <a:rPr lang="zh-CN" altLang="en-US" sz="2400" b="1" dirty="0">
                <a:latin typeface="华文新魏" panose="02010800040101010101" pitchFamily="2" charset="-122"/>
                <a:ea typeface="华文新魏" panose="02010800040101010101" pitchFamily="2" charset="-122"/>
              </a:rPr>
              <a:t>（十）</a:t>
            </a:r>
            <a:r>
              <a:rPr lang="zh-CN" altLang="en-US" sz="2400" b="1" dirty="0">
                <a:latin typeface="华文新魏" panose="02010800040101010101" pitchFamily="2" charset="-122"/>
                <a:ea typeface="华文新魏" panose="02010800040101010101" pitchFamily="2" charset="-122"/>
                <a:sym typeface="+mn-ea"/>
              </a:rPr>
              <a:t>天津师范大学实验室生物安全管理实施细则（试行）</a:t>
            </a:r>
            <a:r>
              <a:rPr lang="zh-CN" altLang="en-US" sz="2400" b="1" dirty="0">
                <a:latin typeface="华文新魏" panose="02010800040101010101" pitchFamily="2" charset="-122"/>
                <a:ea typeface="华文新魏" panose="02010800040101010101" pitchFamily="2" charset="-122"/>
              </a:rPr>
              <a:t>（重点内容）</a:t>
            </a:r>
          </a:p>
        </p:txBody>
      </p:sp>
      <p:pic>
        <p:nvPicPr>
          <p:cNvPr id="79874" name="图片 109">
            <a:hlinkClick r:id="rId3" action="ppaction://hlinksldjump"/>
          </p:cNvPr>
          <p:cNvPicPr>
            <a:picLocks noChangeAspect="1"/>
          </p:cNvPicPr>
          <p:nvPr/>
        </p:nvPicPr>
        <p:blipFill>
          <a:blip r:embed="rId4" cstate="print"/>
          <a:srcRect l="67346" t="17532" r="2882" b="42969"/>
          <a:stretch>
            <a:fillRect/>
          </a:stretch>
        </p:blipFill>
        <p:spPr>
          <a:xfrm>
            <a:off x="9275763" y="6138863"/>
            <a:ext cx="798512" cy="755650"/>
          </a:xfrm>
          <a:prstGeom prst="rect">
            <a:avLst/>
          </a:prstGeom>
          <a:noFill/>
          <a:ln w="9525">
            <a:noFill/>
          </a:ln>
        </p:spPr>
      </p:pic>
      <p:pic>
        <p:nvPicPr>
          <p:cNvPr id="79875" name="图片 11">
            <a:hlinkClick r:id="rId5" action="ppaction://hlinksldjump"/>
          </p:cNvPr>
          <p:cNvPicPr>
            <a:picLocks noChangeAspect="1"/>
          </p:cNvPicPr>
          <p:nvPr/>
        </p:nvPicPr>
        <p:blipFill>
          <a:blip r:embed="rId6" cstate="print"/>
          <a:srcRect l="4480" t="58189" r="68494" b="5009"/>
          <a:stretch>
            <a:fillRect/>
          </a:stretch>
        </p:blipFill>
        <p:spPr>
          <a:xfrm>
            <a:off x="8418513" y="6138863"/>
            <a:ext cx="739775" cy="739775"/>
          </a:xfrm>
          <a:prstGeom prst="rect">
            <a:avLst/>
          </a:prstGeom>
          <a:noFill/>
          <a:ln w="9525">
            <a:noFill/>
          </a:ln>
        </p:spPr>
      </p:pic>
      <p:sp>
        <p:nvSpPr>
          <p:cNvPr id="79876" name="TextBox 5"/>
          <p:cNvSpPr txBox="1"/>
          <p:nvPr>
            <p:custDataLst>
              <p:tags r:id="rId1"/>
            </p:custDataLst>
          </p:nvPr>
        </p:nvSpPr>
        <p:spPr>
          <a:xfrm>
            <a:off x="523875" y="1289050"/>
            <a:ext cx="9733280" cy="5015865"/>
          </a:xfrm>
          <a:prstGeom prst="rect">
            <a:avLst/>
          </a:prstGeom>
          <a:noFill/>
          <a:ln w="9525">
            <a:noFill/>
          </a:ln>
        </p:spPr>
        <p:txBody>
          <a:bodyPr wrap="square" anchor="t" anchorCtr="0">
            <a:spAutoFit/>
          </a:bodyPr>
          <a:lstStyle/>
          <a:p>
            <a:pPr algn="ctr" eaLnBrk="0" hangingPunct="0">
              <a:lnSpc>
                <a:spcPts val="2400"/>
              </a:lnSpc>
              <a:buClrTx/>
              <a:buSzTx/>
              <a:buFontTx/>
            </a:pPr>
            <a:r>
              <a:rPr sz="1800" b="1" dirty="0">
                <a:latin typeface="华文楷体" panose="02010600040101010101" pitchFamily="2" charset="-122"/>
                <a:ea typeface="华文楷体" panose="02010600040101010101" pitchFamily="2" charset="-122"/>
              </a:rPr>
              <a:t>第三章 病原微生物实验室生物安全管理</a:t>
            </a:r>
            <a:endParaRPr sz="1800" dirty="0">
              <a:latin typeface="华文楷体" panose="02010600040101010101" pitchFamily="2" charset="-122"/>
              <a:ea typeface="华文楷体" panose="02010600040101010101" pitchFamily="2" charset="-122"/>
            </a:endParaRPr>
          </a:p>
          <a:p>
            <a:pPr algn="l" eaLnBrk="0" hangingPunct="0">
              <a:lnSpc>
                <a:spcPts val="2400"/>
              </a:lnSpc>
              <a:buClrTx/>
              <a:buSzTx/>
              <a:buFontTx/>
            </a:pPr>
            <a:r>
              <a:rPr lang="en-US" sz="1800" dirty="0">
                <a:latin typeface="华文楷体" panose="02010600040101010101" pitchFamily="2" charset="-122"/>
                <a:ea typeface="华文楷体" panose="02010600040101010101" pitchFamily="2" charset="-122"/>
              </a:rPr>
              <a:t>        </a:t>
            </a:r>
            <a:r>
              <a:rPr sz="1800" b="1" dirty="0">
                <a:latin typeface="华文楷体" panose="02010600040101010101" pitchFamily="2" charset="-122"/>
                <a:ea typeface="华文楷体" panose="02010600040101010101" pitchFamily="2" charset="-122"/>
              </a:rPr>
              <a:t>第十四条</a:t>
            </a:r>
            <a:r>
              <a:rPr sz="1800" dirty="0">
                <a:latin typeface="华文楷体" panose="02010600040101010101" pitchFamily="2" charset="-122"/>
                <a:ea typeface="华文楷体" panose="02010600040101010101" pitchFamily="2" charset="-122"/>
              </a:rPr>
              <a:t> 实验室应当依照环境保护的有关法律、行政法规和国务院有关部门的规定，对废水、废气以及其他生物实验废弃物进行</a:t>
            </a:r>
            <a:r>
              <a:rPr sz="1800" b="1" dirty="0">
                <a:solidFill>
                  <a:srgbClr val="FF0000"/>
                </a:solidFill>
                <a:latin typeface="华文楷体" panose="02010600040101010101" pitchFamily="2" charset="-122"/>
                <a:ea typeface="华文楷体" panose="02010600040101010101" pitchFamily="2" charset="-122"/>
              </a:rPr>
              <a:t>规范处置</a:t>
            </a:r>
            <a:r>
              <a:rPr sz="1800" dirty="0">
                <a:latin typeface="华文楷体" panose="02010600040101010101" pitchFamily="2" charset="-122"/>
                <a:ea typeface="华文楷体" panose="02010600040101010101" pitchFamily="2" charset="-122"/>
              </a:rPr>
              <a:t>，并制定相应的环境保护措施，防止环境污染。生物实验废弃物安全处置方式：</a:t>
            </a:r>
          </a:p>
          <a:p>
            <a:pPr algn="l" eaLnBrk="0" hangingPunct="0">
              <a:lnSpc>
                <a:spcPts val="2400"/>
              </a:lnSpc>
              <a:buClrTx/>
              <a:buSzTx/>
              <a:buFontTx/>
            </a:pPr>
            <a:r>
              <a:rPr lang="en-US" sz="1800" dirty="0">
                <a:latin typeface="华文楷体" panose="02010600040101010101" pitchFamily="2" charset="-122"/>
                <a:ea typeface="华文楷体" panose="02010600040101010101" pitchFamily="2" charset="-122"/>
              </a:rPr>
              <a:t>        </a:t>
            </a:r>
            <a:r>
              <a:rPr sz="1800" dirty="0">
                <a:latin typeface="华文楷体" panose="02010600040101010101" pitchFamily="2" charset="-122"/>
                <a:ea typeface="华文楷体" panose="02010600040101010101" pitchFamily="2" charset="-122"/>
              </a:rPr>
              <a:t>（一）涉及病原微生物实验的废弃物，</a:t>
            </a:r>
            <a:r>
              <a:rPr sz="1800" b="1" dirty="0">
                <a:solidFill>
                  <a:srgbClr val="FF0000"/>
                </a:solidFill>
                <a:latin typeface="华文楷体" panose="02010600040101010101" pitchFamily="2" charset="-122"/>
                <a:ea typeface="华文楷体" panose="02010600040101010101" pitchFamily="2" charset="-122"/>
              </a:rPr>
              <a:t>必须先进行高温高压灭菌处理；</a:t>
            </a:r>
            <a:r>
              <a:rPr sz="1800" dirty="0">
                <a:latin typeface="华文楷体" panose="02010600040101010101" pitchFamily="2" charset="-122"/>
                <a:ea typeface="华文楷体" panose="02010600040101010101" pitchFamily="2" charset="-122"/>
              </a:rPr>
              <a:t> </a:t>
            </a:r>
          </a:p>
          <a:p>
            <a:pPr algn="l" eaLnBrk="0" hangingPunct="0">
              <a:lnSpc>
                <a:spcPts val="2400"/>
              </a:lnSpc>
              <a:buClrTx/>
              <a:buSzTx/>
              <a:buFontTx/>
            </a:pPr>
            <a:r>
              <a:rPr lang="en-US" sz="1800" dirty="0">
                <a:latin typeface="华文楷体" panose="02010600040101010101" pitchFamily="2" charset="-122"/>
                <a:ea typeface="华文楷体" panose="02010600040101010101" pitchFamily="2" charset="-122"/>
              </a:rPr>
              <a:t>        </a:t>
            </a:r>
            <a:r>
              <a:rPr sz="1800" dirty="0">
                <a:latin typeface="华文楷体" panose="02010600040101010101" pitchFamily="2" charset="-122"/>
                <a:ea typeface="华文楷体" panose="02010600040101010101" pitchFamily="2" charset="-122"/>
              </a:rPr>
              <a:t>（二）所有废弃物必须进行</a:t>
            </a:r>
            <a:r>
              <a:rPr sz="1800" b="1" dirty="0">
                <a:solidFill>
                  <a:srgbClr val="FF0000"/>
                </a:solidFill>
                <a:latin typeface="华文楷体" panose="02010600040101010101" pitchFamily="2" charset="-122"/>
                <a:ea typeface="华文楷体" panose="02010600040101010101" pitchFamily="2" charset="-122"/>
              </a:rPr>
              <a:t>分类暂储，贴上标签，按要求规范保存，委托有资质的公司清运处置，不得随意丢弃。</a:t>
            </a:r>
          </a:p>
          <a:p>
            <a:pPr algn="l" eaLnBrk="0" hangingPunct="0">
              <a:lnSpc>
                <a:spcPts val="2400"/>
              </a:lnSpc>
              <a:buClrTx/>
              <a:buSzTx/>
              <a:buFontTx/>
            </a:pPr>
            <a:r>
              <a:rPr lang="en-US" sz="1800" dirty="0">
                <a:latin typeface="华文楷体" panose="02010600040101010101" pitchFamily="2" charset="-122"/>
                <a:ea typeface="华文楷体" panose="02010600040101010101" pitchFamily="2" charset="-122"/>
              </a:rPr>
              <a:t>        </a:t>
            </a:r>
            <a:r>
              <a:rPr sz="1800" b="1" dirty="0">
                <a:latin typeface="华文楷体" panose="02010600040101010101" pitchFamily="2" charset="-122"/>
                <a:ea typeface="华文楷体" panose="02010600040101010101" pitchFamily="2" charset="-122"/>
              </a:rPr>
              <a:t>第十五条</a:t>
            </a:r>
            <a:r>
              <a:rPr sz="1800" dirty="0">
                <a:latin typeface="华文楷体" panose="02010600040101010101" pitchFamily="2" charset="-122"/>
                <a:ea typeface="华文楷体" panose="02010600040101010101" pitchFamily="2" charset="-122"/>
              </a:rPr>
              <a:t> 使用单位应定期对上级部门、学校和本单位生</a:t>
            </a:r>
            <a:r>
              <a:rPr sz="1800" b="1" dirty="0">
                <a:solidFill>
                  <a:srgbClr val="FF0000"/>
                </a:solidFill>
                <a:latin typeface="华文楷体" panose="02010600040101010101" pitchFamily="2" charset="-122"/>
                <a:ea typeface="华文楷体" panose="02010600040101010101" pitchFamily="2" charset="-122"/>
              </a:rPr>
              <a:t>物安全管理规定的落实情况进行检查，</a:t>
            </a:r>
            <a:r>
              <a:rPr sz="1800" dirty="0">
                <a:latin typeface="华文楷体" panose="02010600040101010101" pitchFamily="2" charset="-122"/>
                <a:ea typeface="华文楷体" panose="02010600040101010101" pitchFamily="2" charset="-122"/>
              </a:rPr>
              <a:t>定期对</a:t>
            </a:r>
            <a:r>
              <a:rPr sz="1800" b="1" dirty="0">
                <a:solidFill>
                  <a:srgbClr val="FF0000"/>
                </a:solidFill>
                <a:latin typeface="华文楷体" panose="02010600040101010101" pitchFamily="2" charset="-122"/>
                <a:ea typeface="华文楷体" panose="02010600040101010101" pitchFamily="2" charset="-122"/>
              </a:rPr>
              <a:t>实验室设施、设备、材料等进行检查、维护和更新，</a:t>
            </a:r>
            <a:r>
              <a:rPr sz="1800" dirty="0">
                <a:latin typeface="华文楷体" panose="02010600040101010101" pitchFamily="2" charset="-122"/>
                <a:ea typeface="华文楷体" panose="02010600040101010101" pitchFamily="2" charset="-122"/>
              </a:rPr>
              <a:t>以确保其符合国家标准。</a:t>
            </a:r>
          </a:p>
          <a:p>
            <a:pPr algn="l" eaLnBrk="0" hangingPunct="0">
              <a:lnSpc>
                <a:spcPts val="2400"/>
              </a:lnSpc>
              <a:buClrTx/>
              <a:buSzTx/>
              <a:buFontTx/>
            </a:pPr>
            <a:r>
              <a:rPr lang="en-US" sz="1800" dirty="0">
                <a:latin typeface="华文楷体" panose="02010600040101010101" pitchFamily="2" charset="-122"/>
                <a:ea typeface="华文楷体" panose="02010600040101010101" pitchFamily="2" charset="-122"/>
              </a:rPr>
              <a:t>        </a:t>
            </a:r>
            <a:r>
              <a:rPr sz="1800" b="1" dirty="0">
                <a:latin typeface="华文楷体" panose="02010600040101010101" pitchFamily="2" charset="-122"/>
                <a:ea typeface="华文楷体" panose="02010600040101010101" pitchFamily="2" charset="-122"/>
              </a:rPr>
              <a:t>第十六条</a:t>
            </a:r>
            <a:r>
              <a:rPr sz="1800" dirty="0">
                <a:latin typeface="华文楷体" panose="02010600040101010101" pitchFamily="2" charset="-122"/>
                <a:ea typeface="华文楷体" panose="02010600040101010101" pitchFamily="2" charset="-122"/>
              </a:rPr>
              <a:t> 使用单位</a:t>
            </a:r>
            <a:r>
              <a:rPr sz="1800" b="1" dirty="0">
                <a:solidFill>
                  <a:srgbClr val="FF0000"/>
                </a:solidFill>
                <a:latin typeface="华文楷体" panose="02010600040101010101" pitchFamily="2" charset="-122"/>
                <a:ea typeface="华文楷体" panose="02010600040101010101" pitchFamily="2" charset="-122"/>
              </a:rPr>
              <a:t>应指定专门的机构或人员承担实验室感染控制工作，定期检查实验室生物安全防护、病原微生物菌（毒）种和样本保存与使用、安全操作、实验室排放的废水和废气以及其他废弃物处置等的实施情况。</a:t>
            </a:r>
          </a:p>
          <a:p>
            <a:pPr algn="ctr" eaLnBrk="0" hangingPunct="0">
              <a:lnSpc>
                <a:spcPts val="2400"/>
              </a:lnSpc>
              <a:buClrTx/>
              <a:buSzTx/>
              <a:buFontTx/>
            </a:pPr>
            <a:r>
              <a:rPr sz="1800" b="1" dirty="0">
                <a:latin typeface="华文楷体" panose="02010600040101010101" pitchFamily="2" charset="-122"/>
                <a:ea typeface="华文楷体" panose="02010600040101010101" pitchFamily="2" charset="-122"/>
                <a:sym typeface="+mn-ea"/>
              </a:rPr>
              <a:t>第四章 实验动物实验室生物安全管理</a:t>
            </a:r>
            <a:endParaRPr sz="1800" b="1" dirty="0">
              <a:latin typeface="华文楷体" panose="02010600040101010101" pitchFamily="2" charset="-122"/>
              <a:ea typeface="华文楷体" panose="02010600040101010101" pitchFamily="2" charset="-122"/>
            </a:endParaRPr>
          </a:p>
          <a:p>
            <a:pPr algn="l" eaLnBrk="0" hangingPunct="0">
              <a:lnSpc>
                <a:spcPts val="2400"/>
              </a:lnSpc>
              <a:buClrTx/>
              <a:buSzTx/>
              <a:buFontTx/>
            </a:pPr>
            <a:r>
              <a:rPr lang="en-US" sz="1800" b="1" dirty="0">
                <a:latin typeface="华文楷体" panose="02010600040101010101" pitchFamily="2" charset="-122"/>
                <a:ea typeface="华文楷体" panose="02010600040101010101" pitchFamily="2" charset="-122"/>
                <a:sym typeface="+mn-ea"/>
              </a:rPr>
              <a:t>        </a:t>
            </a:r>
            <a:r>
              <a:rPr sz="1800" b="1" dirty="0">
                <a:latin typeface="华文楷体" panose="02010600040101010101" pitchFamily="2" charset="-122"/>
                <a:ea typeface="华文楷体" panose="02010600040101010101" pitchFamily="2" charset="-122"/>
                <a:sym typeface="+mn-ea"/>
              </a:rPr>
              <a:t>第十七条</a:t>
            </a:r>
            <a:r>
              <a:rPr sz="1800" dirty="0">
                <a:latin typeface="华文楷体" panose="02010600040101010101" pitchFamily="2" charset="-122"/>
                <a:ea typeface="华文楷体" panose="02010600040101010101" pitchFamily="2" charset="-122"/>
                <a:sym typeface="+mn-ea"/>
              </a:rPr>
              <a:t> 开展实验动物相关工作，</a:t>
            </a:r>
            <a:r>
              <a:rPr sz="1800" b="1" dirty="0">
                <a:solidFill>
                  <a:srgbClr val="FF0000"/>
                </a:solidFill>
                <a:latin typeface="华文楷体" panose="02010600040101010101" pitchFamily="2" charset="-122"/>
                <a:ea typeface="华文楷体" panose="02010600040101010101" pitchFamily="2" charset="-122"/>
                <a:sym typeface="+mn-ea"/>
              </a:rPr>
              <a:t>实行许可证制度</a:t>
            </a:r>
            <a:r>
              <a:rPr sz="1800" dirty="0">
                <a:latin typeface="华文楷体" panose="02010600040101010101" pitchFamily="2" charset="-122"/>
                <a:ea typeface="华文楷体" panose="02010600040101010101" pitchFamily="2" charset="-122"/>
                <a:sym typeface="+mn-ea"/>
              </a:rPr>
              <a:t>，包括：实验动物生产许可证、实验动物使用许可证、实验动物从业人员上岗证等，由天津市科技局组织实施。实验室须严格按照许可证的许可范围从事动物实验工作。</a:t>
            </a:r>
            <a:endParaRPr sz="1800" b="1" dirty="0">
              <a:solidFill>
                <a:srgbClr val="FF0000"/>
              </a:solidFill>
              <a:latin typeface="华文楷体" panose="02010600040101010101" pitchFamily="2" charset="-122"/>
              <a:ea typeface="华文楷体" panose="02010600040101010101" pitchFamily="2" charset="-122"/>
            </a:endParaRPr>
          </a:p>
        </p:txBody>
      </p:sp>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TextBox 4"/>
          <p:cNvSpPr txBox="1"/>
          <p:nvPr/>
        </p:nvSpPr>
        <p:spPr>
          <a:xfrm>
            <a:off x="522288" y="890270"/>
            <a:ext cx="9769475" cy="460375"/>
          </a:xfrm>
          <a:prstGeom prst="rect">
            <a:avLst/>
          </a:prstGeom>
          <a:noFill/>
          <a:ln w="9525">
            <a:noFill/>
          </a:ln>
        </p:spPr>
        <p:txBody>
          <a:bodyPr wrap="square" anchor="t" anchorCtr="0">
            <a:spAutoFit/>
          </a:bodyPr>
          <a:lstStyle/>
          <a:p>
            <a:r>
              <a:rPr lang="zh-CN" altLang="en-US" sz="2400" b="1" dirty="0">
                <a:latin typeface="华文新魏" panose="02010800040101010101" pitchFamily="2" charset="-122"/>
                <a:ea typeface="华文新魏" panose="02010800040101010101" pitchFamily="2" charset="-122"/>
              </a:rPr>
              <a:t>（十）</a:t>
            </a:r>
            <a:r>
              <a:rPr lang="zh-CN" altLang="en-US" sz="2400" b="1" dirty="0">
                <a:latin typeface="华文新魏" panose="02010800040101010101" pitchFamily="2" charset="-122"/>
                <a:ea typeface="华文新魏" panose="02010800040101010101" pitchFamily="2" charset="-122"/>
                <a:sym typeface="+mn-ea"/>
              </a:rPr>
              <a:t>天津师范大学实验室生物安全管理实施细则（试行）</a:t>
            </a:r>
            <a:r>
              <a:rPr lang="zh-CN" altLang="en-US" sz="2400" b="1" dirty="0">
                <a:latin typeface="华文新魏" panose="02010800040101010101" pitchFamily="2" charset="-122"/>
                <a:ea typeface="华文新魏" panose="02010800040101010101" pitchFamily="2" charset="-122"/>
              </a:rPr>
              <a:t>（重点内容）</a:t>
            </a:r>
          </a:p>
        </p:txBody>
      </p:sp>
      <p:pic>
        <p:nvPicPr>
          <p:cNvPr id="79874" name="图片 109">
            <a:hlinkClick r:id="rId3" action="ppaction://hlinksldjump"/>
          </p:cNvPr>
          <p:cNvPicPr>
            <a:picLocks noChangeAspect="1"/>
          </p:cNvPicPr>
          <p:nvPr/>
        </p:nvPicPr>
        <p:blipFill>
          <a:blip r:embed="rId4" cstate="print"/>
          <a:srcRect l="67346" t="17532" r="2882" b="42969"/>
          <a:stretch>
            <a:fillRect/>
          </a:stretch>
        </p:blipFill>
        <p:spPr>
          <a:xfrm>
            <a:off x="9275763" y="6138863"/>
            <a:ext cx="798512" cy="755650"/>
          </a:xfrm>
          <a:prstGeom prst="rect">
            <a:avLst/>
          </a:prstGeom>
          <a:noFill/>
          <a:ln w="9525">
            <a:noFill/>
          </a:ln>
        </p:spPr>
      </p:pic>
      <p:pic>
        <p:nvPicPr>
          <p:cNvPr id="79875" name="图片 11">
            <a:hlinkClick r:id="rId5" action="ppaction://hlinksldjump"/>
          </p:cNvPr>
          <p:cNvPicPr>
            <a:picLocks noChangeAspect="1"/>
          </p:cNvPicPr>
          <p:nvPr/>
        </p:nvPicPr>
        <p:blipFill>
          <a:blip r:embed="rId6" cstate="print"/>
          <a:srcRect l="4480" t="58189" r="68494" b="5009"/>
          <a:stretch>
            <a:fillRect/>
          </a:stretch>
        </p:blipFill>
        <p:spPr>
          <a:xfrm>
            <a:off x="8418513" y="6138863"/>
            <a:ext cx="739775" cy="739775"/>
          </a:xfrm>
          <a:prstGeom prst="rect">
            <a:avLst/>
          </a:prstGeom>
          <a:noFill/>
          <a:ln w="9525">
            <a:noFill/>
          </a:ln>
        </p:spPr>
      </p:pic>
      <p:sp>
        <p:nvSpPr>
          <p:cNvPr id="79876" name="TextBox 5"/>
          <p:cNvSpPr txBox="1"/>
          <p:nvPr>
            <p:custDataLst>
              <p:tags r:id="rId1"/>
            </p:custDataLst>
          </p:nvPr>
        </p:nvSpPr>
        <p:spPr>
          <a:xfrm>
            <a:off x="523875" y="1289050"/>
            <a:ext cx="9817735" cy="5053965"/>
          </a:xfrm>
          <a:prstGeom prst="rect">
            <a:avLst/>
          </a:prstGeom>
          <a:noFill/>
          <a:ln w="9525">
            <a:noFill/>
          </a:ln>
        </p:spPr>
        <p:txBody>
          <a:bodyPr wrap="square" anchor="t" anchorCtr="0">
            <a:spAutoFit/>
          </a:bodyPr>
          <a:lstStyle/>
          <a:p>
            <a:pPr algn="ctr" eaLnBrk="0" hangingPunct="0">
              <a:lnSpc>
                <a:spcPts val="2150"/>
              </a:lnSpc>
              <a:buClrTx/>
              <a:buSzTx/>
              <a:buFontTx/>
            </a:pPr>
            <a:r>
              <a:rPr sz="1800" b="1" dirty="0">
                <a:latin typeface="华文楷体" panose="02010600040101010101" pitchFamily="2" charset="-122"/>
                <a:ea typeface="华文楷体" panose="02010600040101010101" pitchFamily="2" charset="-122"/>
              </a:rPr>
              <a:t>第四章 实验动物实验室生物安全管理</a:t>
            </a:r>
          </a:p>
          <a:p>
            <a:pPr algn="l" eaLnBrk="0" hangingPunct="0">
              <a:lnSpc>
                <a:spcPts val="2150"/>
              </a:lnSpc>
              <a:buClrTx/>
              <a:buSzTx/>
              <a:buFontTx/>
            </a:pPr>
            <a:r>
              <a:rPr lang="en-US" sz="1800" b="1" dirty="0">
                <a:latin typeface="华文楷体" panose="02010600040101010101" pitchFamily="2" charset="-122"/>
                <a:ea typeface="华文楷体" panose="02010600040101010101" pitchFamily="2" charset="-122"/>
              </a:rPr>
              <a:t>        </a:t>
            </a:r>
            <a:r>
              <a:rPr sz="1800" b="1" dirty="0">
                <a:latin typeface="华文楷体" panose="02010600040101010101" pitchFamily="2" charset="-122"/>
                <a:ea typeface="华文楷体" panose="02010600040101010101" pitchFamily="2" charset="-122"/>
              </a:rPr>
              <a:t>第十八条</a:t>
            </a:r>
            <a:r>
              <a:rPr sz="1800" dirty="0">
                <a:latin typeface="华文楷体" panose="02010600040101010101" pitchFamily="2" charset="-122"/>
                <a:ea typeface="华文楷体" panose="02010600040101010101" pitchFamily="2" charset="-122"/>
              </a:rPr>
              <a:t> 实验动物</a:t>
            </a:r>
            <a:r>
              <a:rPr sz="1800" b="1" dirty="0">
                <a:solidFill>
                  <a:srgbClr val="FF0000"/>
                </a:solidFill>
                <a:latin typeface="华文楷体" panose="02010600040101010101" pitchFamily="2" charset="-122"/>
                <a:ea typeface="华文楷体" panose="02010600040101010101" pitchFamily="2" charset="-122"/>
              </a:rPr>
              <a:t>必须来源于具有《实验动物生产许可证》的单位</a:t>
            </a:r>
            <a:r>
              <a:rPr sz="1800" dirty="0">
                <a:latin typeface="华文楷体" panose="02010600040101010101" pitchFamily="2" charset="-122"/>
                <a:ea typeface="华文楷体" panose="02010600040101010101" pitchFamily="2" charset="-122"/>
              </a:rPr>
              <a:t>，并附有动物质量合格证明书，禁止向无《实验动物生产许可证》的单位和个人购买实验动物。从国内其他单位引入的实验动物，必须附有饲养单位签发的质量合格证书和当地政府相关部门出具的运输检疫报告，经隔离检疫合格后，方可接收</a:t>
            </a:r>
            <a:r>
              <a:rPr lang="zh-CN" sz="1800" dirty="0">
                <a:latin typeface="华文楷体" panose="02010600040101010101" pitchFamily="2" charset="-122"/>
                <a:ea typeface="华文楷体" panose="02010600040101010101" pitchFamily="2" charset="-122"/>
              </a:rPr>
              <a:t>。</a:t>
            </a:r>
          </a:p>
          <a:p>
            <a:pPr algn="l" eaLnBrk="0" hangingPunct="0">
              <a:lnSpc>
                <a:spcPts val="2150"/>
              </a:lnSpc>
              <a:buClrTx/>
              <a:buSzTx/>
              <a:buFontTx/>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第十九条</a:t>
            </a:r>
            <a:r>
              <a:rPr lang="en-US" altLang="zh-CN" sz="1800" dirty="0">
                <a:latin typeface="华文楷体" panose="02010600040101010101" pitchFamily="2" charset="-122"/>
                <a:ea typeface="华文楷体" panose="02010600040101010101" pitchFamily="2" charset="-122"/>
              </a:rPr>
              <a:t> </a:t>
            </a:r>
            <a:r>
              <a:rPr lang="en-US" altLang="zh-CN" sz="1800" b="1" dirty="0">
                <a:solidFill>
                  <a:srgbClr val="FF0000"/>
                </a:solidFill>
                <a:latin typeface="华文楷体" panose="02010600040101010101" pitchFamily="2" charset="-122"/>
                <a:ea typeface="华文楷体" panose="02010600040101010101" pitchFamily="2" charset="-122"/>
              </a:rPr>
              <a:t>实验动物的饲育室、实验室应设在不同区域，进行严格隔离并有科学的管理制度和操作规程。</a:t>
            </a:r>
            <a:r>
              <a:rPr lang="en-US" altLang="zh-CN" sz="1800" dirty="0">
                <a:latin typeface="华文楷体" panose="02010600040101010101" pitchFamily="2" charset="-122"/>
                <a:ea typeface="华文楷体" panose="02010600040101010101" pitchFamily="2" charset="-122"/>
              </a:rPr>
              <a:t>实验动物必须按照不同的来源，不同的品种、品系和不同的实验目的，分开饲养。饲养过程使用的饲料、垫料、笼器具、饮水等应符合国家标准及相关要求。</a:t>
            </a:r>
          </a:p>
          <a:p>
            <a:pPr algn="l" eaLnBrk="0" hangingPunct="0">
              <a:lnSpc>
                <a:spcPts val="2150"/>
              </a:lnSpc>
              <a:buClrTx/>
              <a:buSzTx/>
              <a:buFontTx/>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第二十条</a:t>
            </a:r>
            <a:r>
              <a:rPr lang="en-US" altLang="zh-CN" sz="1800" dirty="0">
                <a:latin typeface="华文楷体" panose="02010600040101010101" pitchFamily="2" charset="-122"/>
                <a:ea typeface="华文楷体" panose="02010600040101010101" pitchFamily="2" charset="-122"/>
              </a:rPr>
              <a:t> </a:t>
            </a:r>
            <a:r>
              <a:rPr lang="en-US" altLang="zh-CN" sz="1800" b="1" dirty="0">
                <a:solidFill>
                  <a:srgbClr val="FF0000"/>
                </a:solidFill>
                <a:latin typeface="华文楷体" panose="02010600040101010101" pitchFamily="2" charset="-122"/>
                <a:ea typeface="华文楷体" panose="02010600040101010101" pitchFamily="2" charset="-122"/>
              </a:rPr>
              <a:t>对必须进行预防接种的实验动物，</a:t>
            </a:r>
            <a:r>
              <a:rPr lang="en-US" altLang="zh-CN" sz="1800" dirty="0">
                <a:latin typeface="华文楷体" panose="02010600040101010101" pitchFamily="2" charset="-122"/>
                <a:ea typeface="华文楷体" panose="02010600040101010101" pitchFamily="2" charset="-122"/>
              </a:rPr>
              <a:t>应根据实验要求或者按照《中华人共和国动物防疫法》的有关规定，</a:t>
            </a:r>
            <a:r>
              <a:rPr lang="en-US" altLang="zh-CN" sz="1800" b="1" dirty="0">
                <a:solidFill>
                  <a:srgbClr val="FF0000"/>
                </a:solidFill>
                <a:latin typeface="华文楷体" panose="02010600040101010101" pitchFamily="2" charset="-122"/>
                <a:ea typeface="华文楷体" panose="02010600040101010101" pitchFamily="2" charset="-122"/>
              </a:rPr>
              <a:t>进行预防接种，</a:t>
            </a:r>
            <a:r>
              <a:rPr lang="en-US" altLang="zh-CN" sz="1800" dirty="0">
                <a:latin typeface="华文楷体" panose="02010600040101010101" pitchFamily="2" charset="-122"/>
                <a:ea typeface="华文楷体" panose="02010600040101010101" pitchFamily="2" charset="-122"/>
              </a:rPr>
              <a:t>但用作生物制品原料的实验动物除外。</a:t>
            </a:r>
          </a:p>
          <a:p>
            <a:pPr algn="l" eaLnBrk="0" hangingPunct="0">
              <a:lnSpc>
                <a:spcPts val="2150"/>
              </a:lnSpc>
              <a:buClrTx/>
              <a:buSzTx/>
              <a:buFontTx/>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第二十一条</a:t>
            </a:r>
            <a:r>
              <a:rPr lang="en-US" altLang="zh-CN" sz="1800" dirty="0">
                <a:latin typeface="华文楷体" panose="02010600040101010101" pitchFamily="2" charset="-122"/>
                <a:ea typeface="华文楷体" panose="02010600040101010101" pitchFamily="2" charset="-122"/>
              </a:rPr>
              <a:t> 实验动物的饲养及动物实验须</a:t>
            </a:r>
            <a:r>
              <a:rPr lang="en-US" altLang="zh-CN" sz="1800" b="1" dirty="0">
                <a:solidFill>
                  <a:srgbClr val="FF0000"/>
                </a:solidFill>
                <a:latin typeface="华文楷体" panose="02010600040101010101" pitchFamily="2" charset="-122"/>
                <a:ea typeface="华文楷体" panose="02010600040101010101" pitchFamily="2" charset="-122"/>
              </a:rPr>
              <a:t>在具有《实验动物使用许可证》的设施中进行</a:t>
            </a:r>
            <a:r>
              <a:rPr lang="en-US" altLang="zh-CN" sz="1800" dirty="0">
                <a:latin typeface="华文楷体" panose="02010600040101010101" pitchFamily="2" charset="-122"/>
                <a:ea typeface="华文楷体" panose="02010600040101010101" pitchFamily="2" charset="-122"/>
              </a:rPr>
              <a:t>。动物实验设计要按照替代、减少和优化的原则，尽量减少动物使用量，减轻被处置动物的痛苦。</a:t>
            </a:r>
          </a:p>
          <a:p>
            <a:pPr algn="l" eaLnBrk="0" hangingPunct="0">
              <a:lnSpc>
                <a:spcPts val="2150"/>
              </a:lnSpc>
              <a:buClrTx/>
              <a:buSzTx/>
              <a:buFontTx/>
            </a:pPr>
            <a:r>
              <a:rPr lang="en-US" altLang="zh-CN" sz="1800" dirty="0">
                <a:latin typeface="华文楷体" panose="02010600040101010101" pitchFamily="2" charset="-122"/>
                <a:ea typeface="华文楷体" panose="02010600040101010101" pitchFamily="2" charset="-122"/>
              </a:rPr>
              <a:t>        </a:t>
            </a:r>
            <a:r>
              <a:rPr lang="en-US" altLang="zh-CN" sz="1800" b="1" dirty="0">
                <a:latin typeface="华文楷体" panose="02010600040101010101" pitchFamily="2" charset="-122"/>
                <a:ea typeface="华文楷体" panose="02010600040101010101" pitchFamily="2" charset="-122"/>
              </a:rPr>
              <a:t>第二十二条</a:t>
            </a:r>
            <a:r>
              <a:rPr lang="en-US" altLang="zh-CN" sz="1800" dirty="0">
                <a:latin typeface="华文楷体" panose="02010600040101010101" pitchFamily="2" charset="-122"/>
                <a:ea typeface="华文楷体" panose="02010600040101010101" pitchFamily="2" charset="-122"/>
              </a:rPr>
              <a:t> </a:t>
            </a:r>
            <a:r>
              <a:rPr lang="en-US" altLang="zh-CN" sz="1800" b="1" dirty="0">
                <a:solidFill>
                  <a:srgbClr val="FF0000"/>
                </a:solidFill>
                <a:latin typeface="华文楷体" panose="02010600040101010101" pitchFamily="2" charset="-122"/>
                <a:ea typeface="华文楷体" panose="02010600040101010101" pitchFamily="2" charset="-122"/>
              </a:rPr>
              <a:t>实验动物房应落实设施及环境的清洁卫生和消毒灭菌制度</a:t>
            </a:r>
            <a:r>
              <a:rPr lang="en-US" altLang="zh-CN" sz="1800" dirty="0">
                <a:latin typeface="华文楷体" panose="02010600040101010101" pitchFamily="2" charset="-122"/>
                <a:ea typeface="华文楷体" panose="02010600040101010101" pitchFamily="2" charset="-122"/>
              </a:rPr>
              <a:t>，控制设施内物品、空气等，达到洁净或无菌程度。</a:t>
            </a:r>
          </a:p>
          <a:p>
            <a:pPr algn="l" eaLnBrk="0" hangingPunct="0">
              <a:lnSpc>
                <a:spcPts val="2150"/>
              </a:lnSpc>
              <a:buClrTx/>
              <a:buSzTx/>
              <a:buFontTx/>
            </a:pPr>
            <a:r>
              <a:rPr lang="en-US" altLang="zh-CN" sz="1800" dirty="0">
                <a:latin typeface="华文楷体" panose="02010600040101010101" pitchFamily="2" charset="-122"/>
                <a:ea typeface="华文楷体" panose="02010600040101010101" pitchFamily="2" charset="-122"/>
              </a:rPr>
              <a:t>        </a:t>
            </a:r>
            <a:r>
              <a:rPr lang="en-US" altLang="zh-CN" sz="1800" b="1" dirty="0">
                <a:solidFill>
                  <a:schemeClr val="tx1"/>
                </a:solidFill>
                <a:latin typeface="华文楷体" panose="02010600040101010101" pitchFamily="2" charset="-122"/>
                <a:ea typeface="华文楷体" panose="02010600040101010101" pitchFamily="2" charset="-122"/>
              </a:rPr>
              <a:t>第二十四条</a:t>
            </a:r>
            <a:r>
              <a:rPr lang="en-US" altLang="zh-CN" sz="1800" dirty="0">
                <a:latin typeface="华文楷体" panose="02010600040101010101" pitchFamily="2" charset="-122"/>
                <a:ea typeface="华文楷体" panose="02010600040101010101" pitchFamily="2" charset="-122"/>
              </a:rPr>
              <a:t> 凡用于病原体感染、化学有毒物质或放射性实验的实验动物，必须在专业设施内进行饲养，并按照生物安全等级和相关规定分类管理。</a:t>
            </a:r>
          </a:p>
          <a:p>
            <a:pPr algn="l" eaLnBrk="0" hangingPunct="0">
              <a:lnSpc>
                <a:spcPts val="2150"/>
              </a:lnSpc>
              <a:buClrTx/>
              <a:buSzTx/>
              <a:buFontTx/>
            </a:pPr>
            <a:r>
              <a:rPr lang="en-US" altLang="zh-CN" sz="1800" b="1" dirty="0">
                <a:latin typeface="华文楷体" panose="02010600040101010101" pitchFamily="2" charset="-122"/>
                <a:ea typeface="华文楷体" panose="02010600040101010101" pitchFamily="2" charset="-122"/>
                <a:sym typeface="+mn-ea"/>
              </a:rPr>
              <a:t>        第二十七条</a:t>
            </a:r>
            <a:r>
              <a:rPr lang="en-US" altLang="zh-CN" sz="1800" dirty="0">
                <a:latin typeface="华文楷体" panose="02010600040101010101" pitchFamily="2" charset="-122"/>
                <a:ea typeface="华文楷体" panose="02010600040101010101" pitchFamily="2" charset="-122"/>
                <a:sym typeface="+mn-ea"/>
              </a:rPr>
              <a:t> </a:t>
            </a:r>
            <a:r>
              <a:rPr lang="en-US" altLang="zh-CN" sz="1800" b="1" dirty="0">
                <a:solidFill>
                  <a:srgbClr val="FF0000"/>
                </a:solidFill>
                <a:latin typeface="华文楷体" panose="02010600040101010101" pitchFamily="2" charset="-122"/>
                <a:ea typeface="华文楷体" panose="02010600040101010101" pitchFamily="2" charset="-122"/>
                <a:sym typeface="+mn-ea"/>
              </a:rPr>
              <a:t>实验动物尸体必须先就地进行无害化处理（如高温高压灭菌、喷洒消毒液），包装完整并加贴标签后交有资质的公司进行处理。</a:t>
            </a:r>
            <a:endParaRPr lang="en-US" altLang="zh-CN" sz="1800" b="1" dirty="0">
              <a:solidFill>
                <a:srgbClr val="FF0000"/>
              </a:solidFill>
              <a:latin typeface="华文楷体" panose="02010600040101010101" pitchFamily="2" charset="-122"/>
              <a:ea typeface="华文楷体" panose="02010600040101010101" pitchFamily="2" charset="-122"/>
            </a:endParaRPr>
          </a:p>
        </p:txBody>
      </p:sp>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extBox 5"/>
          <p:cNvSpPr txBox="1"/>
          <p:nvPr/>
        </p:nvSpPr>
        <p:spPr>
          <a:xfrm>
            <a:off x="882015" y="1288733"/>
            <a:ext cx="8858250" cy="583565"/>
          </a:xfrm>
          <a:prstGeom prst="rect">
            <a:avLst/>
          </a:prstGeom>
          <a:noFill/>
          <a:ln w="9525">
            <a:noFill/>
          </a:ln>
        </p:spPr>
        <p:txBody>
          <a:bodyPr anchor="t" anchorCtr="0">
            <a:spAutoFit/>
          </a:bodyPr>
          <a:lstStyle/>
          <a:p>
            <a:pPr algn="ctr"/>
            <a:r>
              <a:rPr lang="zh-CN" altLang="en-US" sz="3200" b="1" dirty="0">
                <a:solidFill>
                  <a:srgbClr val="FF0000"/>
                </a:solidFill>
                <a:latin typeface="华文新魏" panose="02010800040101010101" pitchFamily="2" charset="-122"/>
                <a:ea typeface="华文新魏" panose="02010800040101010101" pitchFamily="2" charset="-122"/>
              </a:rPr>
              <a:t>总结</a:t>
            </a:r>
          </a:p>
        </p:txBody>
      </p:sp>
      <p:sp>
        <p:nvSpPr>
          <p:cNvPr id="19458" name="TextBox 4"/>
          <p:cNvSpPr txBox="1"/>
          <p:nvPr/>
        </p:nvSpPr>
        <p:spPr>
          <a:xfrm>
            <a:off x="521970" y="828675"/>
            <a:ext cx="9740900" cy="460375"/>
          </a:xfrm>
          <a:prstGeom prst="rect">
            <a:avLst/>
          </a:prstGeom>
          <a:noFill/>
          <a:ln w="9525">
            <a:noFill/>
          </a:ln>
        </p:spPr>
        <p:txBody>
          <a:bodyPr wrap="square" anchor="t" anchorCtr="0">
            <a:spAutoFit/>
          </a:bodyPr>
          <a:lstStyle/>
          <a:p>
            <a:r>
              <a:rPr lang="zh-CN" altLang="en-US" sz="2400" b="1" dirty="0">
                <a:latin typeface="华文新魏" panose="02010800040101010101" pitchFamily="2" charset="-122"/>
                <a:ea typeface="华文新魏" panose="02010800040101010101" pitchFamily="2" charset="-122"/>
                <a:sym typeface="+mn-ea"/>
              </a:rPr>
              <a:t>（十）天津师范大学实验室生物安全管理实施细则（试行）（重点内容）</a:t>
            </a:r>
            <a:endParaRPr lang="zh-CN" altLang="en-US" sz="2400" b="1" dirty="0">
              <a:latin typeface="华文新魏" panose="02010800040101010101" pitchFamily="2" charset="-122"/>
              <a:ea typeface="华文新魏" panose="02010800040101010101" pitchFamily="2" charset="-122"/>
            </a:endParaRPr>
          </a:p>
        </p:txBody>
      </p:sp>
      <p:sp>
        <p:nvSpPr>
          <p:cNvPr id="19459" name="TextBox 5"/>
          <p:cNvSpPr txBox="1"/>
          <p:nvPr/>
        </p:nvSpPr>
        <p:spPr>
          <a:xfrm>
            <a:off x="594360" y="1692910"/>
            <a:ext cx="9666605" cy="4041140"/>
          </a:xfrm>
          <a:prstGeom prst="rect">
            <a:avLst/>
          </a:prstGeom>
          <a:noFill/>
          <a:ln w="9525">
            <a:noFill/>
          </a:ln>
        </p:spPr>
        <p:txBody>
          <a:bodyPr wrap="square" anchor="t" anchorCtr="0">
            <a:spAutoFit/>
          </a:bodyPr>
          <a:lstStyle/>
          <a:p>
            <a:pPr marL="0" lvl="2" algn="l" rtl="0" eaLnBrk="0" hangingPunct="0">
              <a:lnSpc>
                <a:spcPts val="2800"/>
              </a:lnSpc>
              <a:spcBef>
                <a:spcPts val="0"/>
              </a:spcBef>
              <a:buClrTx/>
              <a:buSzTx/>
              <a:buFontTx/>
              <a:buNone/>
            </a:pPr>
            <a:r>
              <a:rPr lang="zh-CN" altLang="zh-CN" sz="2000" b="1" dirty="0">
                <a:solidFill>
                  <a:srgbClr val="FF0000"/>
                </a:solidFill>
                <a:latin typeface="华文楷体" panose="02010600040101010101" pitchFamily="2" charset="-122"/>
                <a:ea typeface="华文楷体" panose="02010600040101010101" pitchFamily="2" charset="-122"/>
              </a:rPr>
              <a:t>       </a:t>
            </a:r>
            <a:r>
              <a:rPr lang="en-US" altLang="zh-CN" sz="2000" b="1" dirty="0">
                <a:solidFill>
                  <a:srgbClr val="FF0000"/>
                </a:solidFill>
                <a:latin typeface="华文楷体" panose="02010600040101010101" pitchFamily="2" charset="-122"/>
                <a:ea typeface="华文楷体" panose="02010600040101010101" pitchFamily="2" charset="-122"/>
              </a:rPr>
              <a:t> </a:t>
            </a:r>
            <a:r>
              <a:rPr lang="zh-CN" altLang="zh-CN" sz="2000" b="1" dirty="0">
                <a:solidFill>
                  <a:srgbClr val="FF0000"/>
                </a:solidFill>
                <a:latin typeface="华文楷体" panose="02010600040101010101" pitchFamily="2" charset="-122"/>
                <a:ea typeface="华文楷体" panose="02010600040101010101" pitchFamily="2" charset="-122"/>
              </a:rPr>
              <a:t>学校</a:t>
            </a:r>
            <a:r>
              <a:rPr lang="zh-CN" altLang="zh-CN" sz="2000" b="1" dirty="0">
                <a:solidFill>
                  <a:srgbClr val="FF0000"/>
                </a:solidFill>
                <a:latin typeface="华文楷体" panose="02010600040101010101" pitchFamily="2" charset="-122"/>
                <a:ea typeface="华文楷体" panose="02010600040101010101" pitchFamily="2" charset="-122"/>
                <a:sym typeface="+mn-ea"/>
              </a:rPr>
              <a:t>实验室生物安全管理实施细则重点应落实以下几方面：</a:t>
            </a:r>
            <a:r>
              <a:rPr lang="zh-CN" altLang="zh-CN" sz="2000" b="1" dirty="0">
                <a:solidFill>
                  <a:srgbClr val="FF0000"/>
                </a:solidFill>
                <a:latin typeface="华文楷体" panose="02010600040101010101" pitchFamily="2" charset="-122"/>
                <a:ea typeface="华文楷体" panose="02010600040101010101" pitchFamily="2" charset="-122"/>
              </a:rPr>
              <a:t>        </a:t>
            </a:r>
            <a:r>
              <a:rPr lang="zh-CN" altLang="zh-CN" sz="2000" b="1" dirty="0">
                <a:solidFill>
                  <a:srgbClr val="FF0000"/>
                </a:solidFill>
                <a:latin typeface="华文楷体" panose="02010600040101010101" pitchFamily="2" charset="-122"/>
                <a:ea typeface="华文楷体" panose="02010600040101010101" pitchFamily="2" charset="-122"/>
                <a:sym typeface="+mn-ea"/>
              </a:rPr>
              <a:t> </a:t>
            </a:r>
          </a:p>
          <a:p>
            <a:pPr marL="0" lvl="2" algn="l" eaLnBrk="0" hangingPunct="0">
              <a:lnSpc>
                <a:spcPts val="2800"/>
              </a:lnSpc>
              <a:spcBef>
                <a:spcPts val="0"/>
              </a:spcBef>
              <a:buClrTx/>
              <a:buSzTx/>
              <a:buFontTx/>
            </a:pPr>
            <a:r>
              <a:rPr lang="zh-CN" altLang="zh-CN" sz="2000" b="1" dirty="0">
                <a:solidFill>
                  <a:srgbClr val="FF0000"/>
                </a:solidFill>
                <a:latin typeface="华文楷体" panose="02010600040101010101" pitchFamily="2" charset="-122"/>
                <a:ea typeface="华文楷体" panose="02010600040101010101" pitchFamily="2" charset="-122"/>
                <a:sym typeface="+mn-ea"/>
              </a:rPr>
              <a:t>        1.病原微生物管理做到：（1）高致病性病原微生物和疑似高致病性病原微生物，学校禁止使用；（2）涉及第三类、第四类病原微生物的实验活动必须在生物安全一级或二级实验室中进行； （3）新建、改建或者扩建一级、二级实验室，向属地人民政府卫生主管部门或者农业主管部门备案；（4）必须先进行高温高压灭菌处理，分类暂储，贴上标签，规范保存，委托有资质的公司清运处置。</a:t>
            </a:r>
            <a:endParaRPr lang="zh-CN" altLang="zh-CN" sz="2000" b="1" dirty="0">
              <a:solidFill>
                <a:srgbClr val="FF0000"/>
              </a:solidFill>
              <a:latin typeface="华文楷体" panose="02010600040101010101" pitchFamily="2" charset="-122"/>
              <a:ea typeface="华文楷体" panose="02010600040101010101" pitchFamily="2" charset="-122"/>
            </a:endParaRPr>
          </a:p>
          <a:p>
            <a:pPr marL="0" lvl="2" algn="l" eaLnBrk="0" hangingPunct="0">
              <a:lnSpc>
                <a:spcPts val="2800"/>
              </a:lnSpc>
              <a:spcBef>
                <a:spcPts val="0"/>
              </a:spcBef>
              <a:buClrTx/>
              <a:buSzTx/>
              <a:buFontTx/>
            </a:pPr>
            <a:r>
              <a:rPr lang="zh-CN" altLang="zh-CN" sz="2000" b="1" dirty="0">
                <a:solidFill>
                  <a:srgbClr val="FF0000"/>
                </a:solidFill>
                <a:latin typeface="华文楷体" panose="02010600040101010101" pitchFamily="2" charset="-122"/>
                <a:ea typeface="华文楷体" panose="02010600040101010101" pitchFamily="2" charset="-122"/>
                <a:sym typeface="+mn-ea"/>
              </a:rPr>
              <a:t>        2.实验动物管理做到：（1）实行许可证制度，包括：实验动物生产许可证、实验动物使用许可证、实验动物从业人员上岗证等，由天津市科技局组织实施；（2）对必须进行预防接种的实验动物，进行预防接种；（3）在具有《实验动物使用许可证》的设施中进行实验；（4）实验动物尸体必须先就地进行无害化处理，包装完整并加贴标签后交有资质的公司进行处理。</a:t>
            </a:r>
            <a:endParaRPr lang="zh-CN" altLang="zh-CN" sz="2000" b="1" kern="1200" dirty="0">
              <a:solidFill>
                <a:srgbClr val="FF0000"/>
              </a:solidFill>
              <a:latin typeface="华文楷体" panose="02010600040101010101" pitchFamily="2" charset="-122"/>
              <a:ea typeface="华文楷体" panose="02010600040101010101" pitchFamily="2" charset="-122"/>
              <a:cs typeface="+mn-cs"/>
              <a:sym typeface="+mn-ea"/>
            </a:endParaRPr>
          </a:p>
        </p:txBody>
      </p:sp>
      <p:pic>
        <p:nvPicPr>
          <p:cNvPr id="19460" name="图片 109">
            <a:hlinkClick r:id="rId2" action="ppaction://hlinksldjump"/>
          </p:cNvPr>
          <p:cNvPicPr>
            <a:picLocks noChangeAspect="1"/>
          </p:cNvPicPr>
          <p:nvPr/>
        </p:nvPicPr>
        <p:blipFill>
          <a:blip r:embed="rId3" cstate="print"/>
          <a:srcRect l="67346" t="17532" r="2882" b="42969"/>
          <a:stretch>
            <a:fillRect/>
          </a:stretch>
        </p:blipFill>
        <p:spPr>
          <a:xfrm>
            <a:off x="9275763" y="6138863"/>
            <a:ext cx="798512" cy="755650"/>
          </a:xfrm>
          <a:prstGeom prst="rect">
            <a:avLst/>
          </a:prstGeom>
          <a:noFill/>
          <a:ln w="9525">
            <a:noFill/>
          </a:ln>
        </p:spPr>
      </p:pic>
      <p:pic>
        <p:nvPicPr>
          <p:cNvPr id="19461" name="图片 11">
            <a:hlinkClick r:id="rId4" action="ppaction://hlinksldjump"/>
          </p:cNvPr>
          <p:cNvPicPr>
            <a:picLocks noChangeAspect="1"/>
          </p:cNvPicPr>
          <p:nvPr/>
        </p:nvPicPr>
        <p:blipFill>
          <a:blip r:embed="rId5" cstate="print"/>
          <a:srcRect l="4480" t="58189" r="68494" b="5009"/>
          <a:stretch>
            <a:fillRect/>
          </a:stretch>
        </p:blipFill>
        <p:spPr>
          <a:xfrm>
            <a:off x="8418513" y="6138863"/>
            <a:ext cx="739775" cy="739775"/>
          </a:xfrm>
          <a:prstGeom prst="rect">
            <a:avLst/>
          </a:prstGeom>
          <a:noFill/>
          <a:ln w="9525">
            <a:noFill/>
          </a:ln>
        </p:spPr>
      </p:pic>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TextBox 4"/>
          <p:cNvSpPr txBox="1"/>
          <p:nvPr/>
        </p:nvSpPr>
        <p:spPr>
          <a:xfrm>
            <a:off x="522288" y="890270"/>
            <a:ext cx="9769475" cy="414020"/>
          </a:xfrm>
          <a:prstGeom prst="rect">
            <a:avLst/>
          </a:prstGeom>
          <a:noFill/>
          <a:ln w="9525">
            <a:noFill/>
          </a:ln>
        </p:spPr>
        <p:txBody>
          <a:bodyPr wrap="square" anchor="t" anchorCtr="0">
            <a:spAutoFit/>
          </a:bodyPr>
          <a:lstStyle/>
          <a:p>
            <a:r>
              <a:rPr lang="zh-CN" altLang="en-US" b="1" dirty="0">
                <a:latin typeface="华文新魏" panose="02010800040101010101" pitchFamily="2" charset="-122"/>
                <a:ea typeface="华文新魏" panose="02010800040101010101" pitchFamily="2" charset="-122"/>
              </a:rPr>
              <a:t>（十一）</a:t>
            </a:r>
            <a:r>
              <a:rPr lang="zh-CN" altLang="en-US" b="1" dirty="0">
                <a:latin typeface="华文新魏" panose="02010800040101010101" pitchFamily="2" charset="-122"/>
                <a:ea typeface="华文新魏" panose="02010800040101010101" pitchFamily="2" charset="-122"/>
                <a:sym typeface="+mn-ea"/>
              </a:rPr>
              <a:t>天津师范大学实验室固定式压力容器安全管理实施细则(试行)</a:t>
            </a:r>
            <a:r>
              <a:rPr lang="zh-CN" altLang="en-US" b="1" dirty="0">
                <a:latin typeface="华文新魏" panose="02010800040101010101" pitchFamily="2" charset="-122"/>
                <a:ea typeface="华文新魏" panose="02010800040101010101" pitchFamily="2" charset="-122"/>
              </a:rPr>
              <a:t>（重点内容）</a:t>
            </a:r>
          </a:p>
        </p:txBody>
      </p:sp>
      <p:pic>
        <p:nvPicPr>
          <p:cNvPr id="79874" name="图片 109">
            <a:hlinkClick r:id="rId3" action="ppaction://hlinksldjump"/>
          </p:cNvPr>
          <p:cNvPicPr>
            <a:picLocks noChangeAspect="1"/>
          </p:cNvPicPr>
          <p:nvPr/>
        </p:nvPicPr>
        <p:blipFill>
          <a:blip r:embed="rId4" cstate="print"/>
          <a:srcRect l="67346" t="17532" r="2882" b="42969"/>
          <a:stretch>
            <a:fillRect/>
          </a:stretch>
        </p:blipFill>
        <p:spPr>
          <a:xfrm>
            <a:off x="9275763" y="6138863"/>
            <a:ext cx="798512" cy="755650"/>
          </a:xfrm>
          <a:prstGeom prst="rect">
            <a:avLst/>
          </a:prstGeom>
          <a:noFill/>
          <a:ln w="9525">
            <a:noFill/>
          </a:ln>
        </p:spPr>
      </p:pic>
      <p:pic>
        <p:nvPicPr>
          <p:cNvPr id="79875" name="图片 11">
            <a:hlinkClick r:id="rId5" action="ppaction://hlinksldjump"/>
          </p:cNvPr>
          <p:cNvPicPr>
            <a:picLocks noChangeAspect="1"/>
          </p:cNvPicPr>
          <p:nvPr/>
        </p:nvPicPr>
        <p:blipFill>
          <a:blip r:embed="rId6" cstate="print"/>
          <a:srcRect l="4480" t="58189" r="68494" b="5009"/>
          <a:stretch>
            <a:fillRect/>
          </a:stretch>
        </p:blipFill>
        <p:spPr>
          <a:xfrm>
            <a:off x="8418513" y="6138863"/>
            <a:ext cx="739775" cy="739775"/>
          </a:xfrm>
          <a:prstGeom prst="rect">
            <a:avLst/>
          </a:prstGeom>
          <a:noFill/>
          <a:ln w="9525">
            <a:noFill/>
          </a:ln>
        </p:spPr>
      </p:pic>
      <p:sp>
        <p:nvSpPr>
          <p:cNvPr id="79876" name="TextBox 5"/>
          <p:cNvSpPr txBox="1"/>
          <p:nvPr>
            <p:custDataLst>
              <p:tags r:id="rId1"/>
            </p:custDataLst>
          </p:nvPr>
        </p:nvSpPr>
        <p:spPr>
          <a:xfrm>
            <a:off x="523875" y="1289050"/>
            <a:ext cx="9817735" cy="4900295"/>
          </a:xfrm>
          <a:prstGeom prst="rect">
            <a:avLst/>
          </a:prstGeom>
          <a:noFill/>
          <a:ln w="9525">
            <a:noFill/>
          </a:ln>
        </p:spPr>
        <p:txBody>
          <a:bodyPr wrap="square" anchor="t" anchorCtr="0">
            <a:spAutoFit/>
          </a:bodyPr>
          <a:lstStyle/>
          <a:p>
            <a:pPr algn="ctr" eaLnBrk="0" hangingPunct="0">
              <a:lnSpc>
                <a:spcPts val="2500"/>
              </a:lnSpc>
              <a:buClrTx/>
              <a:buSzTx/>
              <a:buFontTx/>
            </a:pPr>
            <a:r>
              <a:rPr sz="1800" b="1" dirty="0">
                <a:latin typeface="华文楷体" panose="02010600040101010101" pitchFamily="2" charset="-122"/>
                <a:ea typeface="华文楷体" panose="02010600040101010101" pitchFamily="2" charset="-122"/>
              </a:rPr>
              <a:t>第一章 总 则</a:t>
            </a:r>
          </a:p>
          <a:p>
            <a:pPr algn="l" eaLnBrk="0" hangingPunct="0">
              <a:lnSpc>
                <a:spcPts val="2500"/>
              </a:lnSpc>
              <a:buClrTx/>
              <a:buSzTx/>
              <a:buFontTx/>
            </a:pPr>
            <a:r>
              <a:rPr lang="en-US" sz="1800" b="1" dirty="0">
                <a:latin typeface="华文楷体" panose="02010600040101010101" pitchFamily="2" charset="-122"/>
                <a:ea typeface="华文楷体" panose="02010600040101010101" pitchFamily="2" charset="-122"/>
              </a:rPr>
              <a:t>        </a:t>
            </a:r>
            <a:r>
              <a:rPr sz="1800" b="1" dirty="0">
                <a:latin typeface="华文楷体" panose="02010600040101010101" pitchFamily="2" charset="-122"/>
                <a:ea typeface="华文楷体" panose="02010600040101010101" pitchFamily="2" charset="-122"/>
              </a:rPr>
              <a:t>第二条</a:t>
            </a:r>
            <a:r>
              <a:rPr sz="1800" dirty="0">
                <a:latin typeface="华文楷体" panose="02010600040101010101" pitchFamily="2" charset="-122"/>
                <a:ea typeface="华文楷体" panose="02010600040101010101" pitchFamily="2" charset="-122"/>
              </a:rPr>
              <a:t> 本细则适用于特种设备目录所定义的、同时具备以下条件的压力容器：</a:t>
            </a:r>
          </a:p>
          <a:p>
            <a:pPr algn="l" eaLnBrk="0" hangingPunct="0">
              <a:lnSpc>
                <a:spcPts val="2500"/>
              </a:lnSpc>
              <a:buClrTx/>
              <a:buSzTx/>
              <a:buFontTx/>
            </a:pPr>
            <a:r>
              <a:rPr lang="en-US" sz="1800" dirty="0">
                <a:latin typeface="华文楷体" panose="02010600040101010101" pitchFamily="2" charset="-122"/>
                <a:ea typeface="华文楷体" panose="02010600040101010101" pitchFamily="2" charset="-122"/>
              </a:rPr>
              <a:t>        </a:t>
            </a:r>
            <a:r>
              <a:rPr sz="1800" dirty="0">
                <a:latin typeface="华文楷体" panose="02010600040101010101" pitchFamily="2" charset="-122"/>
                <a:ea typeface="华文楷体" panose="02010600040101010101" pitchFamily="2" charset="-122"/>
              </a:rPr>
              <a:t>（一）工作压力大于等于</a:t>
            </a:r>
            <a:r>
              <a:rPr sz="1800" b="1" dirty="0">
                <a:solidFill>
                  <a:srgbClr val="FF0000"/>
                </a:solidFill>
                <a:latin typeface="华文楷体" panose="02010600040101010101" pitchFamily="2" charset="-122"/>
                <a:ea typeface="华文楷体" panose="02010600040101010101" pitchFamily="2" charset="-122"/>
              </a:rPr>
              <a:t>0.1MPa</a:t>
            </a:r>
            <a:r>
              <a:rPr sz="1800" dirty="0">
                <a:latin typeface="华文楷体" panose="02010600040101010101" pitchFamily="2" charset="-122"/>
                <a:ea typeface="华文楷体" panose="02010600040101010101" pitchFamily="2" charset="-122"/>
              </a:rPr>
              <a:t>；</a:t>
            </a:r>
          </a:p>
          <a:p>
            <a:pPr algn="l" eaLnBrk="0" hangingPunct="0">
              <a:lnSpc>
                <a:spcPts val="2500"/>
              </a:lnSpc>
              <a:buClrTx/>
              <a:buSzTx/>
              <a:buFontTx/>
            </a:pPr>
            <a:r>
              <a:rPr lang="en-US" sz="1800" dirty="0">
                <a:latin typeface="华文楷体" panose="02010600040101010101" pitchFamily="2" charset="-122"/>
                <a:ea typeface="华文楷体" panose="02010600040101010101" pitchFamily="2" charset="-122"/>
              </a:rPr>
              <a:t>        </a:t>
            </a:r>
            <a:r>
              <a:rPr sz="1800" dirty="0">
                <a:latin typeface="华文楷体" panose="02010600040101010101" pitchFamily="2" charset="-122"/>
                <a:ea typeface="华文楷体" panose="02010600040101010101" pitchFamily="2" charset="-122"/>
              </a:rPr>
              <a:t>（二）容积大于或者等于</a:t>
            </a:r>
            <a:r>
              <a:rPr sz="1800" b="1" dirty="0">
                <a:solidFill>
                  <a:srgbClr val="FF0000"/>
                </a:solidFill>
                <a:latin typeface="华文楷体" panose="02010600040101010101" pitchFamily="2" charset="-122"/>
                <a:ea typeface="华文楷体" panose="02010600040101010101" pitchFamily="2" charset="-122"/>
              </a:rPr>
              <a:t>0.03m</a:t>
            </a:r>
            <a:r>
              <a:rPr sz="1800" b="1" baseline="30000" dirty="0">
                <a:solidFill>
                  <a:srgbClr val="FF0000"/>
                </a:solidFill>
                <a:latin typeface="华文楷体" panose="02010600040101010101" pitchFamily="2" charset="-122"/>
                <a:ea typeface="华文楷体" panose="02010600040101010101" pitchFamily="2" charset="-122"/>
              </a:rPr>
              <a:t>3</a:t>
            </a:r>
            <a:r>
              <a:rPr sz="1800" dirty="0">
                <a:latin typeface="华文楷体" panose="02010600040101010101" pitchFamily="2" charset="-122"/>
                <a:ea typeface="华文楷体" panose="02010600040101010101" pitchFamily="2" charset="-122"/>
              </a:rPr>
              <a:t>并且内直径（非圆形截面指截面内边界最大几何尺寸）大于或者等于150mm；</a:t>
            </a:r>
          </a:p>
          <a:p>
            <a:pPr algn="l" eaLnBrk="0" hangingPunct="0">
              <a:lnSpc>
                <a:spcPts val="2500"/>
              </a:lnSpc>
              <a:buClrTx/>
              <a:buSzTx/>
              <a:buFontTx/>
            </a:pPr>
            <a:r>
              <a:rPr lang="en-US" sz="1800" dirty="0">
                <a:latin typeface="华文楷体" panose="02010600040101010101" pitchFamily="2" charset="-122"/>
                <a:ea typeface="华文楷体" panose="02010600040101010101" pitchFamily="2" charset="-122"/>
              </a:rPr>
              <a:t>        </a:t>
            </a:r>
            <a:r>
              <a:rPr sz="1800" dirty="0">
                <a:latin typeface="华文楷体" panose="02010600040101010101" pitchFamily="2" charset="-122"/>
                <a:ea typeface="华文楷体" panose="02010600040101010101" pitchFamily="2" charset="-122"/>
              </a:rPr>
              <a:t>（三）盛装介质为</a:t>
            </a:r>
            <a:r>
              <a:rPr sz="1800" b="1" dirty="0">
                <a:solidFill>
                  <a:srgbClr val="FF0000"/>
                </a:solidFill>
                <a:latin typeface="华文楷体" panose="02010600040101010101" pitchFamily="2" charset="-122"/>
                <a:ea typeface="华文楷体" panose="02010600040101010101" pitchFamily="2" charset="-122"/>
              </a:rPr>
              <a:t>气体、液化气体</a:t>
            </a:r>
            <a:r>
              <a:rPr sz="1800" dirty="0">
                <a:latin typeface="华文楷体" panose="02010600040101010101" pitchFamily="2" charset="-122"/>
                <a:ea typeface="华文楷体" panose="02010600040101010101" pitchFamily="2" charset="-122"/>
              </a:rPr>
              <a:t>以及介质</a:t>
            </a:r>
            <a:r>
              <a:rPr sz="1800" b="1" dirty="0">
                <a:solidFill>
                  <a:srgbClr val="FF0000"/>
                </a:solidFill>
                <a:latin typeface="华文楷体" panose="02010600040101010101" pitchFamily="2" charset="-122"/>
                <a:ea typeface="华文楷体" panose="02010600040101010101" pitchFamily="2" charset="-122"/>
              </a:rPr>
              <a:t>最高工作温度高于或者等于其标准沸点的液体</a:t>
            </a:r>
            <a:r>
              <a:rPr sz="1800" dirty="0">
                <a:latin typeface="华文楷体" panose="02010600040101010101" pitchFamily="2" charset="-122"/>
                <a:ea typeface="华文楷体" panose="02010600040101010101" pitchFamily="2" charset="-122"/>
              </a:rPr>
              <a:t>。</a:t>
            </a:r>
          </a:p>
          <a:p>
            <a:pPr algn="ctr" eaLnBrk="0" hangingPunct="0">
              <a:lnSpc>
                <a:spcPts val="2500"/>
              </a:lnSpc>
              <a:buClrTx/>
              <a:buSzTx/>
              <a:buFontTx/>
            </a:pPr>
            <a:r>
              <a:rPr sz="1800" b="1" dirty="0">
                <a:latin typeface="华文楷体" panose="02010600040101010101" pitchFamily="2" charset="-122"/>
                <a:ea typeface="华文楷体" panose="02010600040101010101" pitchFamily="2" charset="-122"/>
                <a:sym typeface="+mn-ea"/>
              </a:rPr>
              <a:t>第三章 配置、安装、验收与注册</a:t>
            </a:r>
            <a:r>
              <a:rPr lang="en-US" sz="1800" dirty="0">
                <a:latin typeface="华文楷体" panose="02010600040101010101" pitchFamily="2" charset="-122"/>
                <a:ea typeface="华文楷体" panose="02010600040101010101" pitchFamily="2" charset="-122"/>
              </a:rPr>
              <a:t>        </a:t>
            </a:r>
          </a:p>
          <a:p>
            <a:pPr algn="l" eaLnBrk="0" hangingPunct="0">
              <a:lnSpc>
                <a:spcPts val="2500"/>
              </a:lnSpc>
              <a:buClrTx/>
              <a:buSzTx/>
              <a:buFontTx/>
            </a:pPr>
            <a:r>
              <a:rPr lang="en-US" sz="1800" dirty="0">
                <a:latin typeface="华文楷体" panose="02010600040101010101" pitchFamily="2" charset="-122"/>
                <a:ea typeface="华文楷体" panose="02010600040101010101" pitchFamily="2" charset="-122"/>
              </a:rPr>
              <a:t>        </a:t>
            </a:r>
            <a:r>
              <a:rPr lang="en-US" sz="1800" b="1" dirty="0">
                <a:latin typeface="华文楷体" panose="02010600040101010101" pitchFamily="2" charset="-122"/>
                <a:ea typeface="华文楷体" panose="02010600040101010101" pitchFamily="2" charset="-122"/>
              </a:rPr>
              <a:t>第五条</a:t>
            </a:r>
            <a:r>
              <a:rPr lang="en-US" sz="1800" dirty="0">
                <a:latin typeface="华文楷体" panose="02010600040101010101" pitchFamily="2" charset="-122"/>
                <a:ea typeface="华文楷体" panose="02010600040101010101" pitchFamily="2" charset="-122"/>
              </a:rPr>
              <a:t> 实验室购买压力容器须按照学校政府采购程序执行</a:t>
            </a:r>
            <a:r>
              <a:rPr lang="zh-CN" altLang="en-US" sz="1800" dirty="0">
                <a:latin typeface="华文楷体" panose="02010600040101010101" pitchFamily="2" charset="-122"/>
                <a:ea typeface="华文楷体" panose="02010600040101010101" pitchFamily="2" charset="-122"/>
              </a:rPr>
              <a:t>。</a:t>
            </a:r>
          </a:p>
          <a:p>
            <a:pPr algn="l" eaLnBrk="0" hangingPunct="0">
              <a:lnSpc>
                <a:spcPts val="2500"/>
              </a:lnSpc>
              <a:buClrTx/>
              <a:buSzTx/>
              <a:buFontTx/>
            </a:pPr>
            <a:r>
              <a:rPr lang="en-US" altLang="zh-CN" sz="1800" dirty="0">
                <a:latin typeface="华文楷体" panose="02010600040101010101" pitchFamily="2" charset="-122"/>
                <a:ea typeface="华文楷体" panose="02010600040101010101" pitchFamily="2" charset="-122"/>
              </a:rPr>
              <a:t>        </a:t>
            </a:r>
            <a:r>
              <a:rPr lang="zh-CN" altLang="en-US" sz="1800" b="1" dirty="0">
                <a:latin typeface="华文楷体" panose="02010600040101010101" pitchFamily="2" charset="-122"/>
                <a:ea typeface="华文楷体" panose="02010600040101010101" pitchFamily="2" charset="-122"/>
              </a:rPr>
              <a:t>第六条</a:t>
            </a:r>
            <a:r>
              <a:rPr lang="zh-CN" altLang="en-US" sz="1800" dirty="0">
                <a:latin typeface="华文楷体" panose="02010600040101010101" pitchFamily="2" charset="-122"/>
                <a:ea typeface="华文楷体" panose="02010600040101010101" pitchFamily="2" charset="-122"/>
              </a:rPr>
              <a:t> 购买灭菌锅时，应选购带有</a:t>
            </a:r>
            <a:r>
              <a:rPr lang="zh-CN" altLang="en-US" sz="1800" b="1" dirty="0">
                <a:solidFill>
                  <a:srgbClr val="FF0000"/>
                </a:solidFill>
                <a:latin typeface="华文楷体" panose="02010600040101010101" pitchFamily="2" charset="-122"/>
                <a:ea typeface="华文楷体" panose="02010600040101010101" pitchFamily="2" charset="-122"/>
              </a:rPr>
              <a:t>安全联锁装置</a:t>
            </a:r>
            <a:r>
              <a:rPr lang="zh-CN" altLang="en-US" sz="1800" dirty="0">
                <a:latin typeface="华文楷体" panose="02010600040101010101" pitchFamily="2" charset="-122"/>
                <a:ea typeface="华文楷体" panose="02010600040101010101" pitchFamily="2" charset="-122"/>
              </a:rPr>
              <a:t>的灭菌锅。</a:t>
            </a:r>
            <a:r>
              <a:rPr lang="zh-CN" altLang="en-US" sz="1800" b="1" dirty="0">
                <a:solidFill>
                  <a:srgbClr val="FF0000"/>
                </a:solidFill>
                <a:latin typeface="华文楷体" panose="02010600040101010101" pitchFamily="2" charset="-122"/>
                <a:ea typeface="华文楷体" panose="02010600040101010101" pitchFamily="2" charset="-122"/>
              </a:rPr>
              <a:t>提倡在招标文件或合同中写明灭菌锅锅体、压力表、安全阀安装前的首次检验，办理安装申报手续以及安装和调试涉及协调事宜由供应商负责。</a:t>
            </a:r>
            <a:endParaRPr lang="zh-CN" altLang="en-US" sz="1800" dirty="0">
              <a:latin typeface="华文楷体" panose="02010600040101010101" pitchFamily="2" charset="-122"/>
              <a:ea typeface="华文楷体" panose="02010600040101010101" pitchFamily="2" charset="-122"/>
            </a:endParaRPr>
          </a:p>
          <a:p>
            <a:pPr algn="l" eaLnBrk="0" hangingPunct="0">
              <a:lnSpc>
                <a:spcPts val="2500"/>
              </a:lnSpc>
              <a:buClrTx/>
              <a:buSzTx/>
              <a:buFontTx/>
            </a:pPr>
            <a:r>
              <a:rPr lang="en-US" altLang="zh-CN" sz="1800" dirty="0">
                <a:latin typeface="华文楷体" panose="02010600040101010101" pitchFamily="2" charset="-122"/>
                <a:ea typeface="华文楷体" panose="02010600040101010101" pitchFamily="2" charset="-122"/>
              </a:rPr>
              <a:t>        </a:t>
            </a:r>
            <a:r>
              <a:rPr lang="zh-CN" altLang="en-US" sz="1800" b="1" dirty="0">
                <a:latin typeface="华文楷体" panose="02010600040101010101" pitchFamily="2" charset="-122"/>
                <a:ea typeface="华文楷体" panose="02010600040101010101" pitchFamily="2" charset="-122"/>
              </a:rPr>
              <a:t>第七条</a:t>
            </a:r>
            <a:r>
              <a:rPr lang="zh-CN" altLang="en-US" sz="1800" dirty="0">
                <a:latin typeface="华文楷体" panose="02010600040101010101" pitchFamily="2" charset="-122"/>
                <a:ea typeface="华文楷体" panose="02010600040101010101" pitchFamily="2" charset="-122"/>
              </a:rPr>
              <a:t> 压力容器应</a:t>
            </a:r>
            <a:r>
              <a:rPr lang="zh-CN" altLang="en-US" sz="1800" b="1" dirty="0">
                <a:solidFill>
                  <a:srgbClr val="FF0000"/>
                </a:solidFill>
                <a:latin typeface="华文楷体" panose="02010600040101010101" pitchFamily="2" charset="-122"/>
                <a:ea typeface="华文楷体" panose="02010600040101010101" pitchFamily="2" charset="-122"/>
              </a:rPr>
              <a:t>由设备生产厂家负责安装和调试，不得自行安装和使用。</a:t>
            </a:r>
            <a:r>
              <a:rPr lang="zh-CN" altLang="en-US" sz="1800" dirty="0">
                <a:latin typeface="华文楷体" panose="02010600040101010101" pitchFamily="2" charset="-122"/>
                <a:ea typeface="华文楷体" panose="02010600040101010101" pitchFamily="2" charset="-122"/>
              </a:rPr>
              <a:t>如因特殊情况，设备生产厂家不能安装和调试时，应选择设备生产厂家委托或同意的</a:t>
            </a:r>
            <a:r>
              <a:rPr lang="zh-CN" altLang="en-US" sz="1800" b="1" dirty="0">
                <a:solidFill>
                  <a:srgbClr val="FF0000"/>
                </a:solidFill>
                <a:latin typeface="华文楷体" panose="02010600040101010101" pitchFamily="2" charset="-122"/>
                <a:ea typeface="华文楷体" panose="02010600040101010101" pitchFamily="2" charset="-122"/>
              </a:rPr>
              <a:t>具备国家认可资质的单位负责安装和调试，</a:t>
            </a:r>
            <a:r>
              <a:rPr lang="zh-CN" altLang="en-US" sz="1800" dirty="0">
                <a:latin typeface="华文楷体" panose="02010600040101010101" pitchFamily="2" charset="-122"/>
                <a:ea typeface="华文楷体" panose="02010600040101010101" pitchFamily="2" charset="-122"/>
              </a:rPr>
              <a:t>并于验收合格后尽快将技术资料移交使用单位存档。</a:t>
            </a:r>
          </a:p>
          <a:p>
            <a:pPr algn="l" eaLnBrk="0" hangingPunct="0">
              <a:lnSpc>
                <a:spcPts val="2500"/>
              </a:lnSpc>
              <a:buClrTx/>
              <a:buSzTx/>
              <a:buFontTx/>
            </a:pPr>
            <a:r>
              <a:rPr lang="en-US" altLang="zh-CN" sz="1800" dirty="0">
                <a:latin typeface="华文楷体" panose="02010600040101010101" pitchFamily="2" charset="-122"/>
                <a:ea typeface="华文楷体" panose="02010600040101010101" pitchFamily="2" charset="-122"/>
              </a:rPr>
              <a:t>        </a:t>
            </a:r>
            <a:r>
              <a:rPr lang="zh-CN" altLang="en-US" sz="1800" b="1" dirty="0">
                <a:solidFill>
                  <a:srgbClr val="FF0000"/>
                </a:solidFill>
                <a:latin typeface="华文楷体" panose="02010600040101010101" pitchFamily="2" charset="-122"/>
                <a:ea typeface="华文楷体" panose="02010600040101010101" pitchFamily="2" charset="-122"/>
              </a:rPr>
              <a:t>置于爆炸危险场所的压力容器，其安装和使用条件要符合防爆安全的技术要求。</a:t>
            </a:r>
          </a:p>
        </p:txBody>
      </p:sp>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TextBox 4"/>
          <p:cNvSpPr txBox="1"/>
          <p:nvPr/>
        </p:nvSpPr>
        <p:spPr>
          <a:xfrm>
            <a:off x="522288" y="890270"/>
            <a:ext cx="9769475" cy="414020"/>
          </a:xfrm>
          <a:prstGeom prst="rect">
            <a:avLst/>
          </a:prstGeom>
          <a:noFill/>
          <a:ln w="9525">
            <a:noFill/>
          </a:ln>
        </p:spPr>
        <p:txBody>
          <a:bodyPr wrap="square" anchor="t" anchorCtr="0">
            <a:spAutoFit/>
          </a:bodyPr>
          <a:lstStyle/>
          <a:p>
            <a:r>
              <a:rPr lang="zh-CN" altLang="en-US" b="1" dirty="0">
                <a:latin typeface="华文新魏" panose="02010800040101010101" pitchFamily="2" charset="-122"/>
                <a:ea typeface="华文新魏" panose="02010800040101010101" pitchFamily="2" charset="-122"/>
              </a:rPr>
              <a:t>（十一）</a:t>
            </a:r>
            <a:r>
              <a:rPr lang="zh-CN" altLang="en-US" b="1" dirty="0">
                <a:latin typeface="华文新魏" panose="02010800040101010101" pitchFamily="2" charset="-122"/>
                <a:ea typeface="华文新魏" panose="02010800040101010101" pitchFamily="2" charset="-122"/>
                <a:sym typeface="+mn-ea"/>
              </a:rPr>
              <a:t>天津师范大学实验室固定式压力容器安全管理实施细则(试行)</a:t>
            </a:r>
            <a:r>
              <a:rPr lang="zh-CN" altLang="en-US" b="1" dirty="0">
                <a:latin typeface="华文新魏" panose="02010800040101010101" pitchFamily="2" charset="-122"/>
                <a:ea typeface="华文新魏" panose="02010800040101010101" pitchFamily="2" charset="-122"/>
              </a:rPr>
              <a:t>（重点内容）</a:t>
            </a:r>
          </a:p>
        </p:txBody>
      </p:sp>
      <p:pic>
        <p:nvPicPr>
          <p:cNvPr id="79874" name="图片 109">
            <a:hlinkClick r:id="rId3" action="ppaction://hlinksldjump"/>
          </p:cNvPr>
          <p:cNvPicPr>
            <a:picLocks noChangeAspect="1"/>
          </p:cNvPicPr>
          <p:nvPr/>
        </p:nvPicPr>
        <p:blipFill>
          <a:blip r:embed="rId4" cstate="print"/>
          <a:srcRect l="67346" t="17532" r="2882" b="42969"/>
          <a:stretch>
            <a:fillRect/>
          </a:stretch>
        </p:blipFill>
        <p:spPr>
          <a:xfrm>
            <a:off x="9275763" y="6138863"/>
            <a:ext cx="798512" cy="755650"/>
          </a:xfrm>
          <a:prstGeom prst="rect">
            <a:avLst/>
          </a:prstGeom>
          <a:noFill/>
          <a:ln w="9525">
            <a:noFill/>
          </a:ln>
        </p:spPr>
      </p:pic>
      <p:pic>
        <p:nvPicPr>
          <p:cNvPr id="79875" name="图片 11">
            <a:hlinkClick r:id="rId5" action="ppaction://hlinksldjump"/>
          </p:cNvPr>
          <p:cNvPicPr>
            <a:picLocks noChangeAspect="1"/>
          </p:cNvPicPr>
          <p:nvPr/>
        </p:nvPicPr>
        <p:blipFill>
          <a:blip r:embed="rId6" cstate="print"/>
          <a:srcRect l="4480" t="58189" r="68494" b="5009"/>
          <a:stretch>
            <a:fillRect/>
          </a:stretch>
        </p:blipFill>
        <p:spPr>
          <a:xfrm>
            <a:off x="8418513" y="6138863"/>
            <a:ext cx="739775" cy="739775"/>
          </a:xfrm>
          <a:prstGeom prst="rect">
            <a:avLst/>
          </a:prstGeom>
          <a:noFill/>
          <a:ln w="9525">
            <a:noFill/>
          </a:ln>
        </p:spPr>
      </p:pic>
      <p:sp>
        <p:nvSpPr>
          <p:cNvPr id="79876" name="TextBox 5"/>
          <p:cNvSpPr txBox="1"/>
          <p:nvPr>
            <p:custDataLst>
              <p:tags r:id="rId1"/>
            </p:custDataLst>
          </p:nvPr>
        </p:nvSpPr>
        <p:spPr>
          <a:xfrm>
            <a:off x="523875" y="1332865"/>
            <a:ext cx="9714865" cy="4759325"/>
          </a:xfrm>
          <a:prstGeom prst="rect">
            <a:avLst/>
          </a:prstGeom>
          <a:noFill/>
          <a:ln w="9525">
            <a:noFill/>
          </a:ln>
        </p:spPr>
        <p:txBody>
          <a:bodyPr wrap="square" anchor="t" anchorCtr="0">
            <a:spAutoFit/>
          </a:bodyPr>
          <a:lstStyle/>
          <a:p>
            <a:pPr algn="ctr" eaLnBrk="0" hangingPunct="0">
              <a:lnSpc>
                <a:spcPts val="2600"/>
              </a:lnSpc>
              <a:buClrTx/>
              <a:buSzTx/>
              <a:buFontTx/>
            </a:pPr>
            <a:r>
              <a:rPr sz="1800" b="1" dirty="0">
                <a:latin typeface="华文楷体" panose="02010600040101010101" pitchFamily="2" charset="-122"/>
                <a:ea typeface="华文楷体" panose="02010600040101010101" pitchFamily="2" charset="-122"/>
                <a:sym typeface="+mn-ea"/>
              </a:rPr>
              <a:t>第三章 配置、安装、验收与注册</a:t>
            </a:r>
            <a:r>
              <a:rPr lang="en-US" sz="1800" dirty="0">
                <a:latin typeface="华文楷体" panose="02010600040101010101" pitchFamily="2" charset="-122"/>
                <a:ea typeface="华文楷体" panose="02010600040101010101" pitchFamily="2" charset="-122"/>
              </a:rPr>
              <a:t>        </a:t>
            </a:r>
          </a:p>
          <a:p>
            <a:pPr algn="l" eaLnBrk="0" hangingPunct="0">
              <a:lnSpc>
                <a:spcPts val="2600"/>
              </a:lnSpc>
              <a:buClrTx/>
              <a:buSzTx/>
              <a:buFontTx/>
            </a:pPr>
            <a:r>
              <a:rPr lang="en-US" sz="1800" dirty="0">
                <a:latin typeface="华文楷体" panose="02010600040101010101" pitchFamily="2" charset="-122"/>
                <a:ea typeface="华文楷体" panose="02010600040101010101" pitchFamily="2" charset="-122"/>
              </a:rPr>
              <a:t>        </a:t>
            </a:r>
            <a:r>
              <a:rPr lang="zh-CN" altLang="en-US" sz="1800" b="1" dirty="0">
                <a:latin typeface="华文楷体" panose="02010600040101010101" pitchFamily="2" charset="-122"/>
                <a:ea typeface="华文楷体" panose="02010600040101010101" pitchFamily="2" charset="-122"/>
              </a:rPr>
              <a:t>第八条</a:t>
            </a:r>
            <a:r>
              <a:rPr lang="zh-CN" altLang="en-US" sz="1800" dirty="0">
                <a:latin typeface="华文楷体" panose="02010600040101010101" pitchFamily="2" charset="-122"/>
                <a:ea typeface="华文楷体" panose="02010600040101010101" pitchFamily="2" charset="-122"/>
              </a:rPr>
              <a:t> 使用单位</a:t>
            </a:r>
            <a:r>
              <a:rPr lang="zh-CN" altLang="en-US" sz="1800" b="1" dirty="0">
                <a:solidFill>
                  <a:srgbClr val="FF0000"/>
                </a:solidFill>
                <a:latin typeface="华文楷体" panose="02010600040101010101" pitchFamily="2" charset="-122"/>
                <a:ea typeface="华文楷体" panose="02010600040101010101" pitchFamily="2" charset="-122"/>
              </a:rPr>
              <a:t>压力容器安全管理员和作业人员要参与验收，</a:t>
            </a:r>
            <a:r>
              <a:rPr lang="zh-CN" altLang="en-US" sz="1800" dirty="0">
                <a:latin typeface="华文楷体" panose="02010600040101010101" pitchFamily="2" charset="-122"/>
                <a:ea typeface="华文楷体" panose="02010600040101010101" pitchFamily="2" charset="-122"/>
              </a:rPr>
              <a:t>除按照合同内容核对技术指标和测试功能外，还需清点是否具有设计文件、产品质量合格证明、安装及使用维修说明、特种设备监督检验证明或检验报告 (监检报告)等文件，且复核文件的规范性。</a:t>
            </a:r>
          </a:p>
          <a:p>
            <a:pPr algn="l" eaLnBrk="0" hangingPunct="0">
              <a:lnSpc>
                <a:spcPts val="2600"/>
              </a:lnSpc>
              <a:buClrTx/>
              <a:buSzTx/>
              <a:buFontTx/>
            </a:pPr>
            <a:r>
              <a:rPr lang="en-US" altLang="zh-CN" sz="1800" dirty="0">
                <a:latin typeface="华文楷体" panose="02010600040101010101" pitchFamily="2" charset="-122"/>
                <a:ea typeface="华文楷体" panose="02010600040101010101" pitchFamily="2" charset="-122"/>
              </a:rPr>
              <a:t>        </a:t>
            </a:r>
            <a:r>
              <a:rPr lang="zh-CN" altLang="en-US" sz="1800" b="1" dirty="0">
                <a:latin typeface="华文楷体" panose="02010600040101010101" pitchFamily="2" charset="-122"/>
                <a:ea typeface="华文楷体" panose="02010600040101010101" pitchFamily="2" charset="-122"/>
              </a:rPr>
              <a:t>第九条</a:t>
            </a:r>
            <a:r>
              <a:rPr lang="zh-CN" altLang="en-US" sz="1800" dirty="0">
                <a:latin typeface="华文楷体" panose="02010600040101010101" pitchFamily="2" charset="-122"/>
                <a:ea typeface="华文楷体" panose="02010600040101010101" pitchFamily="2" charset="-122"/>
              </a:rPr>
              <a:t> 验收合格后，使用单位应当在压力容器投入使用前或者投入使用后</a:t>
            </a:r>
            <a:r>
              <a:rPr lang="zh-CN" altLang="en-US" sz="1800" b="1" dirty="0">
                <a:solidFill>
                  <a:srgbClr val="FF0000"/>
                </a:solidFill>
                <a:latin typeface="华文楷体" panose="02010600040101010101" pitchFamily="2" charset="-122"/>
                <a:ea typeface="华文楷体" panose="02010600040101010101" pitchFamily="2" charset="-122"/>
              </a:rPr>
              <a:t>30日内</a:t>
            </a:r>
            <a:r>
              <a:rPr lang="zh-CN" altLang="en-US" sz="1800" dirty="0">
                <a:latin typeface="华文楷体" panose="02010600040101010101" pitchFamily="2" charset="-122"/>
                <a:ea typeface="华文楷体" panose="02010600040101010101" pitchFamily="2" charset="-122"/>
              </a:rPr>
              <a:t>，</a:t>
            </a:r>
            <a:r>
              <a:rPr lang="zh-CN" altLang="en-US" sz="1800" b="1" dirty="0">
                <a:solidFill>
                  <a:srgbClr val="FF0000"/>
                </a:solidFill>
                <a:latin typeface="华文楷体" panose="02010600040101010101" pitchFamily="2" charset="-122"/>
                <a:ea typeface="华文楷体" panose="02010600040101010101" pitchFamily="2" charset="-122"/>
              </a:rPr>
              <a:t>到所在地负责特种设备安全监督管理部门办理注册登记手续，取得《特种设备使用登记证》。</a:t>
            </a:r>
            <a:endParaRPr lang="zh-CN" altLang="en-US" sz="1800" dirty="0">
              <a:latin typeface="华文楷体" panose="02010600040101010101" pitchFamily="2" charset="-122"/>
              <a:ea typeface="华文楷体" panose="02010600040101010101" pitchFamily="2" charset="-122"/>
            </a:endParaRPr>
          </a:p>
          <a:p>
            <a:pPr algn="l" eaLnBrk="0" hangingPunct="0">
              <a:lnSpc>
                <a:spcPts val="2600"/>
              </a:lnSpc>
              <a:buClrTx/>
              <a:buSzTx/>
              <a:buFontTx/>
            </a:pPr>
            <a:r>
              <a:rPr lang="en-US" altLang="zh-CN" sz="1800" dirty="0">
                <a:latin typeface="华文楷体" panose="02010600040101010101" pitchFamily="2" charset="-122"/>
                <a:ea typeface="华文楷体" panose="02010600040101010101" pitchFamily="2" charset="-122"/>
              </a:rPr>
              <a:t>        </a:t>
            </a:r>
            <a:r>
              <a:rPr lang="zh-CN" altLang="en-US" sz="1800" dirty="0">
                <a:latin typeface="华文楷体" panose="02010600040101010101" pitchFamily="2" charset="-122"/>
                <a:ea typeface="华文楷体" panose="02010600040101010101" pitchFamily="2" charset="-122"/>
              </a:rPr>
              <a:t>未按要求办理“注册登记手续”、未取得《特种设备使用登记证》的压力容器，严禁擅自投入使用。</a:t>
            </a:r>
          </a:p>
          <a:p>
            <a:pPr algn="ctr" eaLnBrk="0" hangingPunct="0">
              <a:lnSpc>
                <a:spcPts val="2600"/>
              </a:lnSpc>
              <a:buClrTx/>
              <a:buSzTx/>
              <a:buFontTx/>
            </a:pPr>
            <a:r>
              <a:rPr lang="zh-CN" altLang="en-US" sz="1800" b="1" dirty="0">
                <a:latin typeface="华文楷体" panose="02010600040101010101" pitchFamily="2" charset="-122"/>
                <a:ea typeface="华文楷体" panose="02010600040101010101" pitchFamily="2" charset="-122"/>
              </a:rPr>
              <a:t>第四章 使用与维护管理</a:t>
            </a:r>
            <a:endParaRPr lang="zh-CN" altLang="en-US" sz="1800" dirty="0">
              <a:latin typeface="华文楷体" panose="02010600040101010101" pitchFamily="2" charset="-122"/>
              <a:ea typeface="华文楷体" panose="02010600040101010101" pitchFamily="2" charset="-122"/>
            </a:endParaRPr>
          </a:p>
          <a:p>
            <a:pPr algn="l" eaLnBrk="0" hangingPunct="0">
              <a:lnSpc>
                <a:spcPts val="2600"/>
              </a:lnSpc>
              <a:buClrTx/>
              <a:buSzTx/>
              <a:buFontTx/>
            </a:pPr>
            <a:r>
              <a:rPr lang="en-US" altLang="zh-CN" sz="1800" dirty="0">
                <a:latin typeface="华文楷体" panose="02010600040101010101" pitchFamily="2" charset="-122"/>
                <a:ea typeface="华文楷体" panose="02010600040101010101" pitchFamily="2" charset="-122"/>
              </a:rPr>
              <a:t>        </a:t>
            </a:r>
            <a:r>
              <a:rPr lang="zh-CN" altLang="en-US" sz="1800" b="1" dirty="0">
                <a:latin typeface="华文楷体" panose="02010600040101010101" pitchFamily="2" charset="-122"/>
                <a:ea typeface="华文楷体" panose="02010600040101010101" pitchFamily="2" charset="-122"/>
              </a:rPr>
              <a:t>第十条</a:t>
            </a:r>
            <a:r>
              <a:rPr lang="zh-CN" altLang="en-US" sz="1800" dirty="0">
                <a:latin typeface="华文楷体" panose="02010600040101010101" pitchFamily="2" charset="-122"/>
                <a:ea typeface="华文楷体" panose="02010600040101010101" pitchFamily="2" charset="-122"/>
              </a:rPr>
              <a:t> 应当在压力容器的显著位置附着压力容器登记标志，并在实验室明显位置张贴或悬挂</a:t>
            </a:r>
            <a:r>
              <a:rPr lang="zh-CN" altLang="en-US" sz="1800" b="1" dirty="0">
                <a:solidFill>
                  <a:srgbClr val="FF0000"/>
                </a:solidFill>
                <a:latin typeface="华文楷体" panose="02010600040101010101" pitchFamily="2" charset="-122"/>
                <a:ea typeface="华文楷体" panose="02010600040101010101" pitchFamily="2" charset="-122"/>
              </a:rPr>
              <a:t>操作规程、使用注意事项及应急处理预案。</a:t>
            </a:r>
            <a:r>
              <a:rPr lang="zh-CN" altLang="en-US" sz="1800" dirty="0">
                <a:latin typeface="华文楷体" panose="02010600040101010101" pitchFamily="2" charset="-122"/>
                <a:ea typeface="华文楷体" panose="02010600040101010101" pitchFamily="2" charset="-122"/>
              </a:rPr>
              <a:t>操作规程、使用注意事项及应急处理预案应至少包括：操作工艺参数(含工作压力、最高或者最低工作温度)、岗位操作方法(含开、停期间的操作程序和注意事项)、运行中重点检查的项目和部位、运行中可能出现的异常现象和解决措施、以及紧急情况的处置和报告程序。</a:t>
            </a:r>
          </a:p>
        </p:txBody>
      </p:sp>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TextBox 4"/>
          <p:cNvSpPr txBox="1"/>
          <p:nvPr/>
        </p:nvSpPr>
        <p:spPr>
          <a:xfrm>
            <a:off x="522288" y="890270"/>
            <a:ext cx="9769475" cy="414020"/>
          </a:xfrm>
          <a:prstGeom prst="rect">
            <a:avLst/>
          </a:prstGeom>
          <a:noFill/>
          <a:ln w="9525">
            <a:noFill/>
          </a:ln>
        </p:spPr>
        <p:txBody>
          <a:bodyPr wrap="square" anchor="t" anchorCtr="0">
            <a:spAutoFit/>
          </a:bodyPr>
          <a:lstStyle/>
          <a:p>
            <a:r>
              <a:rPr lang="zh-CN" altLang="en-US" b="1" dirty="0">
                <a:latin typeface="华文新魏" panose="02010800040101010101" pitchFamily="2" charset="-122"/>
                <a:ea typeface="华文新魏" panose="02010800040101010101" pitchFamily="2" charset="-122"/>
              </a:rPr>
              <a:t>（十一）</a:t>
            </a:r>
            <a:r>
              <a:rPr lang="zh-CN" altLang="en-US" b="1" dirty="0">
                <a:latin typeface="华文新魏" panose="02010800040101010101" pitchFamily="2" charset="-122"/>
                <a:ea typeface="华文新魏" panose="02010800040101010101" pitchFamily="2" charset="-122"/>
                <a:sym typeface="+mn-ea"/>
              </a:rPr>
              <a:t>天津师范大学实验室固定式压力容器安全管理实施细则(试行)</a:t>
            </a:r>
            <a:r>
              <a:rPr lang="zh-CN" altLang="en-US" b="1" dirty="0">
                <a:latin typeface="华文新魏" panose="02010800040101010101" pitchFamily="2" charset="-122"/>
                <a:ea typeface="华文新魏" panose="02010800040101010101" pitchFamily="2" charset="-122"/>
              </a:rPr>
              <a:t>（重点内容）</a:t>
            </a:r>
          </a:p>
        </p:txBody>
      </p:sp>
      <p:pic>
        <p:nvPicPr>
          <p:cNvPr id="79874" name="图片 109">
            <a:hlinkClick r:id="rId3" action="ppaction://hlinksldjump"/>
          </p:cNvPr>
          <p:cNvPicPr>
            <a:picLocks noChangeAspect="1"/>
          </p:cNvPicPr>
          <p:nvPr/>
        </p:nvPicPr>
        <p:blipFill>
          <a:blip r:embed="rId4" cstate="print"/>
          <a:srcRect l="67346" t="17532" r="2882" b="42969"/>
          <a:stretch>
            <a:fillRect/>
          </a:stretch>
        </p:blipFill>
        <p:spPr>
          <a:xfrm>
            <a:off x="9275763" y="6138863"/>
            <a:ext cx="798512" cy="755650"/>
          </a:xfrm>
          <a:prstGeom prst="rect">
            <a:avLst/>
          </a:prstGeom>
          <a:noFill/>
          <a:ln w="9525">
            <a:noFill/>
          </a:ln>
        </p:spPr>
      </p:pic>
      <p:pic>
        <p:nvPicPr>
          <p:cNvPr id="79875" name="图片 11">
            <a:hlinkClick r:id="rId5" action="ppaction://hlinksldjump"/>
          </p:cNvPr>
          <p:cNvPicPr>
            <a:picLocks noChangeAspect="1"/>
          </p:cNvPicPr>
          <p:nvPr/>
        </p:nvPicPr>
        <p:blipFill>
          <a:blip r:embed="rId6" cstate="print"/>
          <a:srcRect l="4480" t="58189" r="68494" b="5009"/>
          <a:stretch>
            <a:fillRect/>
          </a:stretch>
        </p:blipFill>
        <p:spPr>
          <a:xfrm>
            <a:off x="8418513" y="6138863"/>
            <a:ext cx="739775" cy="739775"/>
          </a:xfrm>
          <a:prstGeom prst="rect">
            <a:avLst/>
          </a:prstGeom>
          <a:noFill/>
          <a:ln w="9525">
            <a:noFill/>
          </a:ln>
        </p:spPr>
      </p:pic>
      <p:sp>
        <p:nvSpPr>
          <p:cNvPr id="79876" name="TextBox 5"/>
          <p:cNvSpPr txBox="1"/>
          <p:nvPr>
            <p:custDataLst>
              <p:tags r:id="rId1"/>
            </p:custDataLst>
          </p:nvPr>
        </p:nvSpPr>
        <p:spPr>
          <a:xfrm>
            <a:off x="523875" y="1332865"/>
            <a:ext cx="9714865" cy="4759325"/>
          </a:xfrm>
          <a:prstGeom prst="rect">
            <a:avLst/>
          </a:prstGeom>
          <a:noFill/>
          <a:ln w="9525">
            <a:noFill/>
          </a:ln>
        </p:spPr>
        <p:txBody>
          <a:bodyPr wrap="square" anchor="t" anchorCtr="0">
            <a:spAutoFit/>
          </a:bodyPr>
          <a:lstStyle/>
          <a:p>
            <a:pPr algn="ctr" eaLnBrk="0" hangingPunct="0">
              <a:lnSpc>
                <a:spcPts val="2600"/>
              </a:lnSpc>
              <a:buClrTx/>
              <a:buSzTx/>
              <a:buFontTx/>
            </a:pPr>
            <a:r>
              <a:rPr lang="zh-CN" altLang="en-US" sz="1800" b="1" dirty="0">
                <a:latin typeface="华文楷体" panose="02010600040101010101" pitchFamily="2" charset="-122"/>
                <a:ea typeface="华文楷体" panose="02010600040101010101" pitchFamily="2" charset="-122"/>
              </a:rPr>
              <a:t>第四章 使用与维护管理</a:t>
            </a:r>
            <a:endParaRPr lang="zh-CN" altLang="en-US" sz="1800" dirty="0">
              <a:latin typeface="华文楷体" panose="02010600040101010101" pitchFamily="2" charset="-122"/>
              <a:ea typeface="华文楷体" panose="02010600040101010101" pitchFamily="2" charset="-122"/>
            </a:endParaRPr>
          </a:p>
          <a:p>
            <a:pPr algn="l" eaLnBrk="0" hangingPunct="0">
              <a:lnSpc>
                <a:spcPts val="2600"/>
              </a:lnSpc>
              <a:buClrTx/>
              <a:buSzTx/>
              <a:buFontTx/>
            </a:pPr>
            <a:r>
              <a:rPr lang="en-US" altLang="zh-CN" sz="1800" dirty="0">
                <a:latin typeface="华文楷体" panose="02010600040101010101" pitchFamily="2" charset="-122"/>
                <a:ea typeface="华文楷体" panose="02010600040101010101" pitchFamily="2" charset="-122"/>
              </a:rPr>
              <a:t>        </a:t>
            </a:r>
            <a:r>
              <a:rPr lang="zh-CN" altLang="en-US" sz="1800" b="1" dirty="0">
                <a:latin typeface="华文楷体" panose="02010600040101010101" pitchFamily="2" charset="-122"/>
                <a:ea typeface="华文楷体" panose="02010600040101010101" pitchFamily="2" charset="-122"/>
              </a:rPr>
              <a:t>第十一条</a:t>
            </a:r>
            <a:r>
              <a:rPr lang="zh-CN" altLang="en-US" sz="1800" dirty="0">
                <a:latin typeface="华文楷体" panose="02010600040101010101" pitchFamily="2" charset="-122"/>
                <a:ea typeface="华文楷体" panose="02010600040101010101" pitchFamily="2" charset="-122"/>
              </a:rPr>
              <a:t> 实验室须逐台建立</a:t>
            </a:r>
            <a:r>
              <a:rPr lang="zh-CN" altLang="en-US" sz="1800" b="1" dirty="0">
                <a:solidFill>
                  <a:srgbClr val="FF0000"/>
                </a:solidFill>
                <a:latin typeface="华文楷体" panose="02010600040101010101" pitchFamily="2" charset="-122"/>
                <a:ea typeface="华文楷体" panose="02010600040101010101" pitchFamily="2" charset="-122"/>
              </a:rPr>
              <a:t>压力容器安全技术档案</a:t>
            </a:r>
            <a:r>
              <a:rPr lang="zh-CN" altLang="en-US" sz="1800" dirty="0">
                <a:latin typeface="华文楷体" panose="02010600040101010101" pitchFamily="2" charset="-122"/>
                <a:ea typeface="华文楷体" panose="02010600040101010101" pitchFamily="2" charset="-122"/>
              </a:rPr>
              <a:t>，安全技术档案应至少包括以下内容：</a:t>
            </a:r>
          </a:p>
          <a:p>
            <a:pPr algn="l" eaLnBrk="0" hangingPunct="0">
              <a:lnSpc>
                <a:spcPts val="2600"/>
              </a:lnSpc>
              <a:buClrTx/>
              <a:buSzTx/>
              <a:buFontTx/>
            </a:pPr>
            <a:r>
              <a:rPr lang="en-US" altLang="zh-CN" sz="1800" dirty="0">
                <a:latin typeface="华文楷体" panose="02010600040101010101" pitchFamily="2" charset="-122"/>
                <a:ea typeface="华文楷体" panose="02010600040101010101" pitchFamily="2" charset="-122"/>
              </a:rPr>
              <a:t>        </a:t>
            </a:r>
            <a:r>
              <a:rPr lang="zh-CN" altLang="en-US" sz="1800" dirty="0">
                <a:latin typeface="华文楷体" panose="02010600040101010101" pitchFamily="2" charset="-122"/>
                <a:ea typeface="华文楷体" panose="02010600040101010101" pitchFamily="2" charset="-122"/>
              </a:rPr>
              <a:t>（一）</a:t>
            </a:r>
            <a:r>
              <a:rPr lang="zh-CN" altLang="en-US" sz="1800" b="1" dirty="0">
                <a:solidFill>
                  <a:srgbClr val="FF0000"/>
                </a:solidFill>
                <a:latin typeface="华文楷体" panose="02010600040101010101" pitchFamily="2" charset="-122"/>
                <a:ea typeface="华文楷体" panose="02010600040101010101" pitchFamily="2" charset="-122"/>
              </a:rPr>
              <a:t>《特种设备使用登记证》</a:t>
            </a:r>
            <a:r>
              <a:rPr lang="zh-CN" altLang="en-US" sz="1800" dirty="0">
                <a:latin typeface="华文楷体" panose="02010600040101010101" pitchFamily="2" charset="-122"/>
                <a:ea typeface="华文楷体" panose="02010600040101010101" pitchFamily="2" charset="-122"/>
              </a:rPr>
              <a:t>；</a:t>
            </a:r>
          </a:p>
          <a:p>
            <a:pPr algn="l" eaLnBrk="0" hangingPunct="0">
              <a:lnSpc>
                <a:spcPts val="2600"/>
              </a:lnSpc>
              <a:buClrTx/>
              <a:buSzTx/>
              <a:buFontTx/>
            </a:pPr>
            <a:r>
              <a:rPr lang="en-US" altLang="zh-CN" sz="1800" dirty="0">
                <a:latin typeface="华文楷体" panose="02010600040101010101" pitchFamily="2" charset="-122"/>
                <a:ea typeface="华文楷体" panose="02010600040101010101" pitchFamily="2" charset="-122"/>
              </a:rPr>
              <a:t>        </a:t>
            </a:r>
            <a:r>
              <a:rPr lang="zh-CN" altLang="en-US" sz="1800" dirty="0">
                <a:latin typeface="华文楷体" panose="02010600040101010101" pitchFamily="2" charset="-122"/>
                <a:ea typeface="华文楷体" panose="02010600040101010101" pitchFamily="2" charset="-122"/>
              </a:rPr>
              <a:t>（二）</a:t>
            </a:r>
            <a:r>
              <a:rPr lang="zh-CN" altLang="en-US" sz="1800" b="1" dirty="0">
                <a:solidFill>
                  <a:srgbClr val="FF0000"/>
                </a:solidFill>
                <a:latin typeface="华文楷体" panose="02010600040101010101" pitchFamily="2" charset="-122"/>
                <a:ea typeface="华文楷体" panose="02010600040101010101" pitchFamily="2" charset="-122"/>
              </a:rPr>
              <a:t>《特种设备使用登记表》</a:t>
            </a:r>
            <a:r>
              <a:rPr lang="zh-CN" altLang="en-US" sz="1800" dirty="0">
                <a:latin typeface="华文楷体" panose="02010600040101010101" pitchFamily="2" charset="-122"/>
                <a:ea typeface="华文楷体" panose="02010600040101010101" pitchFamily="2" charset="-122"/>
              </a:rPr>
              <a:t>；</a:t>
            </a:r>
          </a:p>
          <a:p>
            <a:pPr algn="l" eaLnBrk="0" hangingPunct="0">
              <a:lnSpc>
                <a:spcPts val="2600"/>
              </a:lnSpc>
              <a:buClrTx/>
              <a:buSzTx/>
              <a:buFontTx/>
            </a:pPr>
            <a:r>
              <a:rPr lang="en-US" altLang="zh-CN" sz="1800" dirty="0">
                <a:latin typeface="华文楷体" panose="02010600040101010101" pitchFamily="2" charset="-122"/>
                <a:ea typeface="华文楷体" panose="02010600040101010101" pitchFamily="2" charset="-122"/>
              </a:rPr>
              <a:t>        </a:t>
            </a:r>
            <a:r>
              <a:rPr lang="zh-CN" altLang="en-US" sz="1800" dirty="0">
                <a:latin typeface="华文楷体" panose="02010600040101010101" pitchFamily="2" charset="-122"/>
                <a:ea typeface="华文楷体" panose="02010600040101010101" pitchFamily="2" charset="-122"/>
              </a:rPr>
              <a:t>（三）</a:t>
            </a:r>
            <a:r>
              <a:rPr lang="zh-CN" altLang="en-US" sz="1800" b="1" dirty="0">
                <a:solidFill>
                  <a:srgbClr val="FF0000"/>
                </a:solidFill>
                <a:latin typeface="华文楷体" panose="02010600040101010101" pitchFamily="2" charset="-122"/>
                <a:ea typeface="华文楷体" panose="02010600040101010101" pitchFamily="2" charset="-122"/>
              </a:rPr>
              <a:t>设备设计、制造技术资料和文件</a:t>
            </a:r>
            <a:r>
              <a:rPr lang="zh-CN" altLang="en-US" sz="1800" dirty="0">
                <a:latin typeface="华文楷体" panose="02010600040101010101" pitchFamily="2" charset="-122"/>
                <a:ea typeface="华文楷体" panose="02010600040101010101" pitchFamily="2" charset="-122"/>
              </a:rPr>
              <a:t>，包括设计文件、产品质量合格证明(含合格证及其数据表、质量证明书)、安装及使用维护保养说明、监督检验证书等；</a:t>
            </a:r>
          </a:p>
          <a:p>
            <a:pPr algn="l" eaLnBrk="0" hangingPunct="0">
              <a:lnSpc>
                <a:spcPts val="2600"/>
              </a:lnSpc>
              <a:buClrTx/>
              <a:buSzTx/>
              <a:buFontTx/>
            </a:pPr>
            <a:r>
              <a:rPr lang="en-US" altLang="zh-CN" sz="1800" dirty="0">
                <a:latin typeface="华文楷体" panose="02010600040101010101" pitchFamily="2" charset="-122"/>
                <a:ea typeface="华文楷体" panose="02010600040101010101" pitchFamily="2" charset="-122"/>
              </a:rPr>
              <a:t>        </a:t>
            </a:r>
            <a:r>
              <a:rPr lang="zh-CN" altLang="en-US" sz="1800" dirty="0">
                <a:latin typeface="华文楷体" panose="02010600040101010101" pitchFamily="2" charset="-122"/>
                <a:ea typeface="华文楷体" panose="02010600040101010101" pitchFamily="2" charset="-122"/>
              </a:rPr>
              <a:t>（四）</a:t>
            </a:r>
            <a:r>
              <a:rPr lang="zh-CN" altLang="en-US" sz="1800" b="1" dirty="0">
                <a:solidFill>
                  <a:srgbClr val="FF0000"/>
                </a:solidFill>
                <a:latin typeface="华文楷体" panose="02010600040101010101" pitchFamily="2" charset="-122"/>
                <a:ea typeface="华文楷体" panose="02010600040101010101" pitchFamily="2" charset="-122"/>
              </a:rPr>
              <a:t>设备安装、改造和修理的方案、图样和施工质量证明文件</a:t>
            </a:r>
            <a:r>
              <a:rPr lang="zh-CN" altLang="en-US" sz="1800" dirty="0">
                <a:latin typeface="华文楷体" panose="02010600040101010101" pitchFamily="2" charset="-122"/>
                <a:ea typeface="华文楷体" panose="02010600040101010101" pitchFamily="2" charset="-122"/>
              </a:rPr>
              <a:t>、需要实施监检的改造和重大修理的监督检验报告、验收报告等技术资料；</a:t>
            </a:r>
          </a:p>
          <a:p>
            <a:pPr algn="l" eaLnBrk="0" hangingPunct="0">
              <a:lnSpc>
                <a:spcPts val="2600"/>
              </a:lnSpc>
              <a:buClrTx/>
              <a:buSzTx/>
              <a:buFontTx/>
            </a:pPr>
            <a:r>
              <a:rPr lang="en-US" altLang="zh-CN" sz="1800" dirty="0">
                <a:latin typeface="华文楷体" panose="02010600040101010101" pitchFamily="2" charset="-122"/>
                <a:ea typeface="华文楷体" panose="02010600040101010101" pitchFamily="2" charset="-122"/>
              </a:rPr>
              <a:t>        </a:t>
            </a:r>
            <a:r>
              <a:rPr lang="zh-CN" altLang="en-US" sz="1800" dirty="0">
                <a:latin typeface="华文楷体" panose="02010600040101010101" pitchFamily="2" charset="-122"/>
                <a:ea typeface="华文楷体" panose="02010600040101010101" pitchFamily="2" charset="-122"/>
              </a:rPr>
              <a:t>（五）</a:t>
            </a:r>
            <a:r>
              <a:rPr lang="zh-CN" altLang="en-US" sz="1800" b="1" dirty="0">
                <a:solidFill>
                  <a:srgbClr val="FF0000"/>
                </a:solidFill>
                <a:latin typeface="华文楷体" panose="02010600040101010101" pitchFamily="2" charset="-122"/>
                <a:ea typeface="华文楷体" panose="02010600040101010101" pitchFamily="2" charset="-122"/>
              </a:rPr>
              <a:t>设备定期自行检查记录(报告)和定期检验报告；</a:t>
            </a:r>
            <a:endParaRPr lang="zh-CN" altLang="en-US" sz="1800" dirty="0">
              <a:latin typeface="华文楷体" panose="02010600040101010101" pitchFamily="2" charset="-122"/>
              <a:ea typeface="华文楷体" panose="02010600040101010101" pitchFamily="2" charset="-122"/>
            </a:endParaRPr>
          </a:p>
          <a:p>
            <a:pPr algn="l" eaLnBrk="0" hangingPunct="0">
              <a:lnSpc>
                <a:spcPts val="2600"/>
              </a:lnSpc>
              <a:buClrTx/>
              <a:buSzTx/>
              <a:buFontTx/>
            </a:pPr>
            <a:r>
              <a:rPr lang="en-US" altLang="zh-CN" sz="1800" dirty="0">
                <a:latin typeface="华文楷体" panose="02010600040101010101" pitchFamily="2" charset="-122"/>
                <a:ea typeface="华文楷体" panose="02010600040101010101" pitchFamily="2" charset="-122"/>
              </a:rPr>
              <a:t>        </a:t>
            </a:r>
            <a:r>
              <a:rPr lang="zh-CN" altLang="en-US" sz="1800" dirty="0">
                <a:latin typeface="华文楷体" panose="02010600040101010101" pitchFamily="2" charset="-122"/>
                <a:ea typeface="华文楷体" panose="02010600040101010101" pitchFamily="2" charset="-122"/>
              </a:rPr>
              <a:t>（六）</a:t>
            </a:r>
            <a:r>
              <a:rPr lang="zh-CN" altLang="en-US" sz="1800" b="1" dirty="0">
                <a:solidFill>
                  <a:srgbClr val="FF0000"/>
                </a:solidFill>
                <a:latin typeface="华文楷体" panose="02010600040101010101" pitchFamily="2" charset="-122"/>
                <a:ea typeface="华文楷体" panose="02010600040101010101" pitchFamily="2" charset="-122"/>
              </a:rPr>
              <a:t>设备日常使用状况记录</a:t>
            </a:r>
            <a:r>
              <a:rPr lang="zh-CN" altLang="en-US" sz="1800" dirty="0">
                <a:latin typeface="华文楷体" panose="02010600040101010101" pitchFamily="2" charset="-122"/>
                <a:ea typeface="华文楷体" panose="02010600040101010101" pitchFamily="2" charset="-122"/>
              </a:rPr>
              <a:t>；</a:t>
            </a:r>
          </a:p>
          <a:p>
            <a:pPr algn="l" eaLnBrk="0" hangingPunct="0">
              <a:lnSpc>
                <a:spcPts val="2600"/>
              </a:lnSpc>
              <a:buClrTx/>
              <a:buSzTx/>
              <a:buFontTx/>
            </a:pPr>
            <a:r>
              <a:rPr lang="en-US" altLang="zh-CN" sz="1800" dirty="0">
                <a:latin typeface="华文楷体" panose="02010600040101010101" pitchFamily="2" charset="-122"/>
                <a:ea typeface="华文楷体" panose="02010600040101010101" pitchFamily="2" charset="-122"/>
              </a:rPr>
              <a:t>        </a:t>
            </a:r>
            <a:r>
              <a:rPr lang="zh-CN" altLang="en-US" sz="1800" dirty="0">
                <a:latin typeface="华文楷体" panose="02010600040101010101" pitchFamily="2" charset="-122"/>
                <a:ea typeface="华文楷体" panose="02010600040101010101" pitchFamily="2" charset="-122"/>
              </a:rPr>
              <a:t>（七）</a:t>
            </a:r>
            <a:r>
              <a:rPr lang="zh-CN" altLang="en-US" sz="1800" b="1" dirty="0">
                <a:solidFill>
                  <a:srgbClr val="FF0000"/>
                </a:solidFill>
                <a:latin typeface="华文楷体" panose="02010600040101010101" pitchFamily="2" charset="-122"/>
                <a:ea typeface="华文楷体" panose="02010600040101010101" pitchFamily="2" charset="-122"/>
              </a:rPr>
              <a:t>设备及其安全附件和安全保护装置维护保养、校验、检修、更换记录和有关报告</a:t>
            </a:r>
            <a:r>
              <a:rPr lang="zh-CN" altLang="en-US" sz="1800" dirty="0">
                <a:latin typeface="华文楷体" panose="02010600040101010101" pitchFamily="2" charset="-122"/>
                <a:ea typeface="华文楷体" panose="02010600040101010101" pitchFamily="2" charset="-122"/>
              </a:rPr>
              <a:t>；</a:t>
            </a:r>
          </a:p>
          <a:p>
            <a:pPr algn="l" eaLnBrk="0" hangingPunct="0">
              <a:lnSpc>
                <a:spcPts val="2600"/>
              </a:lnSpc>
              <a:buClrTx/>
              <a:buSzTx/>
              <a:buFontTx/>
            </a:pPr>
            <a:r>
              <a:rPr lang="en-US" altLang="zh-CN" sz="1800" dirty="0">
                <a:latin typeface="华文楷体" panose="02010600040101010101" pitchFamily="2" charset="-122"/>
                <a:ea typeface="华文楷体" panose="02010600040101010101" pitchFamily="2" charset="-122"/>
              </a:rPr>
              <a:t>        </a:t>
            </a:r>
            <a:r>
              <a:rPr lang="zh-CN" altLang="en-US" sz="1800" dirty="0">
                <a:latin typeface="华文楷体" panose="02010600040101010101" pitchFamily="2" charset="-122"/>
                <a:ea typeface="华文楷体" panose="02010600040101010101" pitchFamily="2" charset="-122"/>
              </a:rPr>
              <a:t>（八）设备运行故障和事故记录及事故处理报告；</a:t>
            </a:r>
          </a:p>
          <a:p>
            <a:pPr algn="l" eaLnBrk="0" hangingPunct="0">
              <a:lnSpc>
                <a:spcPts val="2600"/>
              </a:lnSpc>
              <a:buClrTx/>
              <a:buSzTx/>
              <a:buFontTx/>
            </a:pPr>
            <a:r>
              <a:rPr lang="en-US" altLang="zh-CN" sz="1800" dirty="0">
                <a:latin typeface="华文楷体" panose="02010600040101010101" pitchFamily="2" charset="-122"/>
                <a:ea typeface="华文楷体" panose="02010600040101010101" pitchFamily="2" charset="-122"/>
              </a:rPr>
              <a:t>        </a:t>
            </a:r>
            <a:r>
              <a:rPr lang="zh-CN" altLang="en-US" sz="1800" dirty="0">
                <a:latin typeface="华文楷体" panose="02010600040101010101" pitchFamily="2" charset="-122"/>
                <a:ea typeface="华文楷体" panose="02010600040101010101" pitchFamily="2" charset="-122"/>
              </a:rPr>
              <a:t>（九）</a:t>
            </a:r>
            <a:r>
              <a:rPr lang="zh-CN" altLang="en-US" sz="1800" b="1" dirty="0">
                <a:solidFill>
                  <a:srgbClr val="FF0000"/>
                </a:solidFill>
                <a:latin typeface="华文楷体" panose="02010600040101010101" pitchFamily="2" charset="-122"/>
                <a:ea typeface="华文楷体" panose="02010600040101010101" pitchFamily="2" charset="-122"/>
              </a:rPr>
              <a:t>特种设备作业人员证书；</a:t>
            </a:r>
            <a:endParaRPr lang="zh-CN" altLang="en-US" sz="1800" dirty="0">
              <a:latin typeface="华文楷体" panose="02010600040101010101" pitchFamily="2" charset="-122"/>
              <a:ea typeface="华文楷体" panose="02010600040101010101" pitchFamily="2" charset="-122"/>
            </a:endParaRPr>
          </a:p>
          <a:p>
            <a:pPr algn="l" eaLnBrk="0" hangingPunct="0">
              <a:lnSpc>
                <a:spcPts val="2600"/>
              </a:lnSpc>
              <a:buClrTx/>
              <a:buSzTx/>
              <a:buFontTx/>
            </a:pPr>
            <a:r>
              <a:rPr lang="en-US" altLang="zh-CN" sz="1800" dirty="0">
                <a:latin typeface="华文楷体" panose="02010600040101010101" pitchFamily="2" charset="-122"/>
                <a:ea typeface="华文楷体" panose="02010600040101010101" pitchFamily="2" charset="-122"/>
              </a:rPr>
              <a:t>        </a:t>
            </a:r>
            <a:r>
              <a:rPr lang="zh-CN" altLang="en-US" sz="1800" dirty="0">
                <a:latin typeface="华文楷体" panose="02010600040101010101" pitchFamily="2" charset="-122"/>
                <a:ea typeface="华文楷体" panose="02010600040101010101" pitchFamily="2" charset="-122"/>
              </a:rPr>
              <a:t>（十）</a:t>
            </a:r>
            <a:r>
              <a:rPr lang="zh-CN" altLang="en-US" sz="1800" b="1" dirty="0">
                <a:solidFill>
                  <a:srgbClr val="FF0000"/>
                </a:solidFill>
                <a:latin typeface="华文楷体" panose="02010600040101010101" pitchFamily="2" charset="-122"/>
                <a:ea typeface="华文楷体" panose="02010600040101010101" pitchFamily="2" charset="-122"/>
              </a:rPr>
              <a:t>本单位特种设备安全管理人员证书复印件。</a:t>
            </a:r>
          </a:p>
        </p:txBody>
      </p:sp>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TextBox 4"/>
          <p:cNvSpPr txBox="1"/>
          <p:nvPr/>
        </p:nvSpPr>
        <p:spPr>
          <a:xfrm>
            <a:off x="522288" y="890270"/>
            <a:ext cx="9769475" cy="414020"/>
          </a:xfrm>
          <a:prstGeom prst="rect">
            <a:avLst/>
          </a:prstGeom>
          <a:noFill/>
          <a:ln w="9525">
            <a:noFill/>
          </a:ln>
        </p:spPr>
        <p:txBody>
          <a:bodyPr wrap="square" anchor="t" anchorCtr="0">
            <a:spAutoFit/>
          </a:bodyPr>
          <a:lstStyle/>
          <a:p>
            <a:r>
              <a:rPr lang="zh-CN" altLang="en-US" b="1" dirty="0">
                <a:latin typeface="华文新魏" panose="02010800040101010101" pitchFamily="2" charset="-122"/>
                <a:ea typeface="华文新魏" panose="02010800040101010101" pitchFamily="2" charset="-122"/>
              </a:rPr>
              <a:t>（十一）</a:t>
            </a:r>
            <a:r>
              <a:rPr lang="zh-CN" altLang="en-US" b="1" dirty="0">
                <a:latin typeface="华文新魏" panose="02010800040101010101" pitchFamily="2" charset="-122"/>
                <a:ea typeface="华文新魏" panose="02010800040101010101" pitchFamily="2" charset="-122"/>
                <a:sym typeface="+mn-ea"/>
              </a:rPr>
              <a:t>天津师范大学实验室固定式压力容器安全管理实施细则(试行)</a:t>
            </a:r>
            <a:r>
              <a:rPr lang="zh-CN" altLang="en-US" b="1" dirty="0">
                <a:latin typeface="华文新魏" panose="02010800040101010101" pitchFamily="2" charset="-122"/>
                <a:ea typeface="华文新魏" panose="02010800040101010101" pitchFamily="2" charset="-122"/>
              </a:rPr>
              <a:t>（重点内容）</a:t>
            </a:r>
          </a:p>
        </p:txBody>
      </p:sp>
      <p:pic>
        <p:nvPicPr>
          <p:cNvPr id="79874" name="图片 109">
            <a:hlinkClick r:id="rId3" action="ppaction://hlinksldjump"/>
          </p:cNvPr>
          <p:cNvPicPr>
            <a:picLocks noChangeAspect="1"/>
          </p:cNvPicPr>
          <p:nvPr/>
        </p:nvPicPr>
        <p:blipFill>
          <a:blip r:embed="rId4" cstate="print"/>
          <a:srcRect l="67346" t="17532" r="2882" b="42969"/>
          <a:stretch>
            <a:fillRect/>
          </a:stretch>
        </p:blipFill>
        <p:spPr>
          <a:xfrm>
            <a:off x="9275763" y="6138863"/>
            <a:ext cx="798512" cy="755650"/>
          </a:xfrm>
          <a:prstGeom prst="rect">
            <a:avLst/>
          </a:prstGeom>
          <a:noFill/>
          <a:ln w="9525">
            <a:noFill/>
          </a:ln>
        </p:spPr>
      </p:pic>
      <p:pic>
        <p:nvPicPr>
          <p:cNvPr id="79875" name="图片 11">
            <a:hlinkClick r:id="rId5" action="ppaction://hlinksldjump"/>
          </p:cNvPr>
          <p:cNvPicPr>
            <a:picLocks noChangeAspect="1"/>
          </p:cNvPicPr>
          <p:nvPr/>
        </p:nvPicPr>
        <p:blipFill>
          <a:blip r:embed="rId6" cstate="print"/>
          <a:srcRect l="4480" t="58189" r="68494" b="5009"/>
          <a:stretch>
            <a:fillRect/>
          </a:stretch>
        </p:blipFill>
        <p:spPr>
          <a:xfrm>
            <a:off x="8418513" y="6138863"/>
            <a:ext cx="739775" cy="739775"/>
          </a:xfrm>
          <a:prstGeom prst="rect">
            <a:avLst/>
          </a:prstGeom>
          <a:noFill/>
          <a:ln w="9525">
            <a:noFill/>
          </a:ln>
        </p:spPr>
      </p:pic>
      <p:sp>
        <p:nvSpPr>
          <p:cNvPr id="79876" name="TextBox 5"/>
          <p:cNvSpPr txBox="1"/>
          <p:nvPr>
            <p:custDataLst>
              <p:tags r:id="rId1"/>
            </p:custDataLst>
          </p:nvPr>
        </p:nvSpPr>
        <p:spPr>
          <a:xfrm>
            <a:off x="523875" y="1332865"/>
            <a:ext cx="9714865" cy="4759325"/>
          </a:xfrm>
          <a:prstGeom prst="rect">
            <a:avLst/>
          </a:prstGeom>
          <a:noFill/>
          <a:ln w="9525">
            <a:noFill/>
          </a:ln>
        </p:spPr>
        <p:txBody>
          <a:bodyPr wrap="square" anchor="t" anchorCtr="0">
            <a:spAutoFit/>
          </a:bodyPr>
          <a:lstStyle/>
          <a:p>
            <a:pPr algn="ctr" eaLnBrk="0" hangingPunct="0">
              <a:lnSpc>
                <a:spcPts val="2600"/>
              </a:lnSpc>
              <a:buClrTx/>
              <a:buSzTx/>
              <a:buFontTx/>
            </a:pPr>
            <a:r>
              <a:rPr lang="zh-CN" altLang="en-US" sz="1800" b="1" dirty="0">
                <a:latin typeface="华文楷体" panose="02010600040101010101" pitchFamily="2" charset="-122"/>
                <a:ea typeface="华文楷体" panose="02010600040101010101" pitchFamily="2" charset="-122"/>
              </a:rPr>
              <a:t>第五章 检查、检验、停用与报废</a:t>
            </a:r>
          </a:p>
          <a:p>
            <a:pPr algn="l" eaLnBrk="0" hangingPunct="0">
              <a:lnSpc>
                <a:spcPts val="2600"/>
              </a:lnSpc>
              <a:buClrTx/>
              <a:buSzTx/>
              <a:buFontTx/>
            </a:pPr>
            <a:r>
              <a:rPr lang="en-US" altLang="zh-CN" sz="1800" dirty="0">
                <a:latin typeface="华文楷体" panose="02010600040101010101" pitchFamily="2" charset="-122"/>
                <a:ea typeface="华文楷体" panose="02010600040101010101" pitchFamily="2" charset="-122"/>
              </a:rPr>
              <a:t>        </a:t>
            </a:r>
            <a:r>
              <a:rPr lang="zh-CN" altLang="en-US" sz="1800" b="1" dirty="0">
                <a:solidFill>
                  <a:schemeClr val="tx1"/>
                </a:solidFill>
                <a:latin typeface="华文楷体" panose="02010600040101010101" pitchFamily="2" charset="-122"/>
                <a:ea typeface="华文楷体" panose="02010600040101010101" pitchFamily="2" charset="-122"/>
              </a:rPr>
              <a:t>第十六条</a:t>
            </a:r>
            <a:r>
              <a:rPr lang="zh-CN" altLang="en-US" sz="1800" dirty="0">
                <a:latin typeface="华文楷体" panose="02010600040101010101" pitchFamily="2" charset="-122"/>
                <a:ea typeface="华文楷体" panose="02010600040101010101" pitchFamily="2" charset="-122"/>
              </a:rPr>
              <a:t> </a:t>
            </a:r>
            <a:r>
              <a:rPr lang="zh-CN" altLang="en-US" sz="1800" b="1" dirty="0">
                <a:solidFill>
                  <a:srgbClr val="FF0000"/>
                </a:solidFill>
                <a:latin typeface="华文楷体" panose="02010600040101010101" pitchFamily="2" charset="-122"/>
                <a:ea typeface="华文楷体" panose="02010600040101010101" pitchFamily="2" charset="-122"/>
              </a:rPr>
              <a:t>实验室</a:t>
            </a:r>
            <a:r>
              <a:rPr lang="zh-CN" altLang="en-US" sz="1800" dirty="0">
                <a:latin typeface="华文楷体" panose="02010600040101010101" pitchFamily="2" charset="-122"/>
                <a:ea typeface="华文楷体" panose="02010600040101010101" pitchFamily="2" charset="-122"/>
              </a:rPr>
              <a:t>应对压力容器</a:t>
            </a:r>
            <a:r>
              <a:rPr lang="zh-CN" altLang="en-US" sz="1800" b="1" dirty="0">
                <a:solidFill>
                  <a:srgbClr val="FF0000"/>
                </a:solidFill>
                <a:latin typeface="华文楷体" panose="02010600040101010101" pitchFamily="2" charset="-122"/>
                <a:ea typeface="华文楷体" panose="02010600040101010101" pitchFamily="2" charset="-122"/>
              </a:rPr>
              <a:t>每日进行自查</a:t>
            </a:r>
            <a:r>
              <a:rPr lang="zh-CN" altLang="en-US" sz="1800" dirty="0">
                <a:latin typeface="华文楷体" panose="02010600040101010101" pitchFamily="2" charset="-122"/>
                <a:ea typeface="华文楷体" panose="02010600040101010101" pitchFamily="2" charset="-122"/>
              </a:rPr>
              <a:t>,</a:t>
            </a:r>
            <a:r>
              <a:rPr lang="zh-CN" altLang="en-US" sz="1800" b="1" dirty="0">
                <a:solidFill>
                  <a:srgbClr val="FF0000"/>
                </a:solidFill>
                <a:latin typeface="华文楷体" panose="02010600040101010101" pitchFamily="2" charset="-122"/>
                <a:ea typeface="华文楷体" panose="02010600040101010101" pitchFamily="2" charset="-122"/>
              </a:rPr>
              <a:t>使用单位</a:t>
            </a:r>
            <a:r>
              <a:rPr lang="zh-CN" altLang="en-US" sz="1800" dirty="0">
                <a:latin typeface="华文楷体" panose="02010600040101010101" pitchFamily="2" charset="-122"/>
                <a:ea typeface="华文楷体" panose="02010600040101010101" pitchFamily="2" charset="-122"/>
              </a:rPr>
              <a:t>应对压力容器</a:t>
            </a:r>
            <a:r>
              <a:rPr lang="zh-CN" altLang="en-US" sz="1800" b="1" dirty="0">
                <a:solidFill>
                  <a:srgbClr val="FF0000"/>
                </a:solidFill>
                <a:latin typeface="华文楷体" panose="02010600040101010101" pitchFamily="2" charset="-122"/>
                <a:ea typeface="华文楷体" panose="02010600040101010101" pitchFamily="2" charset="-122"/>
              </a:rPr>
              <a:t>每月至少进行一次月度检查和每年至少进行一次年度检查</a:t>
            </a:r>
            <a:r>
              <a:rPr lang="zh-CN" altLang="en-US" sz="1800" dirty="0">
                <a:latin typeface="华文楷体" panose="02010600040101010101" pitchFamily="2" charset="-122"/>
                <a:ea typeface="华文楷体" panose="02010600040101010101" pitchFamily="2" charset="-122"/>
              </a:rPr>
              <a:t>,自查和检查应做好相关记录,发现隐患及时处理。其中，</a:t>
            </a:r>
            <a:r>
              <a:rPr lang="zh-CN" altLang="en-US" sz="1800" b="1" dirty="0">
                <a:solidFill>
                  <a:srgbClr val="FF0000"/>
                </a:solidFill>
                <a:latin typeface="华文楷体" panose="02010600040101010101" pitchFamily="2" charset="-122"/>
                <a:ea typeface="华文楷体" panose="02010600040101010101" pitchFamily="2" charset="-122"/>
              </a:rPr>
              <a:t>年度检查应形成年度检查报告，必要时可委托有资质的特种设备检验机构进行。</a:t>
            </a:r>
            <a:endParaRPr lang="zh-CN" altLang="en-US" sz="1800" dirty="0">
              <a:latin typeface="华文楷体" panose="02010600040101010101" pitchFamily="2" charset="-122"/>
              <a:ea typeface="华文楷体" panose="02010600040101010101" pitchFamily="2" charset="-122"/>
            </a:endParaRPr>
          </a:p>
          <a:p>
            <a:pPr algn="l" eaLnBrk="0" hangingPunct="0">
              <a:lnSpc>
                <a:spcPts val="2600"/>
              </a:lnSpc>
              <a:buClrTx/>
              <a:buSzTx/>
              <a:buFontTx/>
            </a:pPr>
            <a:r>
              <a:rPr lang="en-US" altLang="zh-CN" sz="1800" dirty="0">
                <a:latin typeface="华文楷体" panose="02010600040101010101" pitchFamily="2" charset="-122"/>
                <a:ea typeface="华文楷体" panose="02010600040101010101" pitchFamily="2" charset="-122"/>
              </a:rPr>
              <a:t>        </a:t>
            </a:r>
            <a:r>
              <a:rPr lang="zh-CN" altLang="en-US" sz="1800" b="1" dirty="0">
                <a:latin typeface="华文楷体" panose="02010600040101010101" pitchFamily="2" charset="-122"/>
                <a:ea typeface="华文楷体" panose="02010600040101010101" pitchFamily="2" charset="-122"/>
              </a:rPr>
              <a:t>第十八条</a:t>
            </a:r>
            <a:r>
              <a:rPr lang="zh-CN" altLang="en-US" sz="1800" dirty="0">
                <a:latin typeface="华文楷体" panose="02010600040101010101" pitchFamily="2" charset="-122"/>
                <a:ea typeface="华文楷体" panose="02010600040101010101" pitchFamily="2" charset="-122"/>
              </a:rPr>
              <a:t> 使用单位应按照国家安全技术规范的要求，在压力容器定期检验有效期届满的一个月以前，向特种设备检验机构提出检验申请，检验后出具</a:t>
            </a:r>
            <a:r>
              <a:rPr lang="zh-CN" altLang="en-US" sz="1800" b="1" dirty="0">
                <a:solidFill>
                  <a:srgbClr val="FF0000"/>
                </a:solidFill>
                <a:latin typeface="华文楷体" panose="02010600040101010101" pitchFamily="2" charset="-122"/>
                <a:ea typeface="华文楷体" panose="02010600040101010101" pitchFamily="2" charset="-122"/>
              </a:rPr>
              <a:t>定期检验报告</a:t>
            </a:r>
            <a:r>
              <a:rPr lang="zh-CN" altLang="en-US" sz="1800" dirty="0">
                <a:latin typeface="华文楷体" panose="02010600040101010101" pitchFamily="2" charset="-122"/>
                <a:ea typeface="华文楷体" panose="02010600040101010101" pitchFamily="2" charset="-122"/>
              </a:rPr>
              <a:t>。其中金属压力容器（</a:t>
            </a:r>
            <a:r>
              <a:rPr lang="zh-CN" altLang="en-US" sz="1800" b="1" dirty="0">
                <a:solidFill>
                  <a:srgbClr val="FF0000"/>
                </a:solidFill>
                <a:latin typeface="华文楷体" panose="02010600040101010101" pitchFamily="2" charset="-122"/>
                <a:ea typeface="华文楷体" panose="02010600040101010101" pitchFamily="2" charset="-122"/>
              </a:rPr>
              <a:t>如：灭菌锅）一般于投入使用后3年内进行首次定期检验，以后的检验周期由特种设备检验机构根据压力容器的安全状况等级确定。</a:t>
            </a:r>
          </a:p>
          <a:p>
            <a:pPr algn="l" eaLnBrk="0" hangingPunct="0">
              <a:lnSpc>
                <a:spcPts val="2600"/>
              </a:lnSpc>
              <a:buClrTx/>
              <a:buSzTx/>
              <a:buFontTx/>
            </a:pPr>
            <a:r>
              <a:rPr lang="en-US" altLang="zh-CN" sz="1800" dirty="0">
                <a:latin typeface="华文楷体" panose="02010600040101010101" pitchFamily="2" charset="-122"/>
                <a:ea typeface="华文楷体" panose="02010600040101010101" pitchFamily="2" charset="-122"/>
              </a:rPr>
              <a:t>        </a:t>
            </a:r>
            <a:r>
              <a:rPr lang="zh-CN" altLang="en-US" sz="1800" b="1" dirty="0">
                <a:latin typeface="华文楷体" panose="02010600040101010101" pitchFamily="2" charset="-122"/>
                <a:ea typeface="华文楷体" panose="02010600040101010101" pitchFamily="2" charset="-122"/>
              </a:rPr>
              <a:t>第十九条</a:t>
            </a:r>
            <a:r>
              <a:rPr lang="zh-CN" altLang="en-US" sz="1800" dirty="0">
                <a:latin typeface="华文楷体" panose="02010600040101010101" pitchFamily="2" charset="-122"/>
                <a:ea typeface="华文楷体" panose="02010600040101010101" pitchFamily="2" charset="-122"/>
              </a:rPr>
              <a:t> 使用单位应委托符合国家相关校验、检定标准的单位对压力容器的</a:t>
            </a:r>
            <a:r>
              <a:rPr lang="zh-CN" altLang="en-US" sz="1800" b="1" dirty="0">
                <a:solidFill>
                  <a:srgbClr val="FF0000"/>
                </a:solidFill>
                <a:latin typeface="华文楷体" panose="02010600040101010101" pitchFamily="2" charset="-122"/>
                <a:ea typeface="华文楷体" panose="02010600040101010101" pitchFamily="2" charset="-122"/>
              </a:rPr>
              <a:t>安全附件、安全保护装置等进行定期校验、检定，并出具校验、检定报告或证书。其中灭菌锅的安全阀一般每1年至少校验一次，压力表一般每6个月至少检定一次。</a:t>
            </a:r>
            <a:endParaRPr lang="zh-CN" altLang="en-US" sz="1800" dirty="0">
              <a:latin typeface="华文楷体" panose="02010600040101010101" pitchFamily="2" charset="-122"/>
              <a:ea typeface="华文楷体" panose="02010600040101010101" pitchFamily="2" charset="-122"/>
            </a:endParaRPr>
          </a:p>
          <a:p>
            <a:pPr algn="l" eaLnBrk="0" hangingPunct="0">
              <a:lnSpc>
                <a:spcPts val="2600"/>
              </a:lnSpc>
              <a:buClrTx/>
              <a:buSzTx/>
              <a:buFontTx/>
            </a:pPr>
            <a:r>
              <a:rPr lang="en-US" altLang="zh-CN" sz="1800" b="1" dirty="0">
                <a:latin typeface="华文楷体" panose="02010600040101010101" pitchFamily="2" charset="-122"/>
                <a:ea typeface="华文楷体" panose="02010600040101010101" pitchFamily="2" charset="-122"/>
              </a:rPr>
              <a:t>       </a:t>
            </a:r>
            <a:r>
              <a:rPr lang="zh-CN" altLang="en-US" sz="1800" b="1" dirty="0">
                <a:latin typeface="华文楷体" panose="02010600040101010101" pitchFamily="2" charset="-122"/>
                <a:ea typeface="华文楷体" panose="02010600040101010101" pitchFamily="2" charset="-122"/>
              </a:rPr>
              <a:t>第二十条</a:t>
            </a:r>
            <a:r>
              <a:rPr lang="zh-CN" altLang="en-US" sz="1800" dirty="0">
                <a:latin typeface="华文楷体" panose="02010600040101010101" pitchFamily="2" charset="-122"/>
                <a:ea typeface="华文楷体" panose="02010600040101010101" pitchFamily="2" charset="-122"/>
              </a:rPr>
              <a:t> 压力容器大修、改造、移装、</a:t>
            </a:r>
            <a:r>
              <a:rPr lang="zh-CN" altLang="en-US" sz="1800" b="1" dirty="0">
                <a:solidFill>
                  <a:srgbClr val="FF0000"/>
                </a:solidFill>
                <a:latin typeface="华文楷体" panose="02010600040101010101" pitchFamily="2" charset="-122"/>
                <a:ea typeface="华文楷体" panose="02010600040101010101" pitchFamily="2" charset="-122"/>
              </a:rPr>
              <a:t>停用前</a:t>
            </a:r>
            <a:r>
              <a:rPr lang="zh-CN" altLang="en-US" sz="1800" dirty="0">
                <a:latin typeface="华文楷体" panose="02010600040101010101" pitchFamily="2" charset="-122"/>
                <a:ea typeface="华文楷体" panose="02010600040101010101" pitchFamily="2" charset="-122"/>
              </a:rPr>
              <a:t>，使用单位应报国有资产管理处，国有资产管理处审核通过后方可</a:t>
            </a:r>
            <a:r>
              <a:rPr lang="zh-CN" altLang="en-US" sz="1800" b="1" dirty="0">
                <a:solidFill>
                  <a:srgbClr val="FF0000"/>
                </a:solidFill>
                <a:latin typeface="华文楷体" panose="02010600040101010101" pitchFamily="2" charset="-122"/>
                <a:ea typeface="华文楷体" panose="02010600040101010101" pitchFamily="2" charset="-122"/>
              </a:rPr>
              <a:t>到所在地特种设备安全监督管理部门申请备案</a:t>
            </a:r>
            <a:r>
              <a:rPr lang="zh-CN" altLang="en-US" sz="1800" dirty="0">
                <a:latin typeface="华文楷体" panose="02010600040101010101" pitchFamily="2" charset="-122"/>
                <a:ea typeface="华文楷体" panose="02010600040101010101" pitchFamily="2" charset="-122"/>
              </a:rPr>
              <a:t>，获批后方可实施。重新投入使用前，应到所在地特种设备安全监督管理部门办理变更登记。</a:t>
            </a:r>
          </a:p>
        </p:txBody>
      </p:sp>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TextBox 4"/>
          <p:cNvSpPr txBox="1"/>
          <p:nvPr/>
        </p:nvSpPr>
        <p:spPr>
          <a:xfrm>
            <a:off x="522288" y="890270"/>
            <a:ext cx="9769475" cy="414020"/>
          </a:xfrm>
          <a:prstGeom prst="rect">
            <a:avLst/>
          </a:prstGeom>
          <a:noFill/>
          <a:ln w="9525">
            <a:noFill/>
          </a:ln>
        </p:spPr>
        <p:txBody>
          <a:bodyPr wrap="square" anchor="t" anchorCtr="0">
            <a:spAutoFit/>
          </a:bodyPr>
          <a:lstStyle/>
          <a:p>
            <a:r>
              <a:rPr lang="zh-CN" altLang="en-US" b="1" dirty="0">
                <a:latin typeface="华文新魏" panose="02010800040101010101" pitchFamily="2" charset="-122"/>
                <a:ea typeface="华文新魏" panose="02010800040101010101" pitchFamily="2" charset="-122"/>
              </a:rPr>
              <a:t>（十一）</a:t>
            </a:r>
            <a:r>
              <a:rPr lang="zh-CN" altLang="en-US" b="1" dirty="0">
                <a:latin typeface="华文新魏" panose="02010800040101010101" pitchFamily="2" charset="-122"/>
                <a:ea typeface="华文新魏" panose="02010800040101010101" pitchFamily="2" charset="-122"/>
                <a:sym typeface="+mn-ea"/>
              </a:rPr>
              <a:t>天津师范大学实验室固定式压力容器安全管理实施细则(试行)</a:t>
            </a:r>
            <a:r>
              <a:rPr lang="zh-CN" altLang="en-US" b="1" dirty="0">
                <a:latin typeface="华文新魏" panose="02010800040101010101" pitchFamily="2" charset="-122"/>
                <a:ea typeface="华文新魏" panose="02010800040101010101" pitchFamily="2" charset="-122"/>
              </a:rPr>
              <a:t>（重点内容）</a:t>
            </a:r>
          </a:p>
        </p:txBody>
      </p:sp>
      <p:pic>
        <p:nvPicPr>
          <p:cNvPr id="79874" name="图片 109">
            <a:hlinkClick r:id="rId3" action="ppaction://hlinksldjump"/>
          </p:cNvPr>
          <p:cNvPicPr>
            <a:picLocks noChangeAspect="1"/>
          </p:cNvPicPr>
          <p:nvPr/>
        </p:nvPicPr>
        <p:blipFill>
          <a:blip r:embed="rId4" cstate="print"/>
          <a:srcRect l="67346" t="17532" r="2882" b="42969"/>
          <a:stretch>
            <a:fillRect/>
          </a:stretch>
        </p:blipFill>
        <p:spPr>
          <a:xfrm>
            <a:off x="9275763" y="6138863"/>
            <a:ext cx="798512" cy="755650"/>
          </a:xfrm>
          <a:prstGeom prst="rect">
            <a:avLst/>
          </a:prstGeom>
          <a:noFill/>
          <a:ln w="9525">
            <a:noFill/>
          </a:ln>
        </p:spPr>
      </p:pic>
      <p:pic>
        <p:nvPicPr>
          <p:cNvPr id="79875" name="图片 11">
            <a:hlinkClick r:id="rId5" action="ppaction://hlinksldjump"/>
          </p:cNvPr>
          <p:cNvPicPr>
            <a:picLocks noChangeAspect="1"/>
          </p:cNvPicPr>
          <p:nvPr/>
        </p:nvPicPr>
        <p:blipFill>
          <a:blip r:embed="rId6" cstate="print"/>
          <a:srcRect l="4480" t="58189" r="68494" b="5009"/>
          <a:stretch>
            <a:fillRect/>
          </a:stretch>
        </p:blipFill>
        <p:spPr>
          <a:xfrm>
            <a:off x="8418513" y="6138863"/>
            <a:ext cx="739775" cy="739775"/>
          </a:xfrm>
          <a:prstGeom prst="rect">
            <a:avLst/>
          </a:prstGeom>
          <a:noFill/>
          <a:ln w="9525">
            <a:noFill/>
          </a:ln>
        </p:spPr>
      </p:pic>
      <p:sp>
        <p:nvSpPr>
          <p:cNvPr id="79876" name="TextBox 5"/>
          <p:cNvSpPr txBox="1"/>
          <p:nvPr>
            <p:custDataLst>
              <p:tags r:id="rId1"/>
            </p:custDataLst>
          </p:nvPr>
        </p:nvSpPr>
        <p:spPr>
          <a:xfrm>
            <a:off x="523875" y="1332865"/>
            <a:ext cx="9714865" cy="3322955"/>
          </a:xfrm>
          <a:prstGeom prst="rect">
            <a:avLst/>
          </a:prstGeom>
          <a:noFill/>
          <a:ln w="9525">
            <a:noFill/>
          </a:ln>
        </p:spPr>
        <p:txBody>
          <a:bodyPr wrap="square" anchor="t" anchorCtr="0">
            <a:spAutoFit/>
          </a:bodyPr>
          <a:lstStyle/>
          <a:p>
            <a:pPr algn="ctr" eaLnBrk="0" hangingPunct="0">
              <a:lnSpc>
                <a:spcPts val="2800"/>
              </a:lnSpc>
              <a:buClrTx/>
              <a:buSzTx/>
              <a:buFontTx/>
            </a:pPr>
            <a:r>
              <a:rPr lang="zh-CN" altLang="en-US" sz="1800" b="1" dirty="0">
                <a:latin typeface="华文楷体" panose="02010600040101010101" pitchFamily="2" charset="-122"/>
                <a:ea typeface="华文楷体" panose="02010600040101010101" pitchFamily="2" charset="-122"/>
              </a:rPr>
              <a:t>第六章 人员管理</a:t>
            </a:r>
          </a:p>
          <a:p>
            <a:pPr algn="l" eaLnBrk="0" hangingPunct="0">
              <a:lnSpc>
                <a:spcPts val="2800"/>
              </a:lnSpc>
              <a:buClrTx/>
              <a:buSzTx/>
              <a:buFontTx/>
            </a:pPr>
            <a:r>
              <a:rPr lang="en-US" altLang="zh-CN" sz="1800" dirty="0">
                <a:latin typeface="华文楷体" panose="02010600040101010101" pitchFamily="2" charset="-122"/>
                <a:ea typeface="华文楷体" panose="02010600040101010101" pitchFamily="2" charset="-122"/>
              </a:rPr>
              <a:t>        </a:t>
            </a:r>
            <a:r>
              <a:rPr lang="zh-CN" altLang="en-US" sz="1800" b="1" dirty="0">
                <a:latin typeface="华文楷体" panose="02010600040101010101" pitchFamily="2" charset="-122"/>
                <a:ea typeface="华文楷体" panose="02010600040101010101" pitchFamily="2" charset="-122"/>
              </a:rPr>
              <a:t>第二十二条</a:t>
            </a:r>
            <a:r>
              <a:rPr lang="zh-CN" altLang="en-US" sz="1800" dirty="0">
                <a:latin typeface="华文楷体" panose="02010600040101010101" pitchFamily="2" charset="-122"/>
                <a:ea typeface="华文楷体" panose="02010600040101010101" pitchFamily="2" charset="-122"/>
              </a:rPr>
              <a:t> 各使用单位的压力容器安全管理员在学校特种设备安全管理负责人的领导下开展压力容器安全管理工作。</a:t>
            </a:r>
          </a:p>
          <a:p>
            <a:pPr algn="l" eaLnBrk="0" hangingPunct="0">
              <a:lnSpc>
                <a:spcPts val="2800"/>
              </a:lnSpc>
              <a:buClrTx/>
              <a:buSzTx/>
              <a:buFontTx/>
            </a:pPr>
            <a:r>
              <a:rPr lang="en-US" altLang="zh-CN" sz="1800" dirty="0">
                <a:latin typeface="华文楷体" panose="02010600040101010101" pitchFamily="2" charset="-122"/>
                <a:ea typeface="华文楷体" panose="02010600040101010101" pitchFamily="2" charset="-122"/>
              </a:rPr>
              <a:t>        </a:t>
            </a:r>
            <a:r>
              <a:rPr lang="zh-CN" altLang="en-US" sz="1800" b="1" dirty="0">
                <a:latin typeface="华文楷体" panose="02010600040101010101" pitchFamily="2" charset="-122"/>
                <a:ea typeface="华文楷体" panose="02010600040101010101" pitchFamily="2" charset="-122"/>
              </a:rPr>
              <a:t>第二十三条</a:t>
            </a:r>
            <a:r>
              <a:rPr lang="zh-CN" altLang="en-US" sz="1800" dirty="0">
                <a:latin typeface="华文楷体" panose="02010600040101010101" pitchFamily="2" charset="-122"/>
                <a:ea typeface="华文楷体" panose="02010600040101010101" pitchFamily="2" charset="-122"/>
              </a:rPr>
              <a:t> </a:t>
            </a:r>
            <a:r>
              <a:rPr lang="zh-CN" altLang="en-US" sz="1800" b="1" dirty="0">
                <a:solidFill>
                  <a:srgbClr val="FF0000"/>
                </a:solidFill>
                <a:latin typeface="华文楷体" panose="02010600040101010101" pitchFamily="2" charset="-122"/>
                <a:ea typeface="华文楷体" panose="02010600040101010101" pitchFamily="2" charset="-122"/>
              </a:rPr>
              <a:t>压力容器安全管理和作业人员</a:t>
            </a:r>
            <a:r>
              <a:rPr lang="zh-CN" altLang="en-US" sz="1800" dirty="0">
                <a:latin typeface="华文楷体" panose="02010600040101010101" pitchFamily="2" charset="-122"/>
                <a:ea typeface="华文楷体" panose="02010600040101010101" pitchFamily="2" charset="-122"/>
              </a:rPr>
              <a:t>必须按照国家有关规定经特种设备安全监督管理部门考核合格，取得国家统一格式的</a:t>
            </a:r>
            <a:r>
              <a:rPr lang="zh-CN" altLang="en-US" sz="1800" b="1" dirty="0">
                <a:solidFill>
                  <a:srgbClr val="FF0000"/>
                </a:solidFill>
                <a:latin typeface="华文楷体" panose="02010600040101010101" pitchFamily="2" charset="-122"/>
                <a:ea typeface="华文楷体" panose="02010600040101010101" pitchFamily="2" charset="-122"/>
              </a:rPr>
              <a:t>特种设备安全管理和作业人员证书</a:t>
            </a:r>
            <a:r>
              <a:rPr lang="zh-CN" altLang="en-US" sz="1800" dirty="0">
                <a:latin typeface="华文楷体" panose="02010600040101010101" pitchFamily="2" charset="-122"/>
                <a:ea typeface="华文楷体" panose="02010600040101010101" pitchFamily="2" charset="-122"/>
              </a:rPr>
              <a:t>，方可从事相应的管理或者作业工作。</a:t>
            </a:r>
          </a:p>
          <a:p>
            <a:pPr algn="l" eaLnBrk="0" hangingPunct="0">
              <a:lnSpc>
                <a:spcPts val="2800"/>
              </a:lnSpc>
              <a:buClrTx/>
              <a:buSzTx/>
              <a:buFontTx/>
            </a:pPr>
            <a:r>
              <a:rPr lang="en-US" altLang="zh-CN" sz="1800" dirty="0">
                <a:latin typeface="华文楷体" panose="02010600040101010101" pitchFamily="2" charset="-122"/>
                <a:ea typeface="华文楷体" panose="02010600040101010101" pitchFamily="2" charset="-122"/>
              </a:rPr>
              <a:t>        </a:t>
            </a:r>
            <a:r>
              <a:rPr lang="zh-CN" altLang="en-US" sz="1800" b="1" dirty="0">
                <a:latin typeface="华文楷体" panose="02010600040101010101" pitchFamily="2" charset="-122"/>
                <a:ea typeface="华文楷体" panose="02010600040101010101" pitchFamily="2" charset="-122"/>
              </a:rPr>
              <a:t>第二十四条</a:t>
            </a:r>
            <a:r>
              <a:rPr lang="zh-CN" altLang="en-US" sz="1800" dirty="0">
                <a:latin typeface="华文楷体" panose="02010600040101010101" pitchFamily="2" charset="-122"/>
                <a:ea typeface="华文楷体" panose="02010600040101010101" pitchFamily="2" charset="-122"/>
              </a:rPr>
              <a:t> 特种设备安全管理和作业人员</a:t>
            </a:r>
            <a:r>
              <a:rPr lang="zh-CN" altLang="en-US" sz="1800" b="1" dirty="0">
                <a:solidFill>
                  <a:srgbClr val="FF0000"/>
                </a:solidFill>
                <a:latin typeface="华文楷体" panose="02010600040101010101" pitchFamily="2" charset="-122"/>
                <a:ea typeface="华文楷体" panose="02010600040101010101" pitchFamily="2" charset="-122"/>
              </a:rPr>
              <a:t>证书有效期为4年</a:t>
            </a:r>
            <a:r>
              <a:rPr lang="zh-CN" altLang="en-US" sz="1800" dirty="0">
                <a:latin typeface="华文楷体" panose="02010600040101010101" pitchFamily="2" charset="-122"/>
                <a:ea typeface="华文楷体" panose="02010600040101010101" pitchFamily="2" charset="-122"/>
              </a:rPr>
              <a:t>，</a:t>
            </a:r>
            <a:r>
              <a:rPr lang="zh-CN" altLang="en-US" sz="1800" b="1" dirty="0">
                <a:solidFill>
                  <a:srgbClr val="FF0000"/>
                </a:solidFill>
                <a:latin typeface="华文楷体" panose="02010600040101010101" pitchFamily="2" charset="-122"/>
                <a:ea typeface="华文楷体" panose="02010600040101010101" pitchFamily="2" charset="-122"/>
              </a:rPr>
              <a:t>须按照相关规定在有效期满前三个月向发证部门申请复审</a:t>
            </a:r>
            <a:r>
              <a:rPr lang="zh-CN" altLang="en-US" sz="1800" dirty="0">
                <a:latin typeface="华文楷体" panose="02010600040101010101" pitchFamily="2" charset="-122"/>
                <a:ea typeface="华文楷体" panose="02010600040101010101" pitchFamily="2" charset="-122"/>
              </a:rPr>
              <a:t>，逾期未复审的自动失效，继续从事压力容器安全管理或作业的视为无证上岗。</a:t>
            </a:r>
          </a:p>
        </p:txBody>
      </p:sp>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extBox 5"/>
          <p:cNvSpPr txBox="1"/>
          <p:nvPr/>
        </p:nvSpPr>
        <p:spPr>
          <a:xfrm>
            <a:off x="882015" y="1288733"/>
            <a:ext cx="8858250" cy="583565"/>
          </a:xfrm>
          <a:prstGeom prst="rect">
            <a:avLst/>
          </a:prstGeom>
          <a:noFill/>
          <a:ln w="9525">
            <a:noFill/>
          </a:ln>
        </p:spPr>
        <p:txBody>
          <a:bodyPr anchor="t" anchorCtr="0">
            <a:spAutoFit/>
          </a:bodyPr>
          <a:lstStyle/>
          <a:p>
            <a:pPr algn="ctr"/>
            <a:r>
              <a:rPr lang="zh-CN" altLang="en-US" sz="3200" b="1" dirty="0">
                <a:solidFill>
                  <a:srgbClr val="FF0000"/>
                </a:solidFill>
                <a:latin typeface="华文新魏" panose="02010800040101010101" pitchFamily="2" charset="-122"/>
                <a:ea typeface="华文新魏" panose="02010800040101010101" pitchFamily="2" charset="-122"/>
              </a:rPr>
              <a:t>总结</a:t>
            </a:r>
          </a:p>
        </p:txBody>
      </p:sp>
      <p:sp>
        <p:nvSpPr>
          <p:cNvPr id="19458" name="TextBox 4"/>
          <p:cNvSpPr txBox="1"/>
          <p:nvPr/>
        </p:nvSpPr>
        <p:spPr>
          <a:xfrm>
            <a:off x="521970" y="828675"/>
            <a:ext cx="9740900" cy="414020"/>
          </a:xfrm>
          <a:prstGeom prst="rect">
            <a:avLst/>
          </a:prstGeom>
          <a:noFill/>
          <a:ln w="9525">
            <a:noFill/>
          </a:ln>
        </p:spPr>
        <p:txBody>
          <a:bodyPr wrap="square" anchor="t" anchorCtr="0">
            <a:spAutoFit/>
          </a:bodyPr>
          <a:lstStyle/>
          <a:p>
            <a:r>
              <a:rPr lang="zh-CN" altLang="en-US" b="1" dirty="0">
                <a:latin typeface="华文新魏" panose="02010800040101010101" pitchFamily="2" charset="-122"/>
                <a:ea typeface="华文新魏" panose="02010800040101010101" pitchFamily="2" charset="-122"/>
                <a:sym typeface="+mn-ea"/>
              </a:rPr>
              <a:t>（十一）天津师范大学实验室固定式压力容器安全管理实施细则(试行)（重点内容）</a:t>
            </a:r>
            <a:endParaRPr lang="zh-CN" altLang="en-US" b="1" dirty="0">
              <a:latin typeface="华文新魏" panose="02010800040101010101" pitchFamily="2" charset="-122"/>
              <a:ea typeface="华文新魏" panose="02010800040101010101" pitchFamily="2" charset="-122"/>
            </a:endParaRPr>
          </a:p>
        </p:txBody>
      </p:sp>
      <p:sp>
        <p:nvSpPr>
          <p:cNvPr id="19459" name="TextBox 5"/>
          <p:cNvSpPr txBox="1"/>
          <p:nvPr/>
        </p:nvSpPr>
        <p:spPr>
          <a:xfrm>
            <a:off x="594360" y="1692910"/>
            <a:ext cx="9813290" cy="4399915"/>
          </a:xfrm>
          <a:prstGeom prst="rect">
            <a:avLst/>
          </a:prstGeom>
          <a:noFill/>
          <a:ln w="9525">
            <a:noFill/>
          </a:ln>
        </p:spPr>
        <p:txBody>
          <a:bodyPr wrap="square" anchor="t" anchorCtr="0">
            <a:spAutoFit/>
          </a:bodyPr>
          <a:lstStyle/>
          <a:p>
            <a:pPr marL="0" lvl="2" algn="l" rtl="0" eaLnBrk="0" hangingPunct="0">
              <a:lnSpc>
                <a:spcPts val="2800"/>
              </a:lnSpc>
              <a:spcBef>
                <a:spcPts val="0"/>
              </a:spcBef>
              <a:buClrTx/>
              <a:buSzTx/>
              <a:buFontTx/>
              <a:buNone/>
            </a:pPr>
            <a:r>
              <a:rPr lang="zh-CN" altLang="zh-CN" sz="2000" b="1" dirty="0">
                <a:solidFill>
                  <a:srgbClr val="FF0000"/>
                </a:solidFill>
                <a:latin typeface="华文楷体" panose="02010600040101010101" pitchFamily="2" charset="-122"/>
                <a:ea typeface="华文楷体" panose="02010600040101010101" pitchFamily="2" charset="-122"/>
              </a:rPr>
              <a:t>        学校</a:t>
            </a:r>
            <a:r>
              <a:rPr lang="zh-CN" altLang="zh-CN" sz="2000" b="1" dirty="0">
                <a:solidFill>
                  <a:srgbClr val="FF0000"/>
                </a:solidFill>
                <a:latin typeface="华文楷体" panose="02010600040101010101" pitchFamily="2" charset="-122"/>
                <a:ea typeface="华文楷体" panose="02010600040101010101" pitchFamily="2" charset="-122"/>
                <a:sym typeface="+mn-ea"/>
              </a:rPr>
              <a:t>实验室固定式压力容器安全管理实施细则重点应落实以下几方面：</a:t>
            </a:r>
            <a:r>
              <a:rPr lang="zh-CN" altLang="zh-CN" sz="2000" b="1" dirty="0">
                <a:solidFill>
                  <a:srgbClr val="FF0000"/>
                </a:solidFill>
                <a:latin typeface="华文楷体" panose="02010600040101010101" pitchFamily="2" charset="-122"/>
                <a:ea typeface="华文楷体" panose="02010600040101010101" pitchFamily="2" charset="-122"/>
              </a:rPr>
              <a:t>        </a:t>
            </a:r>
            <a:r>
              <a:rPr lang="zh-CN" altLang="zh-CN" sz="2000" b="1" dirty="0">
                <a:solidFill>
                  <a:srgbClr val="FF0000"/>
                </a:solidFill>
                <a:latin typeface="华文楷体" panose="02010600040101010101" pitchFamily="2" charset="-122"/>
                <a:ea typeface="华文楷体" panose="02010600040101010101" pitchFamily="2" charset="-122"/>
                <a:sym typeface="+mn-ea"/>
              </a:rPr>
              <a:t> </a:t>
            </a:r>
          </a:p>
          <a:p>
            <a:pPr marL="0" lvl="2" algn="l" eaLnBrk="0" hangingPunct="0">
              <a:lnSpc>
                <a:spcPts val="2800"/>
              </a:lnSpc>
              <a:spcBef>
                <a:spcPts val="0"/>
              </a:spcBef>
              <a:buClrTx/>
              <a:buSzTx/>
              <a:buFontTx/>
            </a:pPr>
            <a:r>
              <a:rPr lang="zh-CN" altLang="zh-CN" sz="2000" b="1" dirty="0">
                <a:solidFill>
                  <a:srgbClr val="FF0000"/>
                </a:solidFill>
                <a:latin typeface="华文楷体" panose="02010600040101010101" pitchFamily="2" charset="-122"/>
                <a:ea typeface="华文楷体" panose="02010600040101010101" pitchFamily="2" charset="-122"/>
                <a:sym typeface="+mn-ea"/>
              </a:rPr>
              <a:t>        1.使用压力容器到所在地负责特种设备安全监督管理部门办理注册登记手续。</a:t>
            </a:r>
          </a:p>
          <a:p>
            <a:pPr marL="0" lvl="2" algn="l" eaLnBrk="0" hangingPunct="0">
              <a:lnSpc>
                <a:spcPts val="2800"/>
              </a:lnSpc>
              <a:spcBef>
                <a:spcPts val="0"/>
              </a:spcBef>
              <a:buClrTx/>
              <a:buSzTx/>
              <a:buFontTx/>
            </a:pPr>
            <a:r>
              <a:rPr lang="zh-CN" altLang="zh-CN" sz="2000" b="1" kern="1200" dirty="0">
                <a:solidFill>
                  <a:srgbClr val="FF0000"/>
                </a:solidFill>
                <a:latin typeface="华文楷体" panose="02010600040101010101" pitchFamily="2" charset="-122"/>
                <a:ea typeface="华文楷体" panose="02010600040101010101" pitchFamily="2" charset="-122"/>
                <a:cs typeface="+mn-cs"/>
                <a:sym typeface="+mn-ea"/>
              </a:rPr>
              <a:t>        2.</a:t>
            </a:r>
            <a:r>
              <a:rPr lang="zh-CN" altLang="zh-CN" sz="2000" b="1" dirty="0">
                <a:solidFill>
                  <a:srgbClr val="FF0000"/>
                </a:solidFill>
                <a:latin typeface="华文楷体" panose="02010600040101010101" pitchFamily="2" charset="-122"/>
                <a:ea typeface="华文楷体" panose="02010600040101010101" pitchFamily="2" charset="-122"/>
                <a:sym typeface="+mn-ea"/>
              </a:rPr>
              <a:t>实验室明显位置张贴或悬挂操作规程、使用注意事项及应急处理预案。</a:t>
            </a:r>
          </a:p>
          <a:p>
            <a:pPr marL="0" lvl="2" algn="l" eaLnBrk="0" hangingPunct="0">
              <a:lnSpc>
                <a:spcPts val="2800"/>
              </a:lnSpc>
              <a:spcBef>
                <a:spcPts val="0"/>
              </a:spcBef>
              <a:buClrTx/>
              <a:buSzTx/>
              <a:buFontTx/>
            </a:pPr>
            <a:r>
              <a:rPr lang="zh-CN" altLang="zh-CN" sz="2000" b="1" kern="1200" dirty="0">
                <a:solidFill>
                  <a:srgbClr val="FF0000"/>
                </a:solidFill>
                <a:latin typeface="华文楷体" panose="02010600040101010101" pitchFamily="2" charset="-122"/>
                <a:ea typeface="华文楷体" panose="02010600040101010101" pitchFamily="2" charset="-122"/>
                <a:cs typeface="+mn-cs"/>
                <a:sym typeface="+mn-ea"/>
              </a:rPr>
              <a:t>        3.</a:t>
            </a:r>
            <a:r>
              <a:rPr lang="zh-CN" altLang="zh-CN" sz="2000" b="1" dirty="0">
                <a:solidFill>
                  <a:srgbClr val="FF0000"/>
                </a:solidFill>
                <a:latin typeface="华文楷体" panose="02010600040101010101" pitchFamily="2" charset="-122"/>
                <a:ea typeface="华文楷体" panose="02010600040101010101" pitchFamily="2" charset="-122"/>
                <a:sym typeface="+mn-ea"/>
              </a:rPr>
              <a:t>实验室须逐台建立压力容器安全技术档案。</a:t>
            </a:r>
          </a:p>
          <a:p>
            <a:pPr marL="0" lvl="2" algn="l" eaLnBrk="0" hangingPunct="0">
              <a:lnSpc>
                <a:spcPts val="2800"/>
              </a:lnSpc>
              <a:spcBef>
                <a:spcPts val="0"/>
              </a:spcBef>
              <a:buClrTx/>
              <a:buSzTx/>
              <a:buFontTx/>
            </a:pPr>
            <a:r>
              <a:rPr lang="zh-CN" altLang="zh-CN" sz="2000" b="1" kern="1200" dirty="0">
                <a:solidFill>
                  <a:srgbClr val="FF0000"/>
                </a:solidFill>
                <a:latin typeface="华文楷体" panose="02010600040101010101" pitchFamily="2" charset="-122"/>
                <a:ea typeface="华文楷体" panose="02010600040101010101" pitchFamily="2" charset="-122"/>
                <a:cs typeface="+mn-cs"/>
                <a:sym typeface="+mn-ea"/>
              </a:rPr>
              <a:t>        4.</a:t>
            </a:r>
            <a:r>
              <a:rPr lang="zh-CN" altLang="zh-CN" sz="2000" b="1" dirty="0">
                <a:solidFill>
                  <a:srgbClr val="FF0000"/>
                </a:solidFill>
                <a:latin typeface="华文楷体" panose="02010600040101010101" pitchFamily="2" charset="-122"/>
                <a:ea typeface="华文楷体" panose="02010600040101010101" pitchFamily="2" charset="-122"/>
                <a:sym typeface="+mn-ea"/>
              </a:rPr>
              <a:t>实验室每日自查,使用单位月查和年度检查,年度检查应形成年度检查报告。</a:t>
            </a:r>
          </a:p>
          <a:p>
            <a:pPr marL="0" lvl="2" algn="l" eaLnBrk="0" hangingPunct="0">
              <a:lnSpc>
                <a:spcPts val="2800"/>
              </a:lnSpc>
              <a:spcBef>
                <a:spcPts val="0"/>
              </a:spcBef>
              <a:buClrTx/>
              <a:buSzTx/>
              <a:buFontTx/>
            </a:pPr>
            <a:r>
              <a:rPr lang="zh-CN" altLang="zh-CN" sz="2000" b="1" kern="1200" dirty="0">
                <a:solidFill>
                  <a:srgbClr val="FF0000"/>
                </a:solidFill>
                <a:latin typeface="华文楷体" panose="02010600040101010101" pitchFamily="2" charset="-122"/>
                <a:ea typeface="华文楷体" panose="02010600040101010101" pitchFamily="2" charset="-122"/>
                <a:cs typeface="+mn-cs"/>
                <a:sym typeface="+mn-ea"/>
              </a:rPr>
              <a:t>        5.</a:t>
            </a:r>
            <a:r>
              <a:rPr lang="zh-CN" altLang="zh-CN" sz="2000" b="1" dirty="0">
                <a:solidFill>
                  <a:srgbClr val="FF0000"/>
                </a:solidFill>
                <a:latin typeface="华文楷体" panose="02010600040101010101" pitchFamily="2" charset="-122"/>
                <a:ea typeface="华文楷体" panose="02010600040101010101" pitchFamily="2" charset="-122"/>
                <a:sym typeface="+mn-ea"/>
              </a:rPr>
              <a:t>压力容器要进行定期检验。其中灭菌锅一般于投入使用后3年内进行首次定期检验，以后的检验周期由特种设备检验机构根据压力容器的安全状况等级确定。</a:t>
            </a:r>
          </a:p>
          <a:p>
            <a:pPr marL="0" lvl="2" algn="l" eaLnBrk="0" hangingPunct="0">
              <a:lnSpc>
                <a:spcPts val="2800"/>
              </a:lnSpc>
              <a:spcBef>
                <a:spcPts val="0"/>
              </a:spcBef>
              <a:buClrTx/>
              <a:buSzTx/>
              <a:buFontTx/>
            </a:pPr>
            <a:r>
              <a:rPr lang="zh-CN" altLang="zh-CN" sz="2000" b="1" dirty="0">
                <a:solidFill>
                  <a:srgbClr val="FF0000"/>
                </a:solidFill>
                <a:latin typeface="华文楷体" panose="02010600040101010101" pitchFamily="2" charset="-122"/>
                <a:ea typeface="华文楷体" panose="02010600040101010101" pitchFamily="2" charset="-122"/>
                <a:sym typeface="+mn-ea"/>
              </a:rPr>
              <a:t>        6.安全附件、安全保护装置等进行定期校验、检定，其中全阀1次/年，压力表1次/6个月。</a:t>
            </a:r>
            <a:endParaRPr lang="zh-CN" altLang="zh-CN" sz="2000" b="1" dirty="0">
              <a:solidFill>
                <a:srgbClr val="FF0000"/>
              </a:solidFill>
              <a:latin typeface="华文楷体" panose="02010600040101010101" pitchFamily="2" charset="-122"/>
              <a:ea typeface="华文楷体" panose="02010600040101010101" pitchFamily="2" charset="-122"/>
            </a:endParaRPr>
          </a:p>
          <a:p>
            <a:pPr marL="0" lvl="2" algn="l" eaLnBrk="0" hangingPunct="0">
              <a:lnSpc>
                <a:spcPts val="2800"/>
              </a:lnSpc>
              <a:spcBef>
                <a:spcPts val="0"/>
              </a:spcBef>
              <a:buClrTx/>
              <a:buSzTx/>
              <a:buFontTx/>
            </a:pPr>
            <a:r>
              <a:rPr lang="zh-CN" altLang="zh-CN" sz="2000" b="1" kern="1200" dirty="0">
                <a:solidFill>
                  <a:srgbClr val="FF0000"/>
                </a:solidFill>
                <a:latin typeface="华文楷体" panose="02010600040101010101" pitchFamily="2" charset="-122"/>
                <a:ea typeface="华文楷体" panose="02010600040101010101" pitchFamily="2" charset="-122"/>
                <a:cs typeface="+mn-cs"/>
                <a:sym typeface="+mn-ea"/>
              </a:rPr>
              <a:t>        7.</a:t>
            </a:r>
            <a:r>
              <a:rPr lang="zh-CN" altLang="zh-CN" sz="2000" b="1" dirty="0">
                <a:solidFill>
                  <a:srgbClr val="FF0000"/>
                </a:solidFill>
                <a:latin typeface="华文楷体" panose="02010600040101010101" pitchFamily="2" charset="-122"/>
                <a:ea typeface="华文楷体" panose="02010600040101010101" pitchFamily="2" charset="-122"/>
                <a:sym typeface="+mn-ea"/>
              </a:rPr>
              <a:t>停用前，到所在地特种设备安全监督管理部门申请备案。</a:t>
            </a:r>
          </a:p>
          <a:p>
            <a:pPr marL="0" lvl="2" algn="l" eaLnBrk="0" hangingPunct="0">
              <a:lnSpc>
                <a:spcPts val="2800"/>
              </a:lnSpc>
              <a:spcBef>
                <a:spcPts val="0"/>
              </a:spcBef>
              <a:buClrTx/>
              <a:buSzTx/>
              <a:buFontTx/>
            </a:pPr>
            <a:r>
              <a:rPr lang="zh-CN" altLang="zh-CN" sz="2000" b="1" kern="1200" dirty="0">
                <a:solidFill>
                  <a:srgbClr val="FF0000"/>
                </a:solidFill>
                <a:latin typeface="华文楷体" panose="02010600040101010101" pitchFamily="2" charset="-122"/>
                <a:ea typeface="华文楷体" panose="02010600040101010101" pitchFamily="2" charset="-122"/>
                <a:cs typeface="+mn-cs"/>
                <a:sym typeface="+mn-ea"/>
              </a:rPr>
              <a:t>        8.</a:t>
            </a:r>
            <a:r>
              <a:rPr lang="zh-CN" altLang="zh-CN" sz="2000" b="1" dirty="0">
                <a:solidFill>
                  <a:srgbClr val="FF0000"/>
                </a:solidFill>
                <a:latin typeface="华文楷体" panose="02010600040101010101" pitchFamily="2" charset="-122"/>
                <a:ea typeface="华文楷体" panose="02010600040101010101" pitchFamily="2" charset="-122"/>
                <a:sym typeface="+mn-ea"/>
              </a:rPr>
              <a:t>压力容器安全管理和作业人员要取得特种设备安全管理和作业人员证书，证书有效期4年。</a:t>
            </a:r>
            <a:endParaRPr lang="zh-CN" altLang="zh-CN" sz="2000" b="1" kern="1200" dirty="0">
              <a:solidFill>
                <a:srgbClr val="FF0000"/>
              </a:solidFill>
              <a:latin typeface="华文楷体" panose="02010600040101010101" pitchFamily="2" charset="-122"/>
              <a:ea typeface="华文楷体" panose="02010600040101010101" pitchFamily="2" charset="-122"/>
              <a:cs typeface="+mn-cs"/>
              <a:sym typeface="+mn-ea"/>
            </a:endParaRPr>
          </a:p>
        </p:txBody>
      </p:sp>
      <p:pic>
        <p:nvPicPr>
          <p:cNvPr id="19460" name="图片 109">
            <a:hlinkClick r:id="rId2" action="ppaction://hlinksldjump"/>
          </p:cNvPr>
          <p:cNvPicPr>
            <a:picLocks noChangeAspect="1"/>
          </p:cNvPicPr>
          <p:nvPr/>
        </p:nvPicPr>
        <p:blipFill>
          <a:blip r:embed="rId3" cstate="print"/>
          <a:srcRect l="67346" t="17532" r="2882" b="42969"/>
          <a:stretch>
            <a:fillRect/>
          </a:stretch>
        </p:blipFill>
        <p:spPr>
          <a:xfrm>
            <a:off x="9275763" y="6138863"/>
            <a:ext cx="798512" cy="755650"/>
          </a:xfrm>
          <a:prstGeom prst="rect">
            <a:avLst/>
          </a:prstGeom>
          <a:noFill/>
          <a:ln w="9525">
            <a:noFill/>
          </a:ln>
        </p:spPr>
      </p:pic>
      <p:pic>
        <p:nvPicPr>
          <p:cNvPr id="19461" name="图片 11">
            <a:hlinkClick r:id="rId4" action="ppaction://hlinksldjump"/>
          </p:cNvPr>
          <p:cNvPicPr>
            <a:picLocks noChangeAspect="1"/>
          </p:cNvPicPr>
          <p:nvPr/>
        </p:nvPicPr>
        <p:blipFill>
          <a:blip r:embed="rId5" cstate="print"/>
          <a:srcRect l="4480" t="58189" r="68494" b="5009"/>
          <a:stretch>
            <a:fillRect/>
          </a:stretch>
        </p:blipFill>
        <p:spPr>
          <a:xfrm>
            <a:off x="8418513" y="6138863"/>
            <a:ext cx="739775" cy="739775"/>
          </a:xfrm>
          <a:prstGeom prst="rect">
            <a:avLst/>
          </a:prstGeom>
          <a:noFill/>
          <a:ln w="9525">
            <a:noFill/>
          </a:ln>
        </p:spPr>
      </p:pic>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TextBox 4"/>
          <p:cNvSpPr txBox="1"/>
          <p:nvPr/>
        </p:nvSpPr>
        <p:spPr>
          <a:xfrm>
            <a:off x="522288" y="890270"/>
            <a:ext cx="9769475" cy="383540"/>
          </a:xfrm>
          <a:prstGeom prst="rect">
            <a:avLst/>
          </a:prstGeom>
          <a:noFill/>
          <a:ln w="9525">
            <a:noFill/>
          </a:ln>
        </p:spPr>
        <p:txBody>
          <a:bodyPr wrap="square" anchor="t" anchorCtr="0">
            <a:spAutoFit/>
          </a:bodyPr>
          <a:lstStyle/>
          <a:p>
            <a:r>
              <a:rPr lang="zh-CN" altLang="en-US" sz="1900" b="1" dirty="0">
                <a:latin typeface="华文新魏" panose="02010800040101010101" pitchFamily="2" charset="-122"/>
                <a:ea typeface="华文新魏" panose="02010800040101010101" pitchFamily="2" charset="-122"/>
              </a:rPr>
              <a:t>（十二）</a:t>
            </a:r>
            <a:r>
              <a:rPr lang="zh-CN" altLang="en-US" sz="1900" b="1" dirty="0">
                <a:latin typeface="华文新魏" panose="02010800040101010101" pitchFamily="2" charset="-122"/>
                <a:ea typeface="华文新魏" panose="02010800040101010101" pitchFamily="2" charset="-122"/>
                <a:sym typeface="+mn-ea"/>
              </a:rPr>
              <a:t>天津师范大学实验室冰箱及常用加热设备安全管理实施细则（试行）</a:t>
            </a:r>
            <a:r>
              <a:rPr lang="zh-CN" altLang="en-US" sz="1900" b="1" dirty="0">
                <a:latin typeface="华文新魏" panose="02010800040101010101" pitchFamily="2" charset="-122"/>
                <a:ea typeface="华文新魏" panose="02010800040101010101" pitchFamily="2" charset="-122"/>
              </a:rPr>
              <a:t>（重点内容）</a:t>
            </a:r>
          </a:p>
        </p:txBody>
      </p:sp>
      <p:pic>
        <p:nvPicPr>
          <p:cNvPr id="79874" name="图片 109">
            <a:hlinkClick r:id="rId3" action="ppaction://hlinksldjump"/>
          </p:cNvPr>
          <p:cNvPicPr>
            <a:picLocks noChangeAspect="1"/>
          </p:cNvPicPr>
          <p:nvPr/>
        </p:nvPicPr>
        <p:blipFill>
          <a:blip r:embed="rId4" cstate="print"/>
          <a:srcRect l="67346" t="17532" r="2882" b="42969"/>
          <a:stretch>
            <a:fillRect/>
          </a:stretch>
        </p:blipFill>
        <p:spPr>
          <a:xfrm>
            <a:off x="9275763" y="6138863"/>
            <a:ext cx="798512" cy="755650"/>
          </a:xfrm>
          <a:prstGeom prst="rect">
            <a:avLst/>
          </a:prstGeom>
          <a:noFill/>
          <a:ln w="9525">
            <a:noFill/>
          </a:ln>
        </p:spPr>
      </p:pic>
      <p:pic>
        <p:nvPicPr>
          <p:cNvPr id="79875" name="图片 11">
            <a:hlinkClick r:id="rId5" action="ppaction://hlinksldjump"/>
          </p:cNvPr>
          <p:cNvPicPr>
            <a:picLocks noChangeAspect="1"/>
          </p:cNvPicPr>
          <p:nvPr/>
        </p:nvPicPr>
        <p:blipFill>
          <a:blip r:embed="rId6" cstate="print"/>
          <a:srcRect l="4480" t="58189" r="68494" b="5009"/>
          <a:stretch>
            <a:fillRect/>
          </a:stretch>
        </p:blipFill>
        <p:spPr>
          <a:xfrm>
            <a:off x="8418513" y="6138863"/>
            <a:ext cx="739775" cy="739775"/>
          </a:xfrm>
          <a:prstGeom prst="rect">
            <a:avLst/>
          </a:prstGeom>
          <a:noFill/>
          <a:ln w="9525">
            <a:noFill/>
          </a:ln>
        </p:spPr>
      </p:pic>
      <p:sp>
        <p:nvSpPr>
          <p:cNvPr id="79876" name="TextBox 5"/>
          <p:cNvSpPr txBox="1"/>
          <p:nvPr>
            <p:custDataLst>
              <p:tags r:id="rId1"/>
            </p:custDataLst>
          </p:nvPr>
        </p:nvSpPr>
        <p:spPr>
          <a:xfrm>
            <a:off x="523875" y="1332865"/>
            <a:ext cx="9714865" cy="4759325"/>
          </a:xfrm>
          <a:prstGeom prst="rect">
            <a:avLst/>
          </a:prstGeom>
          <a:noFill/>
          <a:ln w="9525">
            <a:noFill/>
          </a:ln>
        </p:spPr>
        <p:txBody>
          <a:bodyPr wrap="square" anchor="t" anchorCtr="0">
            <a:spAutoFit/>
          </a:bodyPr>
          <a:lstStyle/>
          <a:p>
            <a:pPr algn="ctr" eaLnBrk="0" hangingPunct="0">
              <a:lnSpc>
                <a:spcPts val="2800"/>
              </a:lnSpc>
              <a:buClrTx/>
              <a:buSzTx/>
              <a:buFontTx/>
            </a:pPr>
            <a:r>
              <a:rPr lang="zh-CN" altLang="en-US" sz="1800" b="1" dirty="0">
                <a:latin typeface="华文楷体" panose="02010600040101010101" pitchFamily="2" charset="-122"/>
                <a:ea typeface="华文楷体" panose="02010600040101010101" pitchFamily="2" charset="-122"/>
              </a:rPr>
              <a:t>第二章 冰箱的安全使用与管理</a:t>
            </a:r>
          </a:p>
          <a:p>
            <a:pPr algn="l" eaLnBrk="0" hangingPunct="0">
              <a:lnSpc>
                <a:spcPts val="2800"/>
              </a:lnSpc>
              <a:buClrTx/>
              <a:buSzTx/>
              <a:buFontTx/>
            </a:pPr>
            <a:r>
              <a:rPr lang="en-US" altLang="zh-CN" sz="1800" dirty="0">
                <a:latin typeface="华文楷体" panose="02010600040101010101" pitchFamily="2" charset="-122"/>
                <a:ea typeface="华文楷体" panose="02010600040101010101" pitchFamily="2" charset="-122"/>
              </a:rPr>
              <a:t>        </a:t>
            </a:r>
            <a:r>
              <a:rPr lang="zh-CN" altLang="en-US" sz="1800" b="1" dirty="0">
                <a:latin typeface="华文楷体" panose="02010600040101010101" pitchFamily="2" charset="-122"/>
                <a:ea typeface="华文楷体" panose="02010600040101010101" pitchFamily="2" charset="-122"/>
              </a:rPr>
              <a:t>第五条</a:t>
            </a:r>
            <a:r>
              <a:rPr lang="zh-CN" altLang="en-US" sz="1800" dirty="0">
                <a:latin typeface="华文楷体" panose="02010600040101010101" pitchFamily="2" charset="-122"/>
                <a:ea typeface="华文楷体" panose="02010600040101010101" pitchFamily="2" charset="-122"/>
              </a:rPr>
              <a:t> 冰箱内储存的主要物品包括：化学品，生物制品，少量合成样品、测试样品、配制试剂、培养基和实验用食品、饮料、水等。防爆冰箱用于储存易燃、易爆、低闪点、易挥发等危险化学品，冰箱门上要注明防爆；</a:t>
            </a:r>
            <a:r>
              <a:rPr lang="zh-CN" altLang="en-US" sz="1800" b="1" dirty="0">
                <a:solidFill>
                  <a:srgbClr val="FF0000"/>
                </a:solidFill>
                <a:latin typeface="华文楷体" panose="02010600040101010101" pitchFamily="2" charset="-122"/>
                <a:ea typeface="华文楷体" panose="02010600040101010101" pitchFamily="2" charset="-122"/>
              </a:rPr>
              <a:t>不具防爆性能的冰箱不得用于储存危险化学品。</a:t>
            </a:r>
            <a:r>
              <a:rPr lang="zh-CN" altLang="en-US" sz="1800" dirty="0">
                <a:latin typeface="华文楷体" panose="02010600040101010101" pitchFamily="2" charset="-122"/>
                <a:ea typeface="华文楷体" panose="02010600040101010101" pitchFamily="2" charset="-122"/>
              </a:rPr>
              <a:t> </a:t>
            </a:r>
          </a:p>
          <a:p>
            <a:pPr algn="l" eaLnBrk="0" hangingPunct="0">
              <a:lnSpc>
                <a:spcPts val="2800"/>
              </a:lnSpc>
              <a:buClrTx/>
              <a:buSzTx/>
              <a:buFontTx/>
            </a:pPr>
            <a:r>
              <a:rPr lang="en-US" altLang="zh-CN" sz="1800" dirty="0">
                <a:latin typeface="华文楷体" panose="02010600040101010101" pitchFamily="2" charset="-122"/>
                <a:ea typeface="华文楷体" panose="02010600040101010101" pitchFamily="2" charset="-122"/>
              </a:rPr>
              <a:t>       </a:t>
            </a:r>
            <a:r>
              <a:rPr lang="zh-CN" altLang="en-US" sz="1800" b="1" dirty="0">
                <a:latin typeface="华文楷体" panose="02010600040101010101" pitchFamily="2" charset="-122"/>
                <a:ea typeface="华文楷体" panose="02010600040101010101" pitchFamily="2" charset="-122"/>
              </a:rPr>
              <a:t>第六条</a:t>
            </a:r>
            <a:r>
              <a:rPr lang="zh-CN" altLang="en-US" sz="1800" dirty="0">
                <a:latin typeface="华文楷体" panose="02010600040101010101" pitchFamily="2" charset="-122"/>
                <a:ea typeface="华文楷体" panose="02010600040101010101" pitchFamily="2" charset="-122"/>
              </a:rPr>
              <a:t> 冰箱应放置在通风良好处，周围留出足够空间，散热口应保持通畅，严禁将易燃、易爆危险品、气瓶和杂物放置在冰箱附近或上方，置于走廊的冰箱须上锁。</a:t>
            </a:r>
            <a:r>
              <a:rPr lang="zh-CN" altLang="en-US" sz="1800" b="1" dirty="0">
                <a:solidFill>
                  <a:srgbClr val="FF0000"/>
                </a:solidFill>
                <a:latin typeface="华文楷体" panose="02010600040101010101" pitchFamily="2" charset="-122"/>
                <a:ea typeface="华文楷体" panose="02010600040101010101" pitchFamily="2" charset="-122"/>
              </a:rPr>
              <a:t>须在冰箱旁醒目位置张贴使用注意事项。</a:t>
            </a:r>
            <a:endParaRPr lang="zh-CN" altLang="en-US" sz="1800" dirty="0">
              <a:latin typeface="华文楷体" panose="02010600040101010101" pitchFamily="2" charset="-122"/>
              <a:ea typeface="华文楷体" panose="02010600040101010101" pitchFamily="2" charset="-122"/>
            </a:endParaRPr>
          </a:p>
          <a:p>
            <a:pPr algn="l" eaLnBrk="0" hangingPunct="0">
              <a:lnSpc>
                <a:spcPts val="2800"/>
              </a:lnSpc>
              <a:buClrTx/>
              <a:buSzTx/>
              <a:buFontTx/>
            </a:pPr>
            <a:r>
              <a:rPr lang="en-US" altLang="zh-CN" sz="1800" dirty="0">
                <a:latin typeface="华文楷体" panose="02010600040101010101" pitchFamily="2" charset="-122"/>
                <a:ea typeface="华文楷体" panose="02010600040101010101" pitchFamily="2" charset="-122"/>
              </a:rPr>
              <a:t>      </a:t>
            </a:r>
            <a:r>
              <a:rPr lang="zh-CN" altLang="en-US" sz="1800" b="1" dirty="0">
                <a:latin typeface="华文楷体" panose="02010600040101010101" pitchFamily="2" charset="-122"/>
                <a:ea typeface="华文楷体" panose="02010600040101010101" pitchFamily="2" charset="-122"/>
              </a:rPr>
              <a:t> 第七条</a:t>
            </a:r>
            <a:r>
              <a:rPr lang="zh-CN" altLang="en-US" sz="1800" dirty="0">
                <a:latin typeface="华文楷体" panose="02010600040101010101" pitchFamily="2" charset="-122"/>
                <a:ea typeface="华文楷体" panose="02010600040101010101" pitchFamily="2" charset="-122"/>
              </a:rPr>
              <a:t> 冰箱内存放物品应遵循</a:t>
            </a:r>
            <a:r>
              <a:rPr lang="zh-CN" altLang="en-US" sz="1800" b="1" dirty="0">
                <a:solidFill>
                  <a:srgbClr val="FF0000"/>
                </a:solidFill>
                <a:latin typeface="华文楷体" panose="02010600040101010101" pitchFamily="2" charset="-122"/>
                <a:ea typeface="华文楷体" panose="02010600040101010101" pitchFamily="2" charset="-122"/>
              </a:rPr>
              <a:t>“上固下液”</a:t>
            </a:r>
            <a:r>
              <a:rPr lang="zh-CN" altLang="en-US" sz="1800" dirty="0">
                <a:latin typeface="华文楷体" panose="02010600040101010101" pitchFamily="2" charset="-122"/>
                <a:ea typeface="华文楷体" panose="02010600040101010101" pitchFamily="2" charset="-122"/>
              </a:rPr>
              <a:t>的原则，根据性质、用途等</a:t>
            </a:r>
            <a:r>
              <a:rPr lang="zh-CN" altLang="en-US" sz="1800" b="1" dirty="0">
                <a:solidFill>
                  <a:srgbClr val="FF0000"/>
                </a:solidFill>
                <a:latin typeface="华文楷体" panose="02010600040101010101" pitchFamily="2" charset="-122"/>
                <a:ea typeface="华文楷体" panose="02010600040101010101" pitchFamily="2" charset="-122"/>
              </a:rPr>
              <a:t>分类整齐摆放</a:t>
            </a:r>
            <a:r>
              <a:rPr lang="zh-CN" altLang="en-US" sz="1800" dirty="0">
                <a:latin typeface="华文楷体" panose="02010600040101010101" pitchFamily="2" charset="-122"/>
                <a:ea typeface="华文楷体" panose="02010600040101010101" pitchFamily="2" charset="-122"/>
              </a:rPr>
              <a:t>，</a:t>
            </a:r>
            <a:r>
              <a:rPr lang="zh-CN" altLang="en-US" sz="1800" b="1" dirty="0">
                <a:solidFill>
                  <a:srgbClr val="FF0000"/>
                </a:solidFill>
                <a:latin typeface="华文楷体" panose="02010600040101010101" pitchFamily="2" charset="-122"/>
                <a:ea typeface="华文楷体" panose="02010600040101010101" pitchFamily="2" charset="-122"/>
              </a:rPr>
              <a:t>标识清晰完整、密封保存</a:t>
            </a:r>
            <a:r>
              <a:rPr lang="zh-CN" altLang="en-US" sz="1800" dirty="0">
                <a:latin typeface="华文楷体" panose="02010600040101010101" pitchFamily="2" charset="-122"/>
                <a:ea typeface="华文楷体" panose="02010600040101010101" pitchFamily="2" charset="-122"/>
              </a:rPr>
              <a:t>；空间不得过挤过满，</a:t>
            </a:r>
            <a:r>
              <a:rPr lang="zh-CN" altLang="en-US" sz="1800" b="1" dirty="0">
                <a:solidFill>
                  <a:srgbClr val="FF0000"/>
                </a:solidFill>
                <a:latin typeface="华文楷体" panose="02010600040101010101" pitchFamily="2" charset="-122"/>
                <a:ea typeface="华文楷体" panose="02010600040101010101" pitchFamily="2" charset="-122"/>
              </a:rPr>
              <a:t>不得叠放、倒放</a:t>
            </a:r>
            <a:r>
              <a:rPr lang="zh-CN" altLang="en-US" sz="1800" dirty="0">
                <a:latin typeface="华文楷体" panose="02010600040101010101" pitchFamily="2" charset="-122"/>
                <a:ea typeface="华文楷体" panose="02010600040101010101" pitchFamily="2" charset="-122"/>
              </a:rPr>
              <a:t>；</a:t>
            </a:r>
            <a:r>
              <a:rPr lang="zh-CN" altLang="en-US" sz="1800" b="1" dirty="0">
                <a:solidFill>
                  <a:srgbClr val="FF0000"/>
                </a:solidFill>
                <a:latin typeface="华文楷体" panose="02010600040101010101" pitchFamily="2" charset="-122"/>
                <a:ea typeface="华文楷体" panose="02010600040101010101" pitchFamily="2" charset="-122"/>
              </a:rPr>
              <a:t>不得混放易产生化学反应的化学品</a:t>
            </a:r>
            <a:r>
              <a:rPr lang="zh-CN" altLang="en-US" sz="1800" dirty="0">
                <a:latin typeface="华文楷体" panose="02010600040101010101" pitchFamily="2" charset="-122"/>
                <a:ea typeface="华文楷体" panose="02010600040101010101" pitchFamily="2" charset="-122"/>
              </a:rPr>
              <a:t>，</a:t>
            </a:r>
            <a:r>
              <a:rPr lang="zh-CN" altLang="en-US" sz="1800" b="1" dirty="0">
                <a:solidFill>
                  <a:srgbClr val="FF0000"/>
                </a:solidFill>
                <a:latin typeface="华文楷体" panose="02010600040101010101" pitchFamily="2" charset="-122"/>
                <a:ea typeface="华文楷体" panose="02010600040101010101" pitchFamily="2" charset="-122"/>
              </a:rPr>
              <a:t>不得存放未分离血清的血液样本；做好防泄漏、固定等工作。</a:t>
            </a:r>
            <a:endParaRPr lang="zh-CN" altLang="en-US" sz="1800" dirty="0">
              <a:latin typeface="华文楷体" panose="02010600040101010101" pitchFamily="2" charset="-122"/>
              <a:ea typeface="华文楷体" panose="02010600040101010101" pitchFamily="2" charset="-122"/>
            </a:endParaRPr>
          </a:p>
          <a:p>
            <a:pPr algn="l" eaLnBrk="0" hangingPunct="0">
              <a:lnSpc>
                <a:spcPts val="2800"/>
              </a:lnSpc>
              <a:buClrTx/>
              <a:buSzTx/>
              <a:buFontTx/>
            </a:pPr>
            <a:r>
              <a:rPr lang="en-US" altLang="zh-CN" sz="1800" dirty="0">
                <a:latin typeface="华文楷体" panose="02010600040101010101" pitchFamily="2" charset="-122"/>
                <a:ea typeface="华文楷体" panose="02010600040101010101" pitchFamily="2" charset="-122"/>
              </a:rPr>
              <a:t>       </a:t>
            </a:r>
            <a:r>
              <a:rPr lang="zh-CN" altLang="en-US" sz="1800" b="1" dirty="0">
                <a:latin typeface="华文楷体" panose="02010600040101010101" pitchFamily="2" charset="-122"/>
                <a:ea typeface="华文楷体" panose="02010600040101010101" pitchFamily="2" charset="-122"/>
              </a:rPr>
              <a:t>第八条</a:t>
            </a:r>
            <a:r>
              <a:rPr lang="zh-CN" altLang="en-US" sz="1800" b="1" dirty="0">
                <a:solidFill>
                  <a:srgbClr val="FF0000"/>
                </a:solidFill>
                <a:latin typeface="华文楷体" panose="02010600040101010101" pitchFamily="2" charset="-122"/>
                <a:ea typeface="华文楷体" panose="02010600040101010101" pitchFamily="2" charset="-122"/>
              </a:rPr>
              <a:t> 防爆冰箱或经防爆改造的冰箱内危险化学品的存放</a:t>
            </a:r>
            <a:r>
              <a:rPr lang="zh-CN" altLang="en-US" sz="1800" dirty="0">
                <a:latin typeface="华文楷体" panose="02010600040101010101" pitchFamily="2" charset="-122"/>
                <a:ea typeface="华文楷体" panose="02010600040101010101" pitchFamily="2" charset="-122"/>
              </a:rPr>
              <a:t>，除遵循第七条规定外，还应遵循《天津师范大学实验室危险化学品安全管理实施细则（试行）》第四章及</a:t>
            </a:r>
            <a:r>
              <a:rPr lang="zh-CN" altLang="en-US" sz="1800" b="1" dirty="0">
                <a:solidFill>
                  <a:srgbClr val="FF0000"/>
                </a:solidFill>
                <a:latin typeface="华文楷体" panose="02010600040101010101" pitchFamily="2" charset="-122"/>
                <a:ea typeface="华文楷体" panose="02010600040101010101" pitchFamily="2" charset="-122"/>
              </a:rPr>
              <a:t>《危险化学品储存配存表》</a:t>
            </a:r>
            <a:r>
              <a:rPr lang="zh-CN" altLang="en-US" sz="1800" dirty="0">
                <a:latin typeface="华文楷体" panose="02010600040101010101" pitchFamily="2" charset="-122"/>
                <a:ea typeface="华文楷体" panose="02010600040101010101" pitchFamily="2" charset="-122"/>
              </a:rPr>
              <a:t>要求。</a:t>
            </a:r>
          </a:p>
        </p:txBody>
      </p:sp>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TextBox 4"/>
          <p:cNvSpPr txBox="1"/>
          <p:nvPr/>
        </p:nvSpPr>
        <p:spPr>
          <a:xfrm>
            <a:off x="522288" y="890270"/>
            <a:ext cx="9769475" cy="383540"/>
          </a:xfrm>
          <a:prstGeom prst="rect">
            <a:avLst/>
          </a:prstGeom>
          <a:noFill/>
          <a:ln w="9525">
            <a:noFill/>
          </a:ln>
        </p:spPr>
        <p:txBody>
          <a:bodyPr wrap="square" anchor="t" anchorCtr="0">
            <a:spAutoFit/>
          </a:bodyPr>
          <a:lstStyle/>
          <a:p>
            <a:r>
              <a:rPr lang="zh-CN" altLang="en-US" sz="1900" b="1" dirty="0">
                <a:latin typeface="华文新魏" panose="02010800040101010101" pitchFamily="2" charset="-122"/>
                <a:ea typeface="华文新魏" panose="02010800040101010101" pitchFamily="2" charset="-122"/>
              </a:rPr>
              <a:t>（十二）</a:t>
            </a:r>
            <a:r>
              <a:rPr lang="zh-CN" altLang="en-US" sz="1900" b="1" dirty="0">
                <a:latin typeface="华文新魏" panose="02010800040101010101" pitchFamily="2" charset="-122"/>
                <a:ea typeface="华文新魏" panose="02010800040101010101" pitchFamily="2" charset="-122"/>
                <a:sym typeface="+mn-ea"/>
              </a:rPr>
              <a:t>天津师范大学实验室冰箱及常用加热设备安全管理实施细则（试行）</a:t>
            </a:r>
            <a:r>
              <a:rPr lang="zh-CN" altLang="en-US" sz="1900" b="1" dirty="0">
                <a:latin typeface="华文新魏" panose="02010800040101010101" pitchFamily="2" charset="-122"/>
                <a:ea typeface="华文新魏" panose="02010800040101010101" pitchFamily="2" charset="-122"/>
              </a:rPr>
              <a:t>（重点内容）</a:t>
            </a:r>
          </a:p>
        </p:txBody>
      </p:sp>
      <p:pic>
        <p:nvPicPr>
          <p:cNvPr id="79874" name="图片 109">
            <a:hlinkClick r:id="rId3" action="ppaction://hlinksldjump"/>
          </p:cNvPr>
          <p:cNvPicPr>
            <a:picLocks noChangeAspect="1"/>
          </p:cNvPicPr>
          <p:nvPr/>
        </p:nvPicPr>
        <p:blipFill>
          <a:blip r:embed="rId4" cstate="print"/>
          <a:srcRect l="67346" t="17532" r="2882" b="42969"/>
          <a:stretch>
            <a:fillRect/>
          </a:stretch>
        </p:blipFill>
        <p:spPr>
          <a:xfrm>
            <a:off x="9275763" y="6138863"/>
            <a:ext cx="798512" cy="755650"/>
          </a:xfrm>
          <a:prstGeom prst="rect">
            <a:avLst/>
          </a:prstGeom>
          <a:noFill/>
          <a:ln w="9525">
            <a:noFill/>
          </a:ln>
        </p:spPr>
      </p:pic>
      <p:pic>
        <p:nvPicPr>
          <p:cNvPr id="79875" name="图片 11">
            <a:hlinkClick r:id="rId5" action="ppaction://hlinksldjump"/>
          </p:cNvPr>
          <p:cNvPicPr>
            <a:picLocks noChangeAspect="1"/>
          </p:cNvPicPr>
          <p:nvPr/>
        </p:nvPicPr>
        <p:blipFill>
          <a:blip r:embed="rId6" cstate="print"/>
          <a:srcRect l="4480" t="58189" r="68494" b="5009"/>
          <a:stretch>
            <a:fillRect/>
          </a:stretch>
        </p:blipFill>
        <p:spPr>
          <a:xfrm>
            <a:off x="8418513" y="6138863"/>
            <a:ext cx="739775" cy="739775"/>
          </a:xfrm>
          <a:prstGeom prst="rect">
            <a:avLst/>
          </a:prstGeom>
          <a:noFill/>
          <a:ln w="9525">
            <a:noFill/>
          </a:ln>
        </p:spPr>
      </p:pic>
      <p:sp>
        <p:nvSpPr>
          <p:cNvPr id="79876" name="TextBox 5"/>
          <p:cNvSpPr txBox="1"/>
          <p:nvPr>
            <p:custDataLst>
              <p:tags r:id="rId1"/>
            </p:custDataLst>
          </p:nvPr>
        </p:nvSpPr>
        <p:spPr>
          <a:xfrm>
            <a:off x="523875" y="1332865"/>
            <a:ext cx="9714865" cy="4759325"/>
          </a:xfrm>
          <a:prstGeom prst="rect">
            <a:avLst/>
          </a:prstGeom>
          <a:noFill/>
          <a:ln w="9525">
            <a:noFill/>
          </a:ln>
        </p:spPr>
        <p:txBody>
          <a:bodyPr wrap="square" anchor="t" anchorCtr="0">
            <a:spAutoFit/>
          </a:bodyPr>
          <a:lstStyle/>
          <a:p>
            <a:pPr algn="ctr" eaLnBrk="0" hangingPunct="0">
              <a:lnSpc>
                <a:spcPts val="2800"/>
              </a:lnSpc>
              <a:buClrTx/>
              <a:buSzTx/>
              <a:buFontTx/>
            </a:pPr>
            <a:r>
              <a:rPr lang="zh-CN" altLang="en-US" sz="1800" b="1" dirty="0">
                <a:latin typeface="华文楷体" panose="02010600040101010101" pitchFamily="2" charset="-122"/>
                <a:ea typeface="华文楷体" panose="02010600040101010101" pitchFamily="2" charset="-122"/>
              </a:rPr>
              <a:t>第二章 冰箱的安全使用与管理</a:t>
            </a:r>
          </a:p>
          <a:p>
            <a:pPr algn="l" eaLnBrk="0" hangingPunct="0">
              <a:lnSpc>
                <a:spcPts val="2800"/>
              </a:lnSpc>
              <a:buClrTx/>
              <a:buSzTx/>
              <a:buFontTx/>
            </a:pPr>
            <a:r>
              <a:rPr lang="en-US" altLang="zh-CN" sz="1800" dirty="0">
                <a:latin typeface="华文楷体" panose="02010600040101010101" pitchFamily="2" charset="-122"/>
                <a:ea typeface="华文楷体" panose="02010600040101010101" pitchFamily="2" charset="-122"/>
              </a:rPr>
              <a:t>        </a:t>
            </a:r>
            <a:r>
              <a:rPr lang="zh-CN" altLang="en-US" sz="1800" b="1" dirty="0">
                <a:latin typeface="华文楷体" panose="02010600040101010101" pitchFamily="2" charset="-122"/>
                <a:ea typeface="华文楷体" panose="02010600040101010101" pitchFamily="2" charset="-122"/>
              </a:rPr>
              <a:t>第九条</a:t>
            </a:r>
            <a:r>
              <a:rPr lang="zh-CN" altLang="en-US" sz="1800" dirty="0">
                <a:latin typeface="华文楷体" panose="02010600040101010101" pitchFamily="2" charset="-122"/>
                <a:ea typeface="华文楷体" panose="02010600040101010101" pitchFamily="2" charset="-122"/>
              </a:rPr>
              <a:t> 冰箱内存放购置的</a:t>
            </a:r>
            <a:r>
              <a:rPr lang="zh-CN" altLang="en-US" sz="1800" b="1" dirty="0">
                <a:solidFill>
                  <a:srgbClr val="FF0000"/>
                </a:solidFill>
                <a:latin typeface="华文楷体" panose="02010600040101010101" pitchFamily="2" charset="-122"/>
                <a:ea typeface="华文楷体" panose="02010600040101010101" pitchFamily="2" charset="-122"/>
              </a:rPr>
              <a:t>化学品、生物制品等应在冰箱门外张贴明细表</a:t>
            </a:r>
            <a:r>
              <a:rPr lang="zh-CN" altLang="en-US" sz="1800" dirty="0">
                <a:latin typeface="华文楷体" panose="02010600040101010101" pitchFamily="2" charset="-122"/>
                <a:ea typeface="华文楷体" panose="02010600040101010101" pitchFamily="2" charset="-122"/>
              </a:rPr>
              <a:t>；冰箱内</a:t>
            </a:r>
            <a:r>
              <a:rPr lang="zh-CN" altLang="en-US" sz="1800" b="1" dirty="0">
                <a:solidFill>
                  <a:srgbClr val="FF0000"/>
                </a:solidFill>
                <a:latin typeface="华文楷体" panose="02010600040101010101" pitchFamily="2" charset="-122"/>
                <a:ea typeface="华文楷体" panose="02010600040101010101" pitchFamily="2" charset="-122"/>
              </a:rPr>
              <a:t>存放少量</a:t>
            </a:r>
            <a:r>
              <a:rPr lang="zh-CN" altLang="en-US" sz="1800" dirty="0">
                <a:latin typeface="华文楷体" panose="02010600040101010101" pitchFamily="2" charset="-122"/>
                <a:ea typeface="华文楷体" panose="02010600040101010101" pitchFamily="2" charset="-122"/>
              </a:rPr>
              <a:t>的合成样品、测试样品、配制试剂、培养基等</a:t>
            </a:r>
            <a:r>
              <a:rPr lang="zh-CN" altLang="en-US" sz="1800" b="1" dirty="0">
                <a:solidFill>
                  <a:srgbClr val="FF0000"/>
                </a:solidFill>
                <a:latin typeface="华文楷体" panose="02010600040101010101" pitchFamily="2" charset="-122"/>
                <a:ea typeface="华文楷体" panose="02010600040101010101" pitchFamily="2" charset="-122"/>
              </a:rPr>
              <a:t>应在外包装注明：名称、使用人、日期等信息；超低温冰箱门上有储物分区标识。</a:t>
            </a:r>
            <a:endParaRPr lang="zh-CN" altLang="en-US" sz="1800" dirty="0">
              <a:latin typeface="华文楷体" panose="02010600040101010101" pitchFamily="2" charset="-122"/>
              <a:ea typeface="华文楷体" panose="02010600040101010101" pitchFamily="2" charset="-122"/>
            </a:endParaRPr>
          </a:p>
          <a:p>
            <a:pPr algn="l" eaLnBrk="0" hangingPunct="0">
              <a:lnSpc>
                <a:spcPts val="2800"/>
              </a:lnSpc>
              <a:buClrTx/>
              <a:buSzTx/>
              <a:buFontTx/>
            </a:pPr>
            <a:r>
              <a:rPr lang="en-US" altLang="zh-CN" sz="1800" dirty="0">
                <a:latin typeface="华文楷体" panose="02010600040101010101" pitchFamily="2" charset="-122"/>
                <a:ea typeface="华文楷体" panose="02010600040101010101" pitchFamily="2" charset="-122"/>
              </a:rPr>
              <a:t>        </a:t>
            </a:r>
            <a:r>
              <a:rPr lang="zh-CN" altLang="en-US" sz="1800" b="1" dirty="0">
                <a:latin typeface="华文楷体" panose="02010600040101010101" pitchFamily="2" charset="-122"/>
                <a:ea typeface="华文楷体" panose="02010600040101010101" pitchFamily="2" charset="-122"/>
              </a:rPr>
              <a:t>第十条</a:t>
            </a:r>
            <a:r>
              <a:rPr lang="zh-CN" altLang="en-US" sz="1800" dirty="0">
                <a:latin typeface="华文楷体" panose="02010600040101010101" pitchFamily="2" charset="-122"/>
                <a:ea typeface="华文楷体" panose="02010600040101010101" pitchFamily="2" charset="-122"/>
              </a:rPr>
              <a:t> 实验室冰箱</a:t>
            </a:r>
            <a:r>
              <a:rPr lang="zh-CN" altLang="en-US" sz="1800" b="1" dirty="0">
                <a:solidFill>
                  <a:srgbClr val="FF0000"/>
                </a:solidFill>
                <a:latin typeface="华文楷体" panose="02010600040101010101" pitchFamily="2" charset="-122"/>
                <a:ea typeface="华文楷体" panose="02010600040101010101" pitchFamily="2" charset="-122"/>
              </a:rPr>
              <a:t>禁止存放与实验无关的私人食品、饮料、水、私用药品</a:t>
            </a:r>
            <a:r>
              <a:rPr lang="zh-CN" altLang="en-US" sz="1800" dirty="0">
                <a:latin typeface="华文楷体" panose="02010600040101010101" pitchFamily="2" charset="-122"/>
                <a:ea typeface="华文楷体" panose="02010600040101010101" pitchFamily="2" charset="-122"/>
              </a:rPr>
              <a:t>等。</a:t>
            </a:r>
          </a:p>
          <a:p>
            <a:pPr algn="l" eaLnBrk="0" hangingPunct="0">
              <a:lnSpc>
                <a:spcPts val="2800"/>
              </a:lnSpc>
              <a:buClrTx/>
              <a:buSzTx/>
              <a:buFontTx/>
            </a:pPr>
            <a:r>
              <a:rPr lang="en-US" altLang="zh-CN" sz="1800" dirty="0">
                <a:latin typeface="华文楷体" panose="02010600040101010101" pitchFamily="2" charset="-122"/>
                <a:ea typeface="华文楷体" panose="02010600040101010101" pitchFamily="2" charset="-122"/>
              </a:rPr>
              <a:t>        </a:t>
            </a:r>
            <a:r>
              <a:rPr lang="zh-CN" altLang="en-US" sz="1800" b="1" dirty="0">
                <a:latin typeface="华文楷体" panose="02010600040101010101" pitchFamily="2" charset="-122"/>
                <a:ea typeface="华文楷体" panose="02010600040101010101" pitchFamily="2" charset="-122"/>
              </a:rPr>
              <a:t>第十一条</a:t>
            </a:r>
            <a:r>
              <a:rPr lang="zh-CN" altLang="en-US" sz="1800" dirty="0">
                <a:latin typeface="华文楷体" panose="02010600040101010101" pitchFamily="2" charset="-122"/>
                <a:ea typeface="华文楷体" panose="02010600040101010101" pitchFamily="2" charset="-122"/>
              </a:rPr>
              <a:t> 从冰箱的冷冻柜取出物品时，切勿用湿手触摸内壁和物品，以免低温冻伤。</a:t>
            </a:r>
          </a:p>
          <a:p>
            <a:pPr algn="l" eaLnBrk="0" hangingPunct="0">
              <a:lnSpc>
                <a:spcPts val="2800"/>
              </a:lnSpc>
              <a:buClrTx/>
              <a:buSzTx/>
              <a:buFontTx/>
            </a:pPr>
            <a:r>
              <a:rPr lang="en-US" altLang="zh-CN" sz="1800" dirty="0">
                <a:latin typeface="华文楷体" panose="02010600040101010101" pitchFamily="2" charset="-122"/>
                <a:ea typeface="华文楷体" panose="02010600040101010101" pitchFamily="2" charset="-122"/>
              </a:rPr>
              <a:t>        </a:t>
            </a:r>
            <a:r>
              <a:rPr lang="zh-CN" altLang="en-US" sz="1800" b="1" dirty="0">
                <a:latin typeface="华文楷体" panose="02010600040101010101" pitchFamily="2" charset="-122"/>
                <a:ea typeface="华文楷体" panose="02010600040101010101" pitchFamily="2" charset="-122"/>
              </a:rPr>
              <a:t>第十二条</a:t>
            </a:r>
            <a:r>
              <a:rPr lang="zh-CN" altLang="en-US" sz="1800" dirty="0">
                <a:latin typeface="华文楷体" panose="02010600040101010101" pitchFamily="2" charset="-122"/>
                <a:ea typeface="华文楷体" panose="02010600040101010101" pitchFamily="2" charset="-122"/>
              </a:rPr>
              <a:t> </a:t>
            </a:r>
            <a:r>
              <a:rPr lang="zh-CN" altLang="en-US" sz="1800" b="1" dirty="0">
                <a:solidFill>
                  <a:srgbClr val="FF0000"/>
                </a:solidFill>
                <a:latin typeface="华文楷体" panose="02010600040101010101" pitchFamily="2" charset="-122"/>
                <a:ea typeface="华文楷体" panose="02010600040101010101" pitchFamily="2" charset="-122"/>
              </a:rPr>
              <a:t>定期对冰箱内物品进行清理</a:t>
            </a:r>
            <a:r>
              <a:rPr lang="zh-CN" altLang="en-US" sz="1800" dirty="0">
                <a:latin typeface="华文楷体" panose="02010600040101010101" pitchFamily="2" charset="-122"/>
                <a:ea typeface="华文楷体" panose="02010600040101010101" pitchFamily="2" charset="-122"/>
              </a:rPr>
              <a:t>，确保物品均在有效期内。</a:t>
            </a:r>
          </a:p>
          <a:p>
            <a:pPr algn="ctr" eaLnBrk="0" hangingPunct="0">
              <a:lnSpc>
                <a:spcPts val="2800"/>
              </a:lnSpc>
              <a:buClrTx/>
              <a:buSzTx/>
              <a:buFontTx/>
            </a:pPr>
            <a:r>
              <a:rPr lang="zh-CN" altLang="en-US" sz="1800" b="1" dirty="0">
                <a:latin typeface="华文楷体" panose="02010600040101010101" pitchFamily="2" charset="-122"/>
                <a:ea typeface="华文楷体" panose="02010600040101010101" pitchFamily="2" charset="-122"/>
              </a:rPr>
              <a:t>第三章 常用加热设备的安全使用与管理</a:t>
            </a:r>
          </a:p>
          <a:p>
            <a:pPr algn="l" eaLnBrk="0" hangingPunct="0">
              <a:lnSpc>
                <a:spcPts val="2800"/>
              </a:lnSpc>
              <a:buClrTx/>
              <a:buSzTx/>
              <a:buFontTx/>
            </a:pPr>
            <a:r>
              <a:rPr lang="en-US" altLang="zh-CN" sz="1800" dirty="0">
                <a:latin typeface="华文楷体" panose="02010600040101010101" pitchFamily="2" charset="-122"/>
                <a:ea typeface="华文楷体" panose="02010600040101010101" pitchFamily="2" charset="-122"/>
              </a:rPr>
              <a:t>        </a:t>
            </a:r>
            <a:r>
              <a:rPr lang="zh-CN" altLang="en-US" sz="1800" b="1" dirty="0">
                <a:latin typeface="华文楷体" panose="02010600040101010101" pitchFamily="2" charset="-122"/>
                <a:ea typeface="华文楷体" panose="02010600040101010101" pitchFamily="2" charset="-122"/>
              </a:rPr>
              <a:t>第十四条</a:t>
            </a:r>
            <a:r>
              <a:rPr lang="zh-CN" altLang="en-US" sz="1800" dirty="0">
                <a:latin typeface="华文楷体" panose="02010600040101010101" pitchFamily="2" charset="-122"/>
                <a:ea typeface="华文楷体" panose="02010600040101010101" pitchFamily="2" charset="-122"/>
              </a:rPr>
              <a:t> 常用加热设备应放置在</a:t>
            </a:r>
            <a:r>
              <a:rPr lang="zh-CN" altLang="en-US" sz="1800" b="1" dirty="0">
                <a:solidFill>
                  <a:srgbClr val="FF0000"/>
                </a:solidFill>
                <a:latin typeface="华文楷体" panose="02010600040101010101" pitchFamily="2" charset="-122"/>
                <a:ea typeface="华文楷体" panose="02010600040101010101" pitchFamily="2" charset="-122"/>
              </a:rPr>
              <a:t>通风干燥处，不直接放在木桌、木板等易燃物品上使用。</a:t>
            </a:r>
            <a:r>
              <a:rPr lang="zh-CN" altLang="en-US" sz="1800" dirty="0">
                <a:latin typeface="华文楷体" panose="02010600040101010101" pitchFamily="2" charset="-122"/>
                <a:ea typeface="华文楷体" panose="02010600040101010101" pitchFamily="2" charset="-122"/>
              </a:rPr>
              <a:t>设备周围不得存放易燃、易爆、易挥发性化学品和纸板、泡沫、塑料等易燃物品，不能放置冰箱、气体钢瓶等设备及杂物。</a:t>
            </a:r>
            <a:r>
              <a:rPr lang="zh-CN" altLang="en-US" sz="1800" b="1" dirty="0">
                <a:solidFill>
                  <a:srgbClr val="FF0000"/>
                </a:solidFill>
                <a:latin typeface="华文楷体" panose="02010600040101010101" pitchFamily="2" charset="-122"/>
                <a:ea typeface="华文楷体" panose="02010600040101010101" pitchFamily="2" charset="-122"/>
              </a:rPr>
              <a:t>设备周围留出一定的散热空间，有热风出口的位置及上方应避免任何形式的布线，远离配电箱、插座、接线板。必须在常用加热设备旁醒目位置放置高温警示标识。</a:t>
            </a:r>
          </a:p>
        </p:txBody>
      </p:sp>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TextBox 4"/>
          <p:cNvSpPr txBox="1"/>
          <p:nvPr/>
        </p:nvSpPr>
        <p:spPr>
          <a:xfrm>
            <a:off x="522288" y="890270"/>
            <a:ext cx="9769475" cy="383540"/>
          </a:xfrm>
          <a:prstGeom prst="rect">
            <a:avLst/>
          </a:prstGeom>
          <a:noFill/>
          <a:ln w="9525">
            <a:noFill/>
          </a:ln>
        </p:spPr>
        <p:txBody>
          <a:bodyPr wrap="square" anchor="t" anchorCtr="0">
            <a:spAutoFit/>
          </a:bodyPr>
          <a:lstStyle/>
          <a:p>
            <a:r>
              <a:rPr lang="zh-CN" altLang="en-US" sz="1900" b="1" dirty="0">
                <a:latin typeface="华文新魏" panose="02010800040101010101" pitchFamily="2" charset="-122"/>
                <a:ea typeface="华文新魏" panose="02010800040101010101" pitchFamily="2" charset="-122"/>
              </a:rPr>
              <a:t>（十二）</a:t>
            </a:r>
            <a:r>
              <a:rPr lang="zh-CN" altLang="en-US" sz="1900" b="1" dirty="0">
                <a:latin typeface="华文新魏" panose="02010800040101010101" pitchFamily="2" charset="-122"/>
                <a:ea typeface="华文新魏" panose="02010800040101010101" pitchFamily="2" charset="-122"/>
                <a:sym typeface="+mn-ea"/>
              </a:rPr>
              <a:t>天津师范大学实验室冰箱及常用加热设备安全管理实施细则（试行）</a:t>
            </a:r>
            <a:r>
              <a:rPr lang="zh-CN" altLang="en-US" sz="1900" b="1" dirty="0">
                <a:latin typeface="华文新魏" panose="02010800040101010101" pitchFamily="2" charset="-122"/>
                <a:ea typeface="华文新魏" panose="02010800040101010101" pitchFamily="2" charset="-122"/>
              </a:rPr>
              <a:t>（重点内容）</a:t>
            </a:r>
          </a:p>
        </p:txBody>
      </p:sp>
      <p:pic>
        <p:nvPicPr>
          <p:cNvPr id="79874" name="图片 109">
            <a:hlinkClick r:id="rId3" action="ppaction://hlinksldjump"/>
          </p:cNvPr>
          <p:cNvPicPr>
            <a:picLocks noChangeAspect="1"/>
          </p:cNvPicPr>
          <p:nvPr/>
        </p:nvPicPr>
        <p:blipFill>
          <a:blip r:embed="rId4" cstate="print"/>
          <a:srcRect l="67346" t="17532" r="2882" b="42969"/>
          <a:stretch>
            <a:fillRect/>
          </a:stretch>
        </p:blipFill>
        <p:spPr>
          <a:xfrm>
            <a:off x="9275763" y="6138863"/>
            <a:ext cx="798512" cy="755650"/>
          </a:xfrm>
          <a:prstGeom prst="rect">
            <a:avLst/>
          </a:prstGeom>
          <a:noFill/>
          <a:ln w="9525">
            <a:noFill/>
          </a:ln>
        </p:spPr>
      </p:pic>
      <p:pic>
        <p:nvPicPr>
          <p:cNvPr id="79875" name="图片 11">
            <a:hlinkClick r:id="rId5" action="ppaction://hlinksldjump"/>
          </p:cNvPr>
          <p:cNvPicPr>
            <a:picLocks noChangeAspect="1"/>
          </p:cNvPicPr>
          <p:nvPr/>
        </p:nvPicPr>
        <p:blipFill>
          <a:blip r:embed="rId6" cstate="print"/>
          <a:srcRect l="4480" t="58189" r="68494" b="5009"/>
          <a:stretch>
            <a:fillRect/>
          </a:stretch>
        </p:blipFill>
        <p:spPr>
          <a:xfrm>
            <a:off x="8418513" y="6138863"/>
            <a:ext cx="739775" cy="739775"/>
          </a:xfrm>
          <a:prstGeom prst="rect">
            <a:avLst/>
          </a:prstGeom>
          <a:noFill/>
          <a:ln w="9525">
            <a:noFill/>
          </a:ln>
        </p:spPr>
      </p:pic>
      <p:sp>
        <p:nvSpPr>
          <p:cNvPr id="79876" name="TextBox 5"/>
          <p:cNvSpPr txBox="1"/>
          <p:nvPr>
            <p:custDataLst>
              <p:tags r:id="rId1"/>
            </p:custDataLst>
          </p:nvPr>
        </p:nvSpPr>
        <p:spPr>
          <a:xfrm>
            <a:off x="523875" y="1332865"/>
            <a:ext cx="9714865" cy="4399915"/>
          </a:xfrm>
          <a:prstGeom prst="rect">
            <a:avLst/>
          </a:prstGeom>
          <a:noFill/>
          <a:ln w="9525">
            <a:noFill/>
          </a:ln>
        </p:spPr>
        <p:txBody>
          <a:bodyPr wrap="square" anchor="t" anchorCtr="0">
            <a:spAutoFit/>
          </a:bodyPr>
          <a:lstStyle/>
          <a:p>
            <a:pPr algn="ctr" eaLnBrk="0" hangingPunct="0">
              <a:lnSpc>
                <a:spcPts val="2800"/>
              </a:lnSpc>
              <a:buClrTx/>
              <a:buSzTx/>
              <a:buFontTx/>
            </a:pPr>
            <a:r>
              <a:rPr lang="zh-CN" altLang="en-US" sz="1800" b="1" dirty="0">
                <a:latin typeface="华文楷体" panose="02010600040101010101" pitchFamily="2" charset="-122"/>
                <a:ea typeface="华文楷体" panose="02010600040101010101" pitchFamily="2" charset="-122"/>
              </a:rPr>
              <a:t>第三章 常用加热设备的安全使用与管理</a:t>
            </a:r>
          </a:p>
          <a:p>
            <a:pPr algn="l" eaLnBrk="0" hangingPunct="0">
              <a:lnSpc>
                <a:spcPts val="2800"/>
              </a:lnSpc>
              <a:buClrTx/>
              <a:buSzTx/>
              <a:buFontTx/>
            </a:pPr>
            <a:r>
              <a:rPr lang="en-US" altLang="zh-CN" sz="1800" dirty="0">
                <a:latin typeface="华文楷体" panose="02010600040101010101" pitchFamily="2" charset="-122"/>
                <a:ea typeface="华文楷体" panose="02010600040101010101" pitchFamily="2" charset="-122"/>
              </a:rPr>
              <a:t>        </a:t>
            </a:r>
            <a:r>
              <a:rPr lang="en-US" altLang="zh-CN" sz="1800" b="1" dirty="0">
                <a:solidFill>
                  <a:srgbClr val="FF0000"/>
                </a:solidFill>
                <a:latin typeface="华文楷体" panose="02010600040101010101" pitchFamily="2" charset="-122"/>
                <a:ea typeface="华文楷体" panose="02010600040101010101" pitchFamily="2" charset="-122"/>
              </a:rPr>
              <a:t> </a:t>
            </a:r>
            <a:r>
              <a:rPr lang="en-US" altLang="zh-CN" sz="1800" b="1" dirty="0">
                <a:solidFill>
                  <a:schemeClr val="tx1"/>
                </a:solidFill>
                <a:latin typeface="华文楷体" panose="02010600040101010101" pitchFamily="2" charset="-122"/>
                <a:ea typeface="华文楷体" panose="02010600040101010101" pitchFamily="2" charset="-122"/>
              </a:rPr>
              <a:t>第十五条</a:t>
            </a:r>
            <a:r>
              <a:rPr lang="en-US" altLang="zh-CN" sz="1800" dirty="0">
                <a:solidFill>
                  <a:schemeClr val="tx1"/>
                </a:solidFill>
                <a:latin typeface="华文楷体" panose="02010600040101010101" pitchFamily="2" charset="-122"/>
                <a:ea typeface="华文楷体" panose="02010600040101010101" pitchFamily="2" charset="-122"/>
              </a:rPr>
              <a:t> 常用加热设备旁醒目位置</a:t>
            </a:r>
            <a:r>
              <a:rPr lang="en-US" altLang="zh-CN" sz="1800" b="1" dirty="0">
                <a:solidFill>
                  <a:srgbClr val="FF0000"/>
                </a:solidFill>
                <a:latin typeface="华文楷体" panose="02010600040101010101" pitchFamily="2" charset="-122"/>
                <a:ea typeface="华文楷体" panose="02010600040101010101" pitchFamily="2" charset="-122"/>
              </a:rPr>
              <a:t>张贴使用操作规程</a:t>
            </a:r>
            <a:r>
              <a:rPr lang="en-US" altLang="zh-CN" sz="1800" dirty="0">
                <a:solidFill>
                  <a:schemeClr val="tx1"/>
                </a:solidFill>
                <a:latin typeface="华文楷体" panose="02010600040101010101" pitchFamily="2" charset="-122"/>
                <a:ea typeface="华文楷体" panose="02010600040101010101" pitchFamily="2" charset="-122"/>
              </a:rPr>
              <a:t>（含使用注意事项），配备安全防护措施，</a:t>
            </a:r>
            <a:r>
              <a:rPr lang="en-US" altLang="zh-CN" sz="1800" b="1" dirty="0">
                <a:solidFill>
                  <a:srgbClr val="FF0000"/>
                </a:solidFill>
                <a:latin typeface="华文楷体" panose="02010600040101010101" pitchFamily="2" charset="-122"/>
                <a:ea typeface="华文楷体" panose="02010600040101010101" pitchFamily="2" charset="-122"/>
              </a:rPr>
              <a:t>首次使用前要对使用人员进行安全培训，</a:t>
            </a:r>
            <a:r>
              <a:rPr lang="en-US" altLang="zh-CN" sz="1800" dirty="0">
                <a:solidFill>
                  <a:schemeClr val="tx1"/>
                </a:solidFill>
                <a:latin typeface="华文楷体" panose="02010600040101010101" pitchFamily="2" charset="-122"/>
                <a:ea typeface="华文楷体" panose="02010600040101010101" pitchFamily="2" charset="-122"/>
              </a:rPr>
              <a:t>确保其严格按照操作规程正确使用。</a:t>
            </a:r>
          </a:p>
          <a:p>
            <a:pPr algn="l" eaLnBrk="0" hangingPunct="0">
              <a:lnSpc>
                <a:spcPts val="2800"/>
              </a:lnSpc>
              <a:buClrTx/>
              <a:buSzTx/>
              <a:buFontTx/>
            </a:pPr>
            <a:r>
              <a:rPr lang="en-US" altLang="zh-CN" sz="1800" dirty="0">
                <a:solidFill>
                  <a:schemeClr val="tx1"/>
                </a:solidFill>
                <a:latin typeface="华文楷体" panose="02010600040101010101" pitchFamily="2" charset="-122"/>
                <a:ea typeface="华文楷体" panose="02010600040101010101" pitchFamily="2" charset="-122"/>
              </a:rPr>
              <a:t>        </a:t>
            </a:r>
            <a:r>
              <a:rPr lang="en-US" altLang="zh-CN" sz="1800" b="1" dirty="0">
                <a:solidFill>
                  <a:schemeClr val="tx1"/>
                </a:solidFill>
                <a:latin typeface="华文楷体" panose="02010600040101010101" pitchFamily="2" charset="-122"/>
                <a:ea typeface="华文楷体" panose="02010600040101010101" pitchFamily="2" charset="-122"/>
              </a:rPr>
              <a:t>第十六条</a:t>
            </a:r>
            <a:r>
              <a:rPr lang="en-US" altLang="zh-CN" sz="1800" dirty="0">
                <a:solidFill>
                  <a:schemeClr val="tx1"/>
                </a:solidFill>
                <a:latin typeface="华文楷体" panose="02010600040101010101" pitchFamily="2" charset="-122"/>
                <a:ea typeface="华文楷体" panose="02010600040101010101" pitchFamily="2" charset="-122"/>
              </a:rPr>
              <a:t> 使用加热设备时，</a:t>
            </a:r>
            <a:r>
              <a:rPr lang="en-US" altLang="zh-CN" sz="1800" b="1" dirty="0">
                <a:solidFill>
                  <a:srgbClr val="FF0000"/>
                </a:solidFill>
                <a:latin typeface="华文楷体" panose="02010600040101010101" pitchFamily="2" charset="-122"/>
                <a:ea typeface="华文楷体" panose="02010600040101010101" pitchFamily="2" charset="-122"/>
              </a:rPr>
              <a:t>温度较高的加热实验应有人值守或有实时监控措施</a:t>
            </a:r>
            <a:r>
              <a:rPr lang="en-US" altLang="zh-CN" sz="1800" dirty="0">
                <a:solidFill>
                  <a:schemeClr val="tx1"/>
                </a:solidFill>
                <a:latin typeface="华文楷体" panose="02010600040101010101" pitchFamily="2" charset="-122"/>
                <a:ea typeface="华文楷体" panose="02010600040101010101" pitchFamily="2" charset="-122"/>
              </a:rPr>
              <a:t>。</a:t>
            </a:r>
          </a:p>
          <a:p>
            <a:pPr algn="l" eaLnBrk="0" hangingPunct="0">
              <a:lnSpc>
                <a:spcPts val="2800"/>
              </a:lnSpc>
              <a:buClrTx/>
              <a:buSzTx/>
              <a:buFontTx/>
            </a:pPr>
            <a:r>
              <a:rPr lang="en-US" altLang="zh-CN" sz="1800" dirty="0">
                <a:solidFill>
                  <a:schemeClr val="tx1"/>
                </a:solidFill>
                <a:latin typeface="华文楷体" panose="02010600040101010101" pitchFamily="2" charset="-122"/>
                <a:ea typeface="华文楷体" panose="02010600040101010101" pitchFamily="2" charset="-122"/>
              </a:rPr>
              <a:t>        </a:t>
            </a:r>
            <a:r>
              <a:rPr lang="en-US" altLang="zh-CN" sz="1800" b="1" dirty="0">
                <a:solidFill>
                  <a:schemeClr val="tx1"/>
                </a:solidFill>
                <a:latin typeface="华文楷体" panose="02010600040101010101" pitchFamily="2" charset="-122"/>
                <a:ea typeface="华文楷体" panose="02010600040101010101" pitchFamily="2" charset="-122"/>
              </a:rPr>
              <a:t>第十七条</a:t>
            </a:r>
            <a:r>
              <a:rPr lang="en-US" altLang="zh-CN" sz="1800" dirty="0">
                <a:solidFill>
                  <a:schemeClr val="tx1"/>
                </a:solidFill>
                <a:latin typeface="华文楷体" panose="02010600040101010101" pitchFamily="2" charset="-122"/>
                <a:ea typeface="华文楷体" panose="02010600040101010101" pitchFamily="2" charset="-122"/>
              </a:rPr>
              <a:t> 烘箱、马弗炉、高温管式炉等运行期间，须加强观察（一般10-15分钟观察一次）。</a:t>
            </a:r>
            <a:r>
              <a:rPr lang="en-US" altLang="zh-CN" sz="1800" b="1" dirty="0">
                <a:solidFill>
                  <a:srgbClr val="FF0000"/>
                </a:solidFill>
                <a:latin typeface="华文楷体" panose="02010600040101010101" pitchFamily="2" charset="-122"/>
                <a:ea typeface="华文楷体" panose="02010600040101010101" pitchFamily="2" charset="-122"/>
              </a:rPr>
              <a:t>如因特殊情况确需开机过夜，须向学院报备，并做好必要的安全防护与应急处理预案。</a:t>
            </a:r>
            <a:endParaRPr lang="en-US" altLang="zh-CN" sz="1800" dirty="0">
              <a:solidFill>
                <a:schemeClr val="tx1"/>
              </a:solidFill>
              <a:latin typeface="华文楷体" panose="02010600040101010101" pitchFamily="2" charset="-122"/>
              <a:ea typeface="华文楷体" panose="02010600040101010101" pitchFamily="2" charset="-122"/>
            </a:endParaRPr>
          </a:p>
          <a:p>
            <a:pPr algn="l" eaLnBrk="0" hangingPunct="0">
              <a:lnSpc>
                <a:spcPts val="2800"/>
              </a:lnSpc>
              <a:buClrTx/>
              <a:buSzTx/>
              <a:buFontTx/>
            </a:pPr>
            <a:r>
              <a:rPr lang="en-US" altLang="zh-CN" sz="1800" dirty="0">
                <a:solidFill>
                  <a:schemeClr val="tx1"/>
                </a:solidFill>
                <a:latin typeface="华文楷体" panose="02010600040101010101" pitchFamily="2" charset="-122"/>
                <a:ea typeface="华文楷体" panose="02010600040101010101" pitchFamily="2" charset="-122"/>
              </a:rPr>
              <a:t>        </a:t>
            </a:r>
            <a:r>
              <a:rPr lang="en-US" altLang="zh-CN" sz="1800" b="1" dirty="0">
                <a:solidFill>
                  <a:schemeClr val="tx1"/>
                </a:solidFill>
                <a:latin typeface="华文楷体" panose="02010600040101010101" pitchFamily="2" charset="-122"/>
                <a:ea typeface="华文楷体" panose="02010600040101010101" pitchFamily="2" charset="-122"/>
              </a:rPr>
              <a:t>第十九条</a:t>
            </a:r>
            <a:r>
              <a:rPr lang="en-US" altLang="zh-CN" sz="1800" dirty="0">
                <a:solidFill>
                  <a:schemeClr val="tx1"/>
                </a:solidFill>
                <a:latin typeface="华文楷体" panose="02010600040101010101" pitchFamily="2" charset="-122"/>
                <a:ea typeface="华文楷体" panose="02010600040101010101" pitchFamily="2" charset="-122"/>
              </a:rPr>
              <a:t> </a:t>
            </a:r>
            <a:r>
              <a:rPr lang="en-US" altLang="zh-CN" sz="1800" b="1" dirty="0">
                <a:solidFill>
                  <a:srgbClr val="FF0000"/>
                </a:solidFill>
                <a:latin typeface="华文楷体" panose="02010600040101010101" pitchFamily="2" charset="-122"/>
                <a:ea typeface="华文楷体" panose="02010600040101010101" pitchFamily="2" charset="-122"/>
              </a:rPr>
              <a:t>严禁将易燃、易爆、易挥发性物品置于普通烘箱中加热</a:t>
            </a:r>
            <a:r>
              <a:rPr lang="en-US" altLang="zh-CN" sz="1800" dirty="0">
                <a:solidFill>
                  <a:schemeClr val="tx1"/>
                </a:solidFill>
                <a:latin typeface="华文楷体" panose="02010600040101010101" pitchFamily="2" charset="-122"/>
                <a:ea typeface="华文楷体" panose="02010600040101010101" pitchFamily="2" charset="-122"/>
              </a:rPr>
              <a:t>，以免发生爆炸、火灾等事故。</a:t>
            </a:r>
            <a:r>
              <a:rPr lang="en-US" altLang="zh-CN" sz="1800" b="1" dirty="0">
                <a:solidFill>
                  <a:srgbClr val="FF0000"/>
                </a:solidFill>
                <a:latin typeface="华文楷体" panose="02010600040101010101" pitchFamily="2" charset="-122"/>
                <a:ea typeface="华文楷体" panose="02010600040101010101" pitchFamily="2" charset="-122"/>
              </a:rPr>
              <a:t>如特殊情况确需</a:t>
            </a:r>
            <a:r>
              <a:rPr lang="en-US" altLang="zh-CN" sz="1800" dirty="0">
                <a:solidFill>
                  <a:schemeClr val="tx1"/>
                </a:solidFill>
                <a:latin typeface="华文楷体" panose="02010600040101010101" pitchFamily="2" charset="-122"/>
                <a:ea typeface="华文楷体" panose="02010600040101010101" pitchFamily="2" charset="-122"/>
              </a:rPr>
              <a:t>加热上述物品，操作人员必须严格按照相关的操作规程</a:t>
            </a:r>
            <a:r>
              <a:rPr lang="en-US" altLang="zh-CN" sz="1800" b="1" dirty="0">
                <a:solidFill>
                  <a:srgbClr val="FF0000"/>
                </a:solidFill>
                <a:latin typeface="华文楷体" panose="02010600040101010101" pitchFamily="2" charset="-122"/>
                <a:ea typeface="华文楷体" panose="02010600040101010101" pitchFamily="2" charset="-122"/>
              </a:rPr>
              <a:t>在真空烘箱中</a:t>
            </a:r>
            <a:r>
              <a:rPr lang="en-US" altLang="zh-CN" sz="1800" dirty="0">
                <a:solidFill>
                  <a:schemeClr val="tx1"/>
                </a:solidFill>
                <a:latin typeface="华文楷体" panose="02010600040101010101" pitchFamily="2" charset="-122"/>
                <a:ea typeface="华文楷体" panose="02010600040101010101" pitchFamily="2" charset="-122"/>
              </a:rPr>
              <a:t>进行加热，并做好安全防范和应急处理预案。</a:t>
            </a:r>
          </a:p>
          <a:p>
            <a:pPr algn="l" eaLnBrk="0" hangingPunct="0">
              <a:lnSpc>
                <a:spcPts val="2800"/>
              </a:lnSpc>
              <a:buClrTx/>
              <a:buSzTx/>
              <a:buFontTx/>
            </a:pPr>
            <a:r>
              <a:rPr lang="en-US" altLang="zh-CN" sz="1800" dirty="0">
                <a:solidFill>
                  <a:schemeClr val="tx1"/>
                </a:solidFill>
                <a:latin typeface="华文楷体" panose="02010600040101010101" pitchFamily="2" charset="-122"/>
                <a:ea typeface="华文楷体" panose="02010600040101010101" pitchFamily="2" charset="-122"/>
              </a:rPr>
              <a:t>        </a:t>
            </a:r>
            <a:r>
              <a:rPr lang="zh-CN" altLang="en-US" sz="1800" b="1" dirty="0">
                <a:latin typeface="华文楷体" panose="02010600040101010101" pitchFamily="2" charset="-122"/>
                <a:ea typeface="华文楷体" panose="02010600040101010101" pitchFamily="2" charset="-122"/>
                <a:sym typeface="+mn-ea"/>
              </a:rPr>
              <a:t>第二十二条</a:t>
            </a:r>
            <a:r>
              <a:rPr lang="zh-CN" altLang="en-US" sz="1800" dirty="0">
                <a:latin typeface="华文楷体" panose="02010600040101010101" pitchFamily="2" charset="-122"/>
                <a:ea typeface="华文楷体" panose="02010600040101010101" pitchFamily="2" charset="-122"/>
                <a:sym typeface="+mn-ea"/>
              </a:rPr>
              <a:t> </a:t>
            </a:r>
            <a:r>
              <a:rPr lang="zh-CN" altLang="en-US" sz="1800" b="1" dirty="0">
                <a:solidFill>
                  <a:srgbClr val="FF0000"/>
                </a:solidFill>
                <a:latin typeface="华文楷体" panose="02010600040101010101" pitchFamily="2" charset="-122"/>
                <a:ea typeface="华文楷体" panose="02010600040101010101" pitchFamily="2" charset="-122"/>
                <a:sym typeface="+mn-ea"/>
              </a:rPr>
              <a:t>用电磁炉或加热套（碗、板）加热液体时，不可加的太满，以免液体沸腾外溢，损坏设备及造成人身伤害。同时注意观察，避免干烧损坏。不要触摸电磁炉和加热套（碗、板）的受热部位，防止烫伤。</a:t>
            </a:r>
            <a:endParaRPr lang="en-US" altLang="zh-CN" sz="1800" dirty="0">
              <a:solidFill>
                <a:schemeClr val="tx1"/>
              </a:solidFill>
              <a:latin typeface="华文楷体" panose="02010600040101010101" pitchFamily="2" charset="-122"/>
              <a:ea typeface="华文楷体" panose="02010600040101010101" pitchFamily="2" charset="-122"/>
            </a:endParaRPr>
          </a:p>
        </p:txBody>
      </p:sp>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TextBox 4"/>
          <p:cNvSpPr txBox="1"/>
          <p:nvPr/>
        </p:nvSpPr>
        <p:spPr>
          <a:xfrm>
            <a:off x="522288" y="890270"/>
            <a:ext cx="9769475" cy="383540"/>
          </a:xfrm>
          <a:prstGeom prst="rect">
            <a:avLst/>
          </a:prstGeom>
          <a:noFill/>
          <a:ln w="9525">
            <a:noFill/>
          </a:ln>
        </p:spPr>
        <p:txBody>
          <a:bodyPr wrap="square" anchor="t" anchorCtr="0">
            <a:spAutoFit/>
          </a:bodyPr>
          <a:lstStyle/>
          <a:p>
            <a:r>
              <a:rPr lang="zh-CN" altLang="en-US" sz="1900" b="1" dirty="0">
                <a:latin typeface="华文新魏" panose="02010800040101010101" pitchFamily="2" charset="-122"/>
                <a:ea typeface="华文新魏" panose="02010800040101010101" pitchFamily="2" charset="-122"/>
                <a:sym typeface="+mn-ea"/>
              </a:rPr>
              <a:t>（十二）天津师范大学实验室冰箱及常用加热设备安全管理实施细则（试行）（重点内容）</a:t>
            </a:r>
            <a:endParaRPr lang="zh-CN" altLang="en-US" sz="1900" b="1" dirty="0">
              <a:latin typeface="华文新魏" panose="02010800040101010101" pitchFamily="2" charset="-122"/>
              <a:ea typeface="华文新魏" panose="02010800040101010101" pitchFamily="2" charset="-122"/>
            </a:endParaRPr>
          </a:p>
        </p:txBody>
      </p:sp>
      <p:pic>
        <p:nvPicPr>
          <p:cNvPr id="79874" name="图片 109">
            <a:hlinkClick r:id="rId3" action="ppaction://hlinksldjump"/>
          </p:cNvPr>
          <p:cNvPicPr>
            <a:picLocks noChangeAspect="1"/>
          </p:cNvPicPr>
          <p:nvPr/>
        </p:nvPicPr>
        <p:blipFill>
          <a:blip r:embed="rId4" cstate="print"/>
          <a:srcRect l="67346" t="17532" r="2882" b="42969"/>
          <a:stretch>
            <a:fillRect/>
          </a:stretch>
        </p:blipFill>
        <p:spPr>
          <a:xfrm>
            <a:off x="9275763" y="6138863"/>
            <a:ext cx="798512" cy="755650"/>
          </a:xfrm>
          <a:prstGeom prst="rect">
            <a:avLst/>
          </a:prstGeom>
          <a:noFill/>
          <a:ln w="9525">
            <a:noFill/>
          </a:ln>
        </p:spPr>
      </p:pic>
      <p:pic>
        <p:nvPicPr>
          <p:cNvPr id="79875" name="图片 11">
            <a:hlinkClick r:id="rId5" action="ppaction://hlinksldjump"/>
          </p:cNvPr>
          <p:cNvPicPr>
            <a:picLocks noChangeAspect="1"/>
          </p:cNvPicPr>
          <p:nvPr/>
        </p:nvPicPr>
        <p:blipFill>
          <a:blip r:embed="rId6" cstate="print"/>
          <a:srcRect l="4480" t="58189" r="68494" b="5009"/>
          <a:stretch>
            <a:fillRect/>
          </a:stretch>
        </p:blipFill>
        <p:spPr>
          <a:xfrm>
            <a:off x="8418513" y="6138863"/>
            <a:ext cx="739775" cy="739775"/>
          </a:xfrm>
          <a:prstGeom prst="rect">
            <a:avLst/>
          </a:prstGeom>
          <a:noFill/>
          <a:ln w="9525">
            <a:noFill/>
          </a:ln>
        </p:spPr>
      </p:pic>
      <p:sp>
        <p:nvSpPr>
          <p:cNvPr id="79876" name="TextBox 5"/>
          <p:cNvSpPr txBox="1"/>
          <p:nvPr>
            <p:custDataLst>
              <p:tags r:id="rId1"/>
            </p:custDataLst>
          </p:nvPr>
        </p:nvSpPr>
        <p:spPr>
          <a:xfrm>
            <a:off x="523875" y="1332865"/>
            <a:ext cx="9714865" cy="3759200"/>
          </a:xfrm>
          <a:prstGeom prst="rect">
            <a:avLst/>
          </a:prstGeom>
          <a:noFill/>
          <a:ln w="9525">
            <a:noFill/>
          </a:ln>
        </p:spPr>
        <p:txBody>
          <a:bodyPr wrap="square" anchor="t" anchorCtr="0">
            <a:spAutoFit/>
          </a:bodyPr>
          <a:lstStyle/>
          <a:p>
            <a:pPr algn="ctr" eaLnBrk="0" hangingPunct="0">
              <a:lnSpc>
                <a:spcPts val="2600"/>
              </a:lnSpc>
              <a:buClrTx/>
              <a:buSzTx/>
              <a:buFontTx/>
            </a:pPr>
            <a:r>
              <a:rPr lang="zh-CN" altLang="en-US" sz="1800" b="1" dirty="0">
                <a:latin typeface="华文楷体" panose="02010600040101010101" pitchFamily="2" charset="-122"/>
                <a:ea typeface="华文楷体" panose="02010600040101010101" pitchFamily="2" charset="-122"/>
              </a:rPr>
              <a:t>第三章 常用加热设备的安全使用与管理</a:t>
            </a:r>
          </a:p>
          <a:p>
            <a:pPr algn="l" eaLnBrk="0" hangingPunct="0">
              <a:lnSpc>
                <a:spcPts val="2600"/>
              </a:lnSpc>
              <a:buClrTx/>
              <a:buSzTx/>
              <a:buFontTx/>
            </a:pPr>
            <a:r>
              <a:rPr lang="en-US" altLang="zh-CN" sz="1800" dirty="0">
                <a:latin typeface="华文楷体" panose="02010600040101010101" pitchFamily="2" charset="-122"/>
                <a:ea typeface="华文楷体" panose="02010600040101010101" pitchFamily="2" charset="-122"/>
              </a:rPr>
              <a:t>        </a:t>
            </a:r>
            <a:r>
              <a:rPr lang="zh-CN" altLang="en-US" sz="1800" b="1" dirty="0">
                <a:latin typeface="华文楷体" panose="02010600040101010101" pitchFamily="2" charset="-122"/>
                <a:ea typeface="华文楷体" panose="02010600040101010101" pitchFamily="2" charset="-122"/>
              </a:rPr>
              <a:t>第二十三条</a:t>
            </a:r>
            <a:r>
              <a:rPr lang="zh-CN" altLang="en-US" sz="1800" dirty="0">
                <a:latin typeface="华文楷体" panose="02010600040101010101" pitchFamily="2" charset="-122"/>
                <a:ea typeface="华文楷体" panose="02010600040101010101" pitchFamily="2" charset="-122"/>
              </a:rPr>
              <a:t> </a:t>
            </a:r>
            <a:r>
              <a:rPr lang="zh-CN" altLang="en-US" sz="1800" b="1" dirty="0">
                <a:solidFill>
                  <a:srgbClr val="FF0000"/>
                </a:solidFill>
                <a:latin typeface="华文楷体" panose="02010600040101010101" pitchFamily="2" charset="-122"/>
                <a:ea typeface="华文楷体" panose="02010600040101010101" pitchFamily="2" charset="-122"/>
              </a:rPr>
              <a:t>使用电吹风和热风枪时，不要用手接触热风出口，不要让设备长时间疲劳工作</a:t>
            </a:r>
            <a:r>
              <a:rPr lang="zh-CN" altLang="en-US" sz="1800" dirty="0">
                <a:latin typeface="华文楷体" panose="02010600040101010101" pitchFamily="2" charset="-122"/>
                <a:ea typeface="华文楷体" panose="02010600040101010101" pitchFamily="2" charset="-122"/>
              </a:rPr>
              <a:t>，避免烫伤和部件过热损坏。</a:t>
            </a:r>
          </a:p>
          <a:p>
            <a:pPr algn="l" eaLnBrk="0" hangingPunct="0">
              <a:lnSpc>
                <a:spcPts val="2600"/>
              </a:lnSpc>
              <a:buClrTx/>
              <a:buSzTx/>
              <a:buFontTx/>
            </a:pPr>
            <a:r>
              <a:rPr lang="en-US" altLang="zh-CN" sz="1800" dirty="0">
                <a:latin typeface="华文楷体" panose="02010600040101010101" pitchFamily="2" charset="-122"/>
                <a:ea typeface="华文楷体" panose="02010600040101010101" pitchFamily="2" charset="-122"/>
              </a:rPr>
              <a:t>        </a:t>
            </a:r>
            <a:r>
              <a:rPr lang="zh-CN" altLang="en-US" sz="1800" b="1" dirty="0">
                <a:latin typeface="华文楷体" panose="02010600040101010101" pitchFamily="2" charset="-122"/>
                <a:ea typeface="华文楷体" panose="02010600040101010101" pitchFamily="2" charset="-122"/>
              </a:rPr>
              <a:t>第二十四条</a:t>
            </a:r>
            <a:r>
              <a:rPr lang="zh-CN" altLang="en-US" sz="1800" dirty="0">
                <a:latin typeface="华文楷体" panose="02010600040101010101" pitchFamily="2" charset="-122"/>
                <a:ea typeface="华文楷体" panose="02010600040101010101" pitchFamily="2" charset="-122"/>
              </a:rPr>
              <a:t> 通电的电烙铁不使用时，</a:t>
            </a:r>
            <a:r>
              <a:rPr lang="zh-CN" altLang="en-US" sz="1800" b="1" dirty="0">
                <a:solidFill>
                  <a:srgbClr val="FF0000"/>
                </a:solidFill>
                <a:latin typeface="华文楷体" panose="02010600040101010101" pitchFamily="2" charset="-122"/>
                <a:ea typeface="华文楷体" panose="02010600040101010101" pitchFamily="2" charset="-122"/>
              </a:rPr>
              <a:t>应摆放在合适的烙铁架上，</a:t>
            </a:r>
            <a:r>
              <a:rPr lang="zh-CN" altLang="en-US" sz="1800" dirty="0">
                <a:latin typeface="华文楷体" panose="02010600040101010101" pitchFamily="2" charset="-122"/>
                <a:ea typeface="华文楷体" panose="02010600040101010101" pitchFamily="2" charset="-122"/>
              </a:rPr>
              <a:t>防止烙铁头引燃物品或受到碰撞而损坏。</a:t>
            </a:r>
          </a:p>
          <a:p>
            <a:pPr algn="l" eaLnBrk="0" hangingPunct="0">
              <a:lnSpc>
                <a:spcPts val="2600"/>
              </a:lnSpc>
              <a:buClrTx/>
              <a:buSzTx/>
              <a:buFontTx/>
            </a:pPr>
            <a:r>
              <a:rPr lang="en-US" altLang="zh-CN" sz="1800" dirty="0">
                <a:latin typeface="华文楷体" panose="02010600040101010101" pitchFamily="2" charset="-122"/>
                <a:ea typeface="华文楷体" panose="02010600040101010101" pitchFamily="2" charset="-122"/>
              </a:rPr>
              <a:t>        </a:t>
            </a:r>
            <a:r>
              <a:rPr lang="zh-CN" altLang="en-US" sz="1800" b="1" dirty="0">
                <a:solidFill>
                  <a:schemeClr val="tx1"/>
                </a:solidFill>
                <a:latin typeface="华文楷体" panose="02010600040101010101" pitchFamily="2" charset="-122"/>
                <a:ea typeface="华文楷体" panose="02010600040101010101" pitchFamily="2" charset="-122"/>
              </a:rPr>
              <a:t>第二十六条</a:t>
            </a:r>
            <a:r>
              <a:rPr lang="zh-CN" altLang="en-US" sz="1800" dirty="0">
                <a:latin typeface="华文楷体" panose="02010600040101010101" pitchFamily="2" charset="-122"/>
                <a:ea typeface="华文楷体" panose="02010600040101010101" pitchFamily="2" charset="-122"/>
              </a:rPr>
              <a:t> </a:t>
            </a:r>
            <a:r>
              <a:rPr lang="zh-CN" altLang="en-US" sz="1800" b="1" dirty="0">
                <a:solidFill>
                  <a:srgbClr val="FF0000"/>
                </a:solidFill>
                <a:latin typeface="华文楷体" panose="02010600040101010101" pitchFamily="2" charset="-122"/>
                <a:ea typeface="华文楷体" panose="02010600040101010101" pitchFamily="2" charset="-122"/>
              </a:rPr>
              <a:t>使用加热浴锅时，禁止触碰内胆、板盖等部件，防止被烫伤。禁止向油浴锅、沙浴锅和金属浴锅加入水和易燃易爆液体，禁止向水浴锅加入易燃易爆液体。</a:t>
            </a:r>
            <a:endParaRPr lang="zh-CN" altLang="en-US" sz="1800" dirty="0">
              <a:latin typeface="华文楷体" panose="02010600040101010101" pitchFamily="2" charset="-122"/>
              <a:ea typeface="华文楷体" panose="02010600040101010101" pitchFamily="2" charset="-122"/>
            </a:endParaRPr>
          </a:p>
          <a:p>
            <a:pPr algn="ctr" eaLnBrk="0" hangingPunct="0">
              <a:lnSpc>
                <a:spcPts val="2600"/>
              </a:lnSpc>
              <a:buClrTx/>
              <a:buSzTx/>
              <a:buFontTx/>
            </a:pPr>
            <a:r>
              <a:rPr lang="zh-CN" altLang="en-US" sz="1800" b="1" dirty="0">
                <a:latin typeface="华文楷体" panose="02010600040101010101" pitchFamily="2" charset="-122"/>
                <a:ea typeface="华文楷体" panose="02010600040101010101" pitchFamily="2" charset="-122"/>
              </a:rPr>
              <a:t>第四章 冰箱及常用加热设备的报废</a:t>
            </a:r>
            <a:endParaRPr lang="zh-CN" altLang="en-US" sz="1800" dirty="0">
              <a:latin typeface="华文楷体" panose="02010600040101010101" pitchFamily="2" charset="-122"/>
              <a:ea typeface="华文楷体" panose="02010600040101010101" pitchFamily="2" charset="-122"/>
            </a:endParaRPr>
          </a:p>
          <a:p>
            <a:pPr algn="l" eaLnBrk="0" hangingPunct="0">
              <a:lnSpc>
                <a:spcPts val="2600"/>
              </a:lnSpc>
              <a:buClrTx/>
              <a:buSzTx/>
              <a:buFontTx/>
            </a:pPr>
            <a:r>
              <a:rPr lang="en-US" altLang="zh-CN" sz="1800" dirty="0">
                <a:latin typeface="华文楷体" panose="02010600040101010101" pitchFamily="2" charset="-122"/>
                <a:ea typeface="华文楷体" panose="02010600040101010101" pitchFamily="2" charset="-122"/>
              </a:rPr>
              <a:t>        </a:t>
            </a:r>
            <a:r>
              <a:rPr lang="zh-CN" altLang="en-US" sz="1800" b="1" dirty="0">
                <a:latin typeface="华文楷体" panose="02010600040101010101" pitchFamily="2" charset="-122"/>
                <a:ea typeface="华文楷体" panose="02010600040101010101" pitchFamily="2" charset="-122"/>
              </a:rPr>
              <a:t>第二十八条</a:t>
            </a:r>
            <a:r>
              <a:rPr lang="zh-CN" altLang="en-US" sz="1800" dirty="0">
                <a:latin typeface="华文楷体" panose="02010600040101010101" pitchFamily="2" charset="-122"/>
                <a:ea typeface="华文楷体" panose="02010600040101010101" pitchFamily="2" charset="-122"/>
              </a:rPr>
              <a:t> </a:t>
            </a:r>
            <a:r>
              <a:rPr lang="zh-CN" altLang="en-US" sz="1800" b="1" dirty="0">
                <a:solidFill>
                  <a:srgbClr val="FF0000"/>
                </a:solidFill>
                <a:latin typeface="华文楷体" panose="02010600040101010101" pitchFamily="2" charset="-122"/>
                <a:ea typeface="华文楷体" panose="02010600040101010101" pitchFamily="2" charset="-122"/>
              </a:rPr>
              <a:t>冰箱（冰柜）的使用年限一般为10年，烘箱、马弗炉、高温管式炉的使用年限一般为12年。</a:t>
            </a:r>
            <a:r>
              <a:rPr lang="zh-CN" altLang="en-US" sz="1800" dirty="0">
                <a:latin typeface="华文楷体" panose="02010600040101010101" pitchFamily="2" charset="-122"/>
                <a:ea typeface="华文楷体" panose="02010600040101010101" pitchFamily="2" charset="-122"/>
              </a:rPr>
              <a:t>其他加热设备的使用年限应不超过设备的设计使用年限。对于超过使用年限的冰箱及常用加热设备，应及时作报废处置。</a:t>
            </a:r>
          </a:p>
        </p:txBody>
      </p:sp>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extBox 5"/>
          <p:cNvSpPr txBox="1"/>
          <p:nvPr/>
        </p:nvSpPr>
        <p:spPr>
          <a:xfrm>
            <a:off x="882015" y="1288733"/>
            <a:ext cx="8858250" cy="583565"/>
          </a:xfrm>
          <a:prstGeom prst="rect">
            <a:avLst/>
          </a:prstGeom>
          <a:noFill/>
          <a:ln w="9525">
            <a:noFill/>
          </a:ln>
        </p:spPr>
        <p:txBody>
          <a:bodyPr anchor="t" anchorCtr="0">
            <a:spAutoFit/>
          </a:bodyPr>
          <a:lstStyle/>
          <a:p>
            <a:pPr algn="ctr"/>
            <a:r>
              <a:rPr lang="zh-CN" altLang="en-US" sz="3200" b="1" dirty="0">
                <a:solidFill>
                  <a:srgbClr val="FF0000"/>
                </a:solidFill>
                <a:latin typeface="华文新魏" panose="02010800040101010101" pitchFamily="2" charset="-122"/>
                <a:ea typeface="华文新魏" panose="02010800040101010101" pitchFamily="2" charset="-122"/>
              </a:rPr>
              <a:t>总结</a:t>
            </a:r>
          </a:p>
        </p:txBody>
      </p:sp>
      <p:sp>
        <p:nvSpPr>
          <p:cNvPr id="19458" name="TextBox 4"/>
          <p:cNvSpPr txBox="1"/>
          <p:nvPr/>
        </p:nvSpPr>
        <p:spPr>
          <a:xfrm>
            <a:off x="437515" y="828675"/>
            <a:ext cx="10072370" cy="414020"/>
          </a:xfrm>
          <a:prstGeom prst="rect">
            <a:avLst/>
          </a:prstGeom>
          <a:noFill/>
          <a:ln w="9525">
            <a:noFill/>
          </a:ln>
        </p:spPr>
        <p:txBody>
          <a:bodyPr wrap="square" anchor="t" anchorCtr="0">
            <a:spAutoFit/>
          </a:bodyPr>
          <a:lstStyle/>
          <a:p>
            <a:r>
              <a:rPr lang="zh-CN" altLang="en-US" b="1" dirty="0">
                <a:latin typeface="华文新魏" panose="02010800040101010101" pitchFamily="2" charset="-122"/>
                <a:ea typeface="华文新魏" panose="02010800040101010101" pitchFamily="2" charset="-122"/>
                <a:sym typeface="+mn-ea"/>
              </a:rPr>
              <a:t>（十二）天津师范大学实验室冰箱及常用加热设备安全管理实施细则（重点内容）</a:t>
            </a:r>
            <a:endParaRPr lang="zh-CN" altLang="en-US" b="1" dirty="0">
              <a:latin typeface="华文新魏" panose="02010800040101010101" pitchFamily="2" charset="-122"/>
              <a:ea typeface="华文新魏" panose="02010800040101010101" pitchFamily="2" charset="-122"/>
            </a:endParaRPr>
          </a:p>
        </p:txBody>
      </p:sp>
      <p:sp>
        <p:nvSpPr>
          <p:cNvPr id="19459" name="TextBox 5"/>
          <p:cNvSpPr txBox="1"/>
          <p:nvPr/>
        </p:nvSpPr>
        <p:spPr>
          <a:xfrm>
            <a:off x="594360" y="1692910"/>
            <a:ext cx="9813290" cy="4759325"/>
          </a:xfrm>
          <a:prstGeom prst="rect">
            <a:avLst/>
          </a:prstGeom>
          <a:noFill/>
          <a:ln w="9525">
            <a:noFill/>
          </a:ln>
        </p:spPr>
        <p:txBody>
          <a:bodyPr wrap="square" anchor="t" anchorCtr="0">
            <a:spAutoFit/>
          </a:bodyPr>
          <a:lstStyle/>
          <a:p>
            <a:pPr marL="0" lvl="2" algn="l" rtl="0" eaLnBrk="0" hangingPunct="0">
              <a:lnSpc>
                <a:spcPts val="2800"/>
              </a:lnSpc>
              <a:spcBef>
                <a:spcPts val="0"/>
              </a:spcBef>
              <a:buClrTx/>
              <a:buSzTx/>
              <a:buFontTx/>
              <a:buNone/>
            </a:pPr>
            <a:r>
              <a:rPr lang="zh-CN" altLang="zh-CN" sz="2000" b="1" dirty="0">
                <a:solidFill>
                  <a:srgbClr val="FF0000"/>
                </a:solidFill>
                <a:latin typeface="华文楷体" panose="02010600040101010101" pitchFamily="2" charset="-122"/>
                <a:ea typeface="华文楷体" panose="02010600040101010101" pitchFamily="2" charset="-122"/>
              </a:rPr>
              <a:t>        学校</a:t>
            </a:r>
            <a:r>
              <a:rPr lang="zh-CN" altLang="zh-CN" sz="2000" b="1" dirty="0">
                <a:solidFill>
                  <a:srgbClr val="FF0000"/>
                </a:solidFill>
                <a:latin typeface="华文楷体" panose="02010600040101010101" pitchFamily="2" charset="-122"/>
                <a:ea typeface="华文楷体" panose="02010600040101010101" pitchFamily="2" charset="-122"/>
                <a:sym typeface="+mn-ea"/>
              </a:rPr>
              <a:t>实验室冰箱及常用加热设备安全管理实施细则重点应落实以下几方面：</a:t>
            </a:r>
            <a:r>
              <a:rPr lang="zh-CN" altLang="zh-CN" sz="2000" b="1" dirty="0">
                <a:solidFill>
                  <a:srgbClr val="FF0000"/>
                </a:solidFill>
                <a:latin typeface="华文楷体" panose="02010600040101010101" pitchFamily="2" charset="-122"/>
                <a:ea typeface="华文楷体" panose="02010600040101010101" pitchFamily="2" charset="-122"/>
              </a:rPr>
              <a:t>        </a:t>
            </a:r>
            <a:r>
              <a:rPr lang="zh-CN" altLang="zh-CN" sz="2000" b="1" dirty="0">
                <a:solidFill>
                  <a:srgbClr val="FF0000"/>
                </a:solidFill>
                <a:latin typeface="华文楷体" panose="02010600040101010101" pitchFamily="2" charset="-122"/>
                <a:ea typeface="华文楷体" panose="02010600040101010101" pitchFamily="2" charset="-122"/>
                <a:sym typeface="+mn-ea"/>
              </a:rPr>
              <a:t> </a:t>
            </a:r>
          </a:p>
          <a:p>
            <a:pPr marL="0" lvl="2" algn="l" eaLnBrk="0" hangingPunct="0">
              <a:lnSpc>
                <a:spcPts val="2800"/>
              </a:lnSpc>
              <a:spcBef>
                <a:spcPts val="0"/>
              </a:spcBef>
              <a:buClrTx/>
              <a:buSzTx/>
              <a:buFontTx/>
            </a:pPr>
            <a:r>
              <a:rPr lang="zh-CN" altLang="zh-CN" sz="2000" b="1" dirty="0">
                <a:solidFill>
                  <a:srgbClr val="FF0000"/>
                </a:solidFill>
                <a:latin typeface="华文楷体" panose="02010600040101010101" pitchFamily="2" charset="-122"/>
                <a:ea typeface="华文楷体" panose="02010600040101010101" pitchFamily="2" charset="-122"/>
                <a:sym typeface="+mn-ea"/>
              </a:rPr>
              <a:t>        1.冰箱使用管理应做到：（1）不具防爆性能的冰箱不得用于储存危险化学品；（2）张贴使用注意事项；（3）防爆冰箱存储危化品，遵循《危险化学品储存配存表》要求，按照“上固下液”的原则，分类整齐摆放，标识清晰完整、密封保存，不得叠放、倒放，不得混放易产生化学反应的化学品，不得存放未分离血清的血液样本，做好防泄漏、固定等工作；（</a:t>
            </a:r>
            <a:r>
              <a:rPr lang="en-US" altLang="zh-CN" sz="2000" b="1" dirty="0">
                <a:solidFill>
                  <a:srgbClr val="FF0000"/>
                </a:solidFill>
                <a:latin typeface="华文楷体" panose="02010600040101010101" pitchFamily="2" charset="-122"/>
                <a:ea typeface="华文楷体" panose="02010600040101010101" pitchFamily="2" charset="-122"/>
                <a:sym typeface="+mn-ea"/>
              </a:rPr>
              <a:t>4</a:t>
            </a:r>
            <a:r>
              <a:rPr lang="zh-CN" altLang="zh-CN" sz="2000" b="1" dirty="0">
                <a:solidFill>
                  <a:srgbClr val="FF0000"/>
                </a:solidFill>
                <a:latin typeface="华文楷体" panose="02010600040101010101" pitchFamily="2" charset="-122"/>
                <a:ea typeface="华文楷体" panose="02010600040101010101" pitchFamily="2" charset="-122"/>
                <a:sym typeface="+mn-ea"/>
              </a:rPr>
              <a:t>）</a:t>
            </a:r>
            <a:r>
              <a:rPr lang="zh-CN" altLang="en-US" sz="2000" b="1" dirty="0">
                <a:solidFill>
                  <a:srgbClr val="FF0000"/>
                </a:solidFill>
                <a:latin typeface="华文楷体" panose="02010600040101010101" pitchFamily="2" charset="-122"/>
                <a:ea typeface="华文楷体" panose="02010600040101010101" pitchFamily="2" charset="-122"/>
                <a:sym typeface="+mn-ea"/>
              </a:rPr>
              <a:t>禁止存放与实验无关的私人食品、饮料、水、私用药品；（</a:t>
            </a:r>
            <a:r>
              <a:rPr lang="en-US" altLang="zh-CN" sz="2000" b="1" dirty="0">
                <a:solidFill>
                  <a:srgbClr val="FF0000"/>
                </a:solidFill>
                <a:latin typeface="华文楷体" panose="02010600040101010101" pitchFamily="2" charset="-122"/>
                <a:ea typeface="华文楷体" panose="02010600040101010101" pitchFamily="2" charset="-122"/>
                <a:sym typeface="+mn-ea"/>
              </a:rPr>
              <a:t>5</a:t>
            </a:r>
            <a:r>
              <a:rPr lang="zh-CN" altLang="en-US" sz="2000" b="1" dirty="0">
                <a:solidFill>
                  <a:srgbClr val="FF0000"/>
                </a:solidFill>
                <a:latin typeface="华文楷体" panose="02010600040101010101" pitchFamily="2" charset="-122"/>
                <a:ea typeface="华文楷体" panose="02010600040101010101" pitchFamily="2" charset="-122"/>
                <a:sym typeface="+mn-ea"/>
              </a:rPr>
              <a:t>）定期对冰箱内物品进行清理。</a:t>
            </a:r>
          </a:p>
          <a:p>
            <a:pPr marL="0" lvl="2" algn="l" eaLnBrk="0" hangingPunct="0">
              <a:lnSpc>
                <a:spcPts val="2800"/>
              </a:lnSpc>
              <a:spcBef>
                <a:spcPts val="0"/>
              </a:spcBef>
              <a:buClrTx/>
              <a:buSzTx/>
              <a:buFontTx/>
            </a:pPr>
            <a:r>
              <a:rPr lang="en-US" altLang="zh-CN" sz="2000" b="1" kern="1200" dirty="0">
                <a:solidFill>
                  <a:srgbClr val="FF0000"/>
                </a:solidFill>
                <a:latin typeface="华文楷体" panose="02010600040101010101" pitchFamily="2" charset="-122"/>
                <a:ea typeface="华文楷体" panose="02010600040101010101" pitchFamily="2" charset="-122"/>
                <a:cs typeface="+mn-cs"/>
                <a:sym typeface="+mn-ea"/>
              </a:rPr>
              <a:t>        2.</a:t>
            </a:r>
            <a:r>
              <a:rPr lang="zh-CN" altLang="en-US" sz="2000" b="1" kern="1200" dirty="0">
                <a:solidFill>
                  <a:srgbClr val="FF0000"/>
                </a:solidFill>
                <a:latin typeface="华文楷体" panose="02010600040101010101" pitchFamily="2" charset="-122"/>
                <a:ea typeface="华文楷体" panose="02010600040101010101" pitchFamily="2" charset="-122"/>
                <a:cs typeface="+mn-cs"/>
                <a:sym typeface="+mn-ea"/>
              </a:rPr>
              <a:t>常用加热设备使用管理应做到：（</a:t>
            </a:r>
            <a:r>
              <a:rPr lang="en-US" altLang="zh-CN" sz="2000" b="1" kern="1200" dirty="0">
                <a:solidFill>
                  <a:srgbClr val="FF0000"/>
                </a:solidFill>
                <a:latin typeface="华文楷体" panose="02010600040101010101" pitchFamily="2" charset="-122"/>
                <a:ea typeface="华文楷体" panose="02010600040101010101" pitchFamily="2" charset="-122"/>
                <a:cs typeface="+mn-cs"/>
                <a:sym typeface="+mn-ea"/>
              </a:rPr>
              <a:t>1</a:t>
            </a:r>
            <a:r>
              <a:rPr lang="zh-CN" altLang="en-US" sz="2000" b="1" kern="1200" dirty="0">
                <a:solidFill>
                  <a:srgbClr val="FF0000"/>
                </a:solidFill>
                <a:latin typeface="华文楷体" panose="02010600040101010101" pitchFamily="2" charset="-122"/>
                <a:ea typeface="华文楷体" panose="02010600040101010101" pitchFamily="2" charset="-122"/>
                <a:cs typeface="+mn-cs"/>
                <a:sym typeface="+mn-ea"/>
              </a:rPr>
              <a:t>）</a:t>
            </a:r>
            <a:r>
              <a:rPr lang="zh-CN" altLang="en-US" sz="2000" b="1" dirty="0">
                <a:solidFill>
                  <a:srgbClr val="FF0000"/>
                </a:solidFill>
                <a:latin typeface="华文楷体" panose="02010600040101010101" pitchFamily="2" charset="-122"/>
                <a:ea typeface="华文楷体" panose="02010600040101010101" pitchFamily="2" charset="-122"/>
                <a:sym typeface="+mn-ea"/>
              </a:rPr>
              <a:t>有热风出口的位置及上方应避免任何形式的布线；（</a:t>
            </a:r>
            <a:r>
              <a:rPr lang="en-US" altLang="zh-CN" sz="2000" b="1" dirty="0">
                <a:solidFill>
                  <a:srgbClr val="FF0000"/>
                </a:solidFill>
                <a:latin typeface="华文楷体" panose="02010600040101010101" pitchFamily="2" charset="-122"/>
                <a:ea typeface="华文楷体" panose="02010600040101010101" pitchFamily="2" charset="-122"/>
                <a:sym typeface="+mn-ea"/>
              </a:rPr>
              <a:t>2</a:t>
            </a:r>
            <a:r>
              <a:rPr lang="zh-CN" altLang="en-US" sz="2000" b="1" dirty="0">
                <a:solidFill>
                  <a:srgbClr val="FF0000"/>
                </a:solidFill>
                <a:latin typeface="华文楷体" panose="02010600040101010101" pitchFamily="2" charset="-122"/>
                <a:ea typeface="华文楷体" panose="02010600040101010101" pitchFamily="2" charset="-122"/>
                <a:sym typeface="+mn-ea"/>
              </a:rPr>
              <a:t>）放置高温警示标识；（</a:t>
            </a:r>
            <a:r>
              <a:rPr lang="en-US" altLang="zh-CN" sz="2000" b="1" dirty="0">
                <a:solidFill>
                  <a:srgbClr val="FF0000"/>
                </a:solidFill>
                <a:latin typeface="华文楷体" panose="02010600040101010101" pitchFamily="2" charset="-122"/>
                <a:ea typeface="华文楷体" panose="02010600040101010101" pitchFamily="2" charset="-122"/>
                <a:sym typeface="+mn-ea"/>
              </a:rPr>
              <a:t>3</a:t>
            </a:r>
            <a:r>
              <a:rPr lang="zh-CN" altLang="en-US" sz="2000" b="1" dirty="0">
                <a:solidFill>
                  <a:srgbClr val="FF0000"/>
                </a:solidFill>
                <a:latin typeface="华文楷体" panose="02010600040101010101" pitchFamily="2" charset="-122"/>
                <a:ea typeface="华文楷体" panose="02010600040101010101" pitchFamily="2" charset="-122"/>
                <a:sym typeface="+mn-ea"/>
              </a:rPr>
              <a:t>）</a:t>
            </a:r>
            <a:r>
              <a:rPr lang="en-US" altLang="zh-CN" sz="2000" b="1" dirty="0">
                <a:solidFill>
                  <a:srgbClr val="FF0000"/>
                </a:solidFill>
                <a:latin typeface="华文楷体" panose="02010600040101010101" pitchFamily="2" charset="-122"/>
                <a:ea typeface="华文楷体" panose="02010600040101010101" pitchFamily="2" charset="-122"/>
                <a:sym typeface="+mn-ea"/>
              </a:rPr>
              <a:t>张贴使用操作规程</a:t>
            </a:r>
            <a:r>
              <a:rPr lang="zh-CN" altLang="en-US" sz="2000" b="1" dirty="0">
                <a:solidFill>
                  <a:srgbClr val="FF0000"/>
                </a:solidFill>
                <a:latin typeface="华文楷体" panose="02010600040101010101" pitchFamily="2" charset="-122"/>
                <a:ea typeface="华文楷体" panose="02010600040101010101" pitchFamily="2" charset="-122"/>
                <a:sym typeface="+mn-ea"/>
              </a:rPr>
              <a:t>，</a:t>
            </a:r>
            <a:r>
              <a:rPr lang="en-US" altLang="zh-CN" sz="2000" b="1" dirty="0">
                <a:solidFill>
                  <a:srgbClr val="FF0000"/>
                </a:solidFill>
                <a:latin typeface="华文楷体" panose="02010600040101010101" pitchFamily="2" charset="-122"/>
                <a:ea typeface="华文楷体" panose="02010600040101010101" pitchFamily="2" charset="-122"/>
                <a:sym typeface="+mn-ea"/>
              </a:rPr>
              <a:t>首次使用前要对使用人员进行安全培训</a:t>
            </a:r>
            <a:r>
              <a:rPr lang="zh-CN" altLang="en-US" sz="2000" b="1" dirty="0">
                <a:solidFill>
                  <a:srgbClr val="FF0000"/>
                </a:solidFill>
                <a:latin typeface="华文楷体" panose="02010600040101010101" pitchFamily="2" charset="-122"/>
                <a:ea typeface="华文楷体" panose="02010600040101010101" pitchFamily="2" charset="-122"/>
                <a:sym typeface="+mn-ea"/>
              </a:rPr>
              <a:t>；（</a:t>
            </a:r>
            <a:r>
              <a:rPr lang="en-US" altLang="zh-CN" sz="2000" b="1" dirty="0">
                <a:solidFill>
                  <a:srgbClr val="FF0000"/>
                </a:solidFill>
                <a:latin typeface="华文楷体" panose="02010600040101010101" pitchFamily="2" charset="-122"/>
                <a:ea typeface="华文楷体" panose="02010600040101010101" pitchFamily="2" charset="-122"/>
                <a:sym typeface="+mn-ea"/>
              </a:rPr>
              <a:t>4</a:t>
            </a:r>
            <a:r>
              <a:rPr lang="zh-CN" altLang="en-US" sz="2000" b="1" dirty="0">
                <a:solidFill>
                  <a:srgbClr val="FF0000"/>
                </a:solidFill>
                <a:latin typeface="华文楷体" panose="02010600040101010101" pitchFamily="2" charset="-122"/>
                <a:ea typeface="华文楷体" panose="02010600040101010101" pitchFamily="2" charset="-122"/>
                <a:sym typeface="+mn-ea"/>
              </a:rPr>
              <a:t>）</a:t>
            </a:r>
            <a:r>
              <a:rPr lang="en-US" altLang="zh-CN" sz="2000" b="1" dirty="0">
                <a:solidFill>
                  <a:srgbClr val="FF0000"/>
                </a:solidFill>
                <a:latin typeface="华文楷体" panose="02010600040101010101" pitchFamily="2" charset="-122"/>
                <a:ea typeface="华文楷体" panose="02010600040101010101" pitchFamily="2" charset="-122"/>
                <a:sym typeface="+mn-ea"/>
              </a:rPr>
              <a:t>温度较高的加热实验应有人值守或有实时监控措施</a:t>
            </a:r>
            <a:r>
              <a:rPr lang="zh-CN" altLang="en-US" sz="2000" b="1" dirty="0">
                <a:solidFill>
                  <a:srgbClr val="FF0000"/>
                </a:solidFill>
                <a:latin typeface="华文楷体" panose="02010600040101010101" pitchFamily="2" charset="-122"/>
                <a:ea typeface="华文楷体" panose="02010600040101010101" pitchFamily="2" charset="-122"/>
                <a:sym typeface="+mn-ea"/>
              </a:rPr>
              <a:t>；（</a:t>
            </a:r>
            <a:r>
              <a:rPr lang="en-US" altLang="zh-CN" sz="2000" b="1" dirty="0">
                <a:solidFill>
                  <a:srgbClr val="FF0000"/>
                </a:solidFill>
                <a:latin typeface="华文楷体" panose="02010600040101010101" pitchFamily="2" charset="-122"/>
                <a:ea typeface="华文楷体" panose="02010600040101010101" pitchFamily="2" charset="-122"/>
                <a:sym typeface="+mn-ea"/>
              </a:rPr>
              <a:t>5</a:t>
            </a:r>
            <a:r>
              <a:rPr lang="zh-CN" altLang="en-US" sz="2000" b="1" dirty="0">
                <a:solidFill>
                  <a:srgbClr val="FF0000"/>
                </a:solidFill>
                <a:latin typeface="华文楷体" panose="02010600040101010101" pitchFamily="2" charset="-122"/>
                <a:ea typeface="华文楷体" panose="02010600040101010101" pitchFamily="2" charset="-122"/>
                <a:sym typeface="+mn-ea"/>
              </a:rPr>
              <a:t>）</a:t>
            </a:r>
            <a:r>
              <a:rPr lang="en-US" altLang="zh-CN" sz="2000" b="1" dirty="0">
                <a:solidFill>
                  <a:srgbClr val="FF0000"/>
                </a:solidFill>
                <a:latin typeface="华文楷体" panose="02010600040101010101" pitchFamily="2" charset="-122"/>
                <a:ea typeface="华文楷体" panose="02010600040101010101" pitchFamily="2" charset="-122"/>
                <a:sym typeface="+mn-ea"/>
              </a:rPr>
              <a:t>需开机过夜，须向学院报备，并做好必要的安全防护与应急处理预案</a:t>
            </a:r>
            <a:r>
              <a:rPr lang="zh-CN" altLang="en-US" sz="2000" b="1" dirty="0">
                <a:solidFill>
                  <a:srgbClr val="FF0000"/>
                </a:solidFill>
                <a:latin typeface="华文楷体" panose="02010600040101010101" pitchFamily="2" charset="-122"/>
                <a:ea typeface="华文楷体" panose="02010600040101010101" pitchFamily="2" charset="-122"/>
                <a:sym typeface="+mn-ea"/>
              </a:rPr>
              <a:t>；（</a:t>
            </a:r>
            <a:r>
              <a:rPr lang="en-US" altLang="zh-CN" sz="2000" b="1" dirty="0">
                <a:solidFill>
                  <a:srgbClr val="FF0000"/>
                </a:solidFill>
                <a:latin typeface="华文楷体" panose="02010600040101010101" pitchFamily="2" charset="-122"/>
                <a:ea typeface="华文楷体" panose="02010600040101010101" pitchFamily="2" charset="-122"/>
                <a:sym typeface="+mn-ea"/>
              </a:rPr>
              <a:t>6</a:t>
            </a:r>
            <a:r>
              <a:rPr lang="zh-CN" altLang="en-US" sz="2000" b="1" dirty="0">
                <a:solidFill>
                  <a:srgbClr val="FF0000"/>
                </a:solidFill>
                <a:latin typeface="华文楷体" panose="02010600040101010101" pitchFamily="2" charset="-122"/>
                <a:ea typeface="华文楷体" panose="02010600040101010101" pitchFamily="2" charset="-122"/>
                <a:sym typeface="+mn-ea"/>
              </a:rPr>
              <a:t>）冰箱（冰柜）的使用年限一般为10年，烘箱、马弗炉、高温管式炉的使用年限一般为12年。</a:t>
            </a:r>
            <a:endParaRPr lang="zh-CN" altLang="en-US" sz="2000" b="1" dirty="0">
              <a:solidFill>
                <a:srgbClr val="FF0000"/>
              </a:solidFill>
              <a:latin typeface="华文楷体" panose="02010600040101010101" pitchFamily="2" charset="-122"/>
              <a:ea typeface="华文楷体" panose="02010600040101010101" pitchFamily="2" charset="-122"/>
            </a:endParaRPr>
          </a:p>
          <a:p>
            <a:pPr marL="0" lvl="2" algn="l" eaLnBrk="0" hangingPunct="0">
              <a:lnSpc>
                <a:spcPts val="2800"/>
              </a:lnSpc>
              <a:spcBef>
                <a:spcPts val="0"/>
              </a:spcBef>
              <a:buClrTx/>
              <a:buSzTx/>
              <a:buFontTx/>
            </a:pPr>
            <a:endParaRPr lang="en-US" altLang="zh-CN" sz="2000" b="1" kern="1200" dirty="0">
              <a:solidFill>
                <a:srgbClr val="FF0000"/>
              </a:solidFill>
              <a:latin typeface="华文楷体" panose="02010600040101010101" pitchFamily="2" charset="-122"/>
              <a:ea typeface="华文楷体" panose="02010600040101010101" pitchFamily="2" charset="-122"/>
              <a:cs typeface="+mn-cs"/>
              <a:sym typeface="+mn-ea"/>
            </a:endParaRPr>
          </a:p>
        </p:txBody>
      </p:sp>
      <p:pic>
        <p:nvPicPr>
          <p:cNvPr id="19460" name="图片 109">
            <a:hlinkClick r:id="rId2" action="ppaction://hlinksldjump"/>
          </p:cNvPr>
          <p:cNvPicPr>
            <a:picLocks noChangeAspect="1"/>
          </p:cNvPicPr>
          <p:nvPr/>
        </p:nvPicPr>
        <p:blipFill>
          <a:blip r:embed="rId3" cstate="print"/>
          <a:srcRect l="67346" t="17532" r="2882" b="42969"/>
          <a:stretch>
            <a:fillRect/>
          </a:stretch>
        </p:blipFill>
        <p:spPr>
          <a:xfrm>
            <a:off x="9275763" y="6138863"/>
            <a:ext cx="798512" cy="755650"/>
          </a:xfrm>
          <a:prstGeom prst="rect">
            <a:avLst/>
          </a:prstGeom>
          <a:noFill/>
          <a:ln w="9525">
            <a:noFill/>
          </a:ln>
        </p:spPr>
      </p:pic>
      <p:pic>
        <p:nvPicPr>
          <p:cNvPr id="19461" name="图片 11">
            <a:hlinkClick r:id="rId4" action="ppaction://hlinksldjump"/>
          </p:cNvPr>
          <p:cNvPicPr>
            <a:picLocks noChangeAspect="1"/>
          </p:cNvPicPr>
          <p:nvPr/>
        </p:nvPicPr>
        <p:blipFill>
          <a:blip r:embed="rId5" cstate="print"/>
          <a:srcRect l="4480" t="58189" r="68494" b="5009"/>
          <a:stretch>
            <a:fillRect/>
          </a:stretch>
        </p:blipFill>
        <p:spPr>
          <a:xfrm>
            <a:off x="8418513" y="6138863"/>
            <a:ext cx="739775" cy="739775"/>
          </a:xfrm>
          <a:prstGeom prst="rect">
            <a:avLst/>
          </a:prstGeom>
          <a:noFill/>
          <a:ln w="9525">
            <a:noFill/>
          </a:ln>
        </p:spPr>
      </p:pic>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TextBox 4"/>
          <p:cNvSpPr txBox="1"/>
          <p:nvPr/>
        </p:nvSpPr>
        <p:spPr>
          <a:xfrm>
            <a:off x="715963" y="819150"/>
            <a:ext cx="9358312" cy="460375"/>
          </a:xfrm>
          <a:prstGeom prst="rect">
            <a:avLst/>
          </a:prstGeom>
          <a:noFill/>
          <a:ln w="9525">
            <a:noFill/>
          </a:ln>
        </p:spPr>
        <p:txBody>
          <a:bodyPr>
            <a:spAutoFit/>
          </a:bodyPr>
          <a:lstStyle/>
          <a:p>
            <a:pPr algn="ctr"/>
            <a:r>
              <a:rPr lang="zh-CN" altLang="en-US" sz="2400" b="1" dirty="0">
                <a:latin typeface="华文新魏" panose="02010800040101010101" pitchFamily="2" charset="-122"/>
                <a:ea typeface="华文新魏" panose="02010800040101010101" pitchFamily="2" charset="-122"/>
              </a:rPr>
              <a:t>典型案例、安全与发展</a:t>
            </a:r>
          </a:p>
        </p:txBody>
      </p:sp>
      <p:pic>
        <p:nvPicPr>
          <p:cNvPr id="19460" name="图片 109">
            <a:hlinkClick r:id="rId2" action="ppaction://hlinksldjump"/>
          </p:cNvPr>
          <p:cNvPicPr>
            <a:picLocks noChangeAspect="1"/>
          </p:cNvPicPr>
          <p:nvPr/>
        </p:nvPicPr>
        <p:blipFill>
          <a:blip r:embed="rId3" cstate="print"/>
          <a:srcRect l="67346" t="17532" r="2882" b="42969"/>
          <a:stretch>
            <a:fillRect/>
          </a:stretch>
        </p:blipFill>
        <p:spPr>
          <a:xfrm>
            <a:off x="9275763" y="6138863"/>
            <a:ext cx="798512" cy="755650"/>
          </a:xfrm>
          <a:prstGeom prst="rect">
            <a:avLst/>
          </a:prstGeom>
          <a:noFill/>
          <a:ln w="9525">
            <a:noFill/>
          </a:ln>
        </p:spPr>
      </p:pic>
      <p:pic>
        <p:nvPicPr>
          <p:cNvPr id="19461" name="图片 11">
            <a:hlinkClick r:id="rId4" action="ppaction://hlinksldjump"/>
          </p:cNvPr>
          <p:cNvPicPr>
            <a:picLocks noChangeAspect="1"/>
          </p:cNvPicPr>
          <p:nvPr/>
        </p:nvPicPr>
        <p:blipFill>
          <a:blip r:embed="rId5" cstate="print"/>
          <a:srcRect l="4480" t="58189" r="68494" b="5009"/>
          <a:stretch>
            <a:fillRect/>
          </a:stretch>
        </p:blipFill>
        <p:spPr>
          <a:xfrm>
            <a:off x="8418513" y="6138863"/>
            <a:ext cx="739775" cy="739775"/>
          </a:xfrm>
          <a:prstGeom prst="rect">
            <a:avLst/>
          </a:prstGeom>
          <a:noFill/>
          <a:ln w="9525">
            <a:noFill/>
          </a:ln>
        </p:spPr>
      </p:pic>
      <p:sp>
        <p:nvSpPr>
          <p:cNvPr id="19462" name="矩形 8"/>
          <p:cNvSpPr/>
          <p:nvPr/>
        </p:nvSpPr>
        <p:spPr>
          <a:xfrm>
            <a:off x="666115" y="1332865"/>
            <a:ext cx="9612630" cy="5105400"/>
          </a:xfrm>
          <a:prstGeom prst="rect">
            <a:avLst/>
          </a:prstGeom>
          <a:noFill/>
          <a:ln w="9525">
            <a:noFill/>
          </a:ln>
        </p:spPr>
        <p:txBody>
          <a:bodyPr wrap="square">
            <a:spAutoFit/>
          </a:bodyPr>
          <a:lstStyle/>
          <a:p>
            <a:pPr algn="ctr">
              <a:lnSpc>
                <a:spcPts val="2300"/>
              </a:lnSpc>
            </a:pPr>
            <a:r>
              <a:rPr lang="en-US" altLang="zh-CN" sz="1800" dirty="0">
                <a:latin typeface="华文楷体" panose="02010600040101010101" pitchFamily="2" charset="-122"/>
                <a:ea typeface="华文楷体" panose="02010600040101010101" pitchFamily="2" charset="-122"/>
              </a:rPr>
              <a:t>    </a:t>
            </a:r>
            <a:r>
              <a:rPr lang="zh-CN" altLang="en-US" sz="1800" dirty="0">
                <a:latin typeface="华文新魏" panose="02010800040101010101" pitchFamily="2" charset="-122"/>
                <a:ea typeface="华文新魏" panose="02010800040101010101" pitchFamily="2" charset="-122"/>
                <a:sym typeface="+mn-ea"/>
              </a:rPr>
              <a:t>一、典型案例</a:t>
            </a:r>
            <a:endParaRPr lang="en-US" altLang="zh-CN" sz="1800" dirty="0">
              <a:latin typeface="华文楷体" panose="02010600040101010101" pitchFamily="2" charset="-122"/>
              <a:ea typeface="华文楷体" panose="02010600040101010101" pitchFamily="2" charset="-122"/>
            </a:endParaRPr>
          </a:p>
          <a:p>
            <a:pPr>
              <a:lnSpc>
                <a:spcPts val="2300"/>
              </a:lnSpc>
            </a:pPr>
            <a:r>
              <a:rPr lang="en-US" altLang="zh-CN" sz="1800" dirty="0">
                <a:latin typeface="华文楷体" panose="02010600040101010101" pitchFamily="2" charset="-122"/>
                <a:ea typeface="华文楷体" panose="02010600040101010101" pitchFamily="2" charset="-122"/>
              </a:rPr>
              <a:t>    </a:t>
            </a:r>
            <a:r>
              <a:rPr lang="zh-CN" altLang="en-US" sz="1800" dirty="0">
                <a:latin typeface="华文楷体" panose="02010600040101010101" pitchFamily="2" charset="-122"/>
                <a:ea typeface="华文楷体" panose="02010600040101010101" pitchFamily="2" charset="-122"/>
              </a:rPr>
              <a:t>（一）</a:t>
            </a:r>
            <a:r>
              <a:rPr lang="en-US" altLang="zh-CN" sz="1800" dirty="0">
                <a:latin typeface="华文楷体" panose="02010600040101010101" pitchFamily="2" charset="-122"/>
                <a:ea typeface="华文楷体" panose="02010600040101010101" pitchFamily="2" charset="-122"/>
              </a:rPr>
              <a:t>2009</a:t>
            </a:r>
            <a:r>
              <a:rPr lang="zh-CN" altLang="en-US" sz="1800" dirty="0">
                <a:latin typeface="华文楷体" panose="02010600040101010101" pitchFamily="2" charset="-122"/>
                <a:ea typeface="华文楷体" panose="02010600040101010101" pitchFamily="2" charset="-122"/>
              </a:rPr>
              <a:t>年</a:t>
            </a:r>
            <a:r>
              <a:rPr lang="en-US" altLang="zh-CN" sz="1800" dirty="0">
                <a:latin typeface="华文楷体" panose="02010600040101010101" pitchFamily="2" charset="-122"/>
                <a:ea typeface="华文楷体" panose="02010600040101010101" pitchFamily="2" charset="-122"/>
              </a:rPr>
              <a:t>7</a:t>
            </a:r>
            <a:r>
              <a:rPr lang="zh-CN" altLang="en-US" sz="1800" dirty="0">
                <a:latin typeface="华文楷体" panose="02010600040101010101" pitchFamily="2" charset="-122"/>
                <a:ea typeface="华文楷体" panose="02010600040101010101" pitchFamily="2" charset="-122"/>
              </a:rPr>
              <a:t>月浙江某大学化学系博士研究生在催化实验室一氧化碳中毒而死亡，直接原因是该系教师于事发当日在系催化研究所做实验过程中</a:t>
            </a:r>
            <a:r>
              <a:rPr lang="en-US" altLang="zh-CN" sz="1800" dirty="0">
                <a:latin typeface="华文楷体" panose="02010600040101010101" pitchFamily="2" charset="-122"/>
                <a:ea typeface="华文楷体" panose="02010600040101010101" pitchFamily="2" charset="-122"/>
              </a:rPr>
              <a:t>,</a:t>
            </a:r>
            <a:r>
              <a:rPr lang="zh-CN" altLang="en-US" sz="1800" dirty="0">
                <a:latin typeface="华文楷体" panose="02010600040101010101" pitchFamily="2" charset="-122"/>
                <a:ea typeface="华文楷体" panose="02010600040101010101" pitchFamily="2" charset="-122"/>
              </a:rPr>
              <a:t>误将本应接入隔壁实验室的一氧化碳气体接至通向楼下实验室的输气管</a:t>
            </a:r>
            <a:r>
              <a:rPr lang="en-US" altLang="zh-CN" sz="1800" dirty="0">
                <a:latin typeface="华文楷体" panose="02010600040101010101" pitchFamily="2" charset="-122"/>
                <a:ea typeface="华文楷体" panose="02010600040101010101" pitchFamily="2" charset="-122"/>
              </a:rPr>
              <a:t>,</a:t>
            </a:r>
            <a:r>
              <a:rPr lang="zh-CN" altLang="en-US" sz="1800" dirty="0">
                <a:latin typeface="华文楷体" panose="02010600040101010101" pitchFamily="2" charset="-122"/>
                <a:ea typeface="华文楷体" panose="02010600040101010101" pitchFamily="2" charset="-122"/>
              </a:rPr>
              <a:t>结果造成他人身亡。</a:t>
            </a:r>
            <a:endParaRPr lang="en-US" altLang="zh-CN" sz="1800" dirty="0">
              <a:latin typeface="华文楷体" panose="02010600040101010101" pitchFamily="2" charset="-122"/>
              <a:ea typeface="华文楷体" panose="02010600040101010101" pitchFamily="2" charset="-122"/>
            </a:endParaRPr>
          </a:p>
          <a:p>
            <a:pPr>
              <a:lnSpc>
                <a:spcPts val="2300"/>
              </a:lnSpc>
            </a:pPr>
            <a:r>
              <a:rPr lang="en-US" altLang="zh-CN" sz="1800" dirty="0">
                <a:latin typeface="华文楷体" panose="02010600040101010101" pitchFamily="2" charset="-122"/>
                <a:ea typeface="华文楷体" panose="02010600040101010101" pitchFamily="2" charset="-122"/>
              </a:rPr>
              <a:t>    </a:t>
            </a:r>
            <a:r>
              <a:rPr lang="zh-CN" altLang="en-US" sz="1800" dirty="0">
                <a:latin typeface="华文楷体" panose="02010600040101010101" pitchFamily="2" charset="-122"/>
                <a:ea typeface="华文楷体" panose="02010600040101010101" pitchFamily="2" charset="-122"/>
              </a:rPr>
              <a:t>（二） </a:t>
            </a:r>
            <a:r>
              <a:rPr lang="en-US" altLang="zh-CN" sz="1800" dirty="0">
                <a:latin typeface="华文楷体" panose="02010600040101010101" pitchFamily="2" charset="-122"/>
                <a:ea typeface="华文楷体" panose="02010600040101010101" pitchFamily="2" charset="-122"/>
              </a:rPr>
              <a:t>2015 </a:t>
            </a:r>
            <a:r>
              <a:rPr lang="zh-CN" altLang="en-US" sz="1800" dirty="0">
                <a:latin typeface="华文楷体" panose="02010600040101010101" pitchFamily="2" charset="-122"/>
                <a:ea typeface="华文楷体" panose="02010600040101010101" pitchFamily="2" charset="-122"/>
              </a:rPr>
              <a:t>年 </a:t>
            </a:r>
            <a:r>
              <a:rPr lang="en-US" altLang="zh-CN" sz="1800" dirty="0">
                <a:latin typeface="华文楷体" panose="02010600040101010101" pitchFamily="2" charset="-122"/>
                <a:ea typeface="华文楷体" panose="02010600040101010101" pitchFamily="2" charset="-122"/>
              </a:rPr>
              <a:t>12 </a:t>
            </a:r>
            <a:r>
              <a:rPr lang="zh-CN" altLang="en-US" sz="1800" dirty="0">
                <a:latin typeface="华文楷体" panose="02010600040101010101" pitchFamily="2" charset="-122"/>
                <a:ea typeface="华文楷体" panose="02010600040101010101" pitchFamily="2" charset="-122"/>
              </a:rPr>
              <a:t>月，北京某大学化学系实验室发生一起爆炸事故，一名博士研究生在使用氢气做化学实验时发生爆炸，后被确认身亡。</a:t>
            </a:r>
            <a:endParaRPr lang="en-US" altLang="zh-CN" sz="1800" dirty="0">
              <a:latin typeface="华文楷体" panose="02010600040101010101" pitchFamily="2" charset="-122"/>
              <a:ea typeface="华文楷体" panose="02010600040101010101" pitchFamily="2" charset="-122"/>
            </a:endParaRPr>
          </a:p>
          <a:p>
            <a:pPr>
              <a:lnSpc>
                <a:spcPts val="2300"/>
              </a:lnSpc>
            </a:pPr>
            <a:r>
              <a:rPr lang="en-US" altLang="zh-CN" sz="1800" dirty="0">
                <a:latin typeface="华文楷体" panose="02010600040101010101" pitchFamily="2" charset="-122"/>
                <a:ea typeface="华文楷体" panose="02010600040101010101" pitchFamily="2" charset="-122"/>
              </a:rPr>
              <a:t>    </a:t>
            </a:r>
            <a:r>
              <a:rPr lang="zh-CN" altLang="en-US" sz="1800" dirty="0">
                <a:latin typeface="华文楷体" panose="02010600040101010101" pitchFamily="2" charset="-122"/>
                <a:ea typeface="华文楷体" panose="02010600040101010101" pitchFamily="2" charset="-122"/>
              </a:rPr>
              <a:t>（三）</a:t>
            </a:r>
            <a:r>
              <a:rPr lang="en-US" altLang="zh-CN" sz="1800" dirty="0">
                <a:latin typeface="华文楷体" panose="02010600040101010101" pitchFamily="2" charset="-122"/>
                <a:ea typeface="华文楷体" panose="02010600040101010101" pitchFamily="2" charset="-122"/>
              </a:rPr>
              <a:t>2017</a:t>
            </a:r>
            <a:r>
              <a:rPr lang="zh-CN" altLang="en-US" sz="1800" dirty="0">
                <a:latin typeface="华文楷体" panose="02010600040101010101" pitchFamily="2" charset="-122"/>
                <a:ea typeface="华文楷体" panose="02010600040101010101" pitchFamily="2" charset="-122"/>
              </a:rPr>
              <a:t>年上海某大学教学实验室的</a:t>
            </a:r>
            <a:r>
              <a:rPr lang="en-US" altLang="zh-CN" sz="1800" dirty="0">
                <a:latin typeface="华文楷体" panose="02010600040101010101" pitchFamily="2" charset="-122"/>
                <a:ea typeface="华文楷体" panose="02010600040101010101" pitchFamily="2" charset="-122"/>
              </a:rPr>
              <a:t>100 mL </a:t>
            </a:r>
            <a:r>
              <a:rPr lang="zh-CN" altLang="en-US" sz="1800" dirty="0">
                <a:latin typeface="华文楷体" panose="02010600040101010101" pitchFamily="2" charset="-122"/>
                <a:ea typeface="华文楷体" panose="02010600040101010101" pitchFamily="2" charset="-122"/>
              </a:rPr>
              <a:t>反应釜爆炸，致</a:t>
            </a:r>
            <a:r>
              <a:rPr lang="en-US" altLang="zh-CN" sz="1800" dirty="0">
                <a:latin typeface="华文楷体" panose="02010600040101010101" pitchFamily="2" charset="-122"/>
                <a:ea typeface="华文楷体" panose="02010600040101010101" pitchFamily="2" charset="-122"/>
              </a:rPr>
              <a:t>1</a:t>
            </a:r>
            <a:r>
              <a:rPr lang="zh-CN" altLang="en-US" sz="1800" dirty="0">
                <a:latin typeface="华文楷体" panose="02010600040101010101" pitchFamily="2" charset="-122"/>
                <a:ea typeface="华文楷体" panose="02010600040101010101" pitchFamily="2" charset="-122"/>
              </a:rPr>
              <a:t>名学生重伤。</a:t>
            </a:r>
            <a:endParaRPr lang="en-US" altLang="zh-CN" sz="1800" dirty="0">
              <a:latin typeface="华文楷体" panose="02010600040101010101" pitchFamily="2" charset="-122"/>
              <a:ea typeface="华文楷体" panose="02010600040101010101" pitchFamily="2" charset="-122"/>
            </a:endParaRPr>
          </a:p>
          <a:p>
            <a:pPr>
              <a:lnSpc>
                <a:spcPts val="2300"/>
              </a:lnSpc>
            </a:pPr>
            <a:r>
              <a:rPr lang="en-US" altLang="zh-CN" sz="1800" dirty="0">
                <a:latin typeface="华文楷体" panose="02010600040101010101" pitchFamily="2" charset="-122"/>
                <a:ea typeface="华文楷体" panose="02010600040101010101" pitchFamily="2" charset="-122"/>
              </a:rPr>
              <a:t>    </a:t>
            </a:r>
            <a:r>
              <a:rPr lang="zh-CN" altLang="en-US" sz="1800" dirty="0">
                <a:latin typeface="华文楷体" panose="02010600040101010101" pitchFamily="2" charset="-122"/>
                <a:ea typeface="华文楷体" panose="02010600040101010101" pitchFamily="2" charset="-122"/>
              </a:rPr>
              <a:t>（四）</a:t>
            </a:r>
            <a:r>
              <a:rPr lang="en-US" altLang="zh-CN" sz="1800" dirty="0">
                <a:latin typeface="华文楷体" panose="02010600040101010101" pitchFamily="2" charset="-122"/>
                <a:ea typeface="华文楷体" panose="02010600040101010101" pitchFamily="2" charset="-122"/>
              </a:rPr>
              <a:t>2021</a:t>
            </a:r>
            <a:r>
              <a:rPr lang="zh-CN" altLang="en-US" sz="1800" dirty="0">
                <a:latin typeface="华文楷体" panose="02010600040101010101" pitchFamily="2" charset="-122"/>
                <a:ea typeface="华文楷体" panose="02010600040101010101" pitchFamily="2" charset="-122"/>
              </a:rPr>
              <a:t>年</a:t>
            </a:r>
            <a:r>
              <a:rPr lang="en-US" altLang="zh-CN" sz="1800" dirty="0">
                <a:latin typeface="华文楷体" panose="02010600040101010101" pitchFamily="2" charset="-122"/>
                <a:ea typeface="华文楷体" panose="02010600040101010101" pitchFamily="2" charset="-122"/>
              </a:rPr>
              <a:t>3</a:t>
            </a:r>
            <a:r>
              <a:rPr lang="zh-CN" altLang="en-US" sz="1800" dirty="0">
                <a:latin typeface="华文楷体" panose="02010600040101010101" pitchFamily="2" charset="-122"/>
                <a:ea typeface="华文楷体" panose="02010600040101010101" pitchFamily="2" charset="-122"/>
              </a:rPr>
              <a:t>月份，中科院某化学所博士生使用高压反应釜，在反应釜中压力未泄净的情况下开釜，导致反应釜爆炸，该名博士生当场死亡。</a:t>
            </a:r>
            <a:endParaRPr lang="en-US" altLang="zh-CN" sz="1800" dirty="0">
              <a:latin typeface="华文楷体" panose="02010600040101010101" pitchFamily="2" charset="-122"/>
              <a:ea typeface="华文楷体" panose="02010600040101010101" pitchFamily="2" charset="-122"/>
            </a:endParaRPr>
          </a:p>
          <a:p>
            <a:pPr>
              <a:lnSpc>
                <a:spcPts val="2300"/>
              </a:lnSpc>
            </a:pPr>
            <a:r>
              <a:rPr lang="en-US" altLang="zh-CN" sz="1800" dirty="0">
                <a:latin typeface="华文楷体" panose="02010600040101010101" pitchFamily="2" charset="-122"/>
                <a:ea typeface="华文楷体" panose="02010600040101010101" pitchFamily="2" charset="-122"/>
              </a:rPr>
              <a:t>    </a:t>
            </a:r>
            <a:r>
              <a:rPr lang="zh-CN" altLang="en-US" sz="1800" dirty="0">
                <a:latin typeface="华文楷体" panose="02010600040101010101" pitchFamily="2" charset="-122"/>
                <a:ea typeface="华文楷体" panose="02010600040101010101" pitchFamily="2" charset="-122"/>
              </a:rPr>
              <a:t>（五）上海某化工学院高分子材料室用冰箱存放低沸点易燃化学药品</a:t>
            </a:r>
            <a:r>
              <a:rPr lang="en-US" altLang="zh-CN" sz="1800" dirty="0">
                <a:latin typeface="华文楷体" panose="02010600040101010101" pitchFamily="2" charset="-122"/>
                <a:ea typeface="华文楷体" panose="02010600040101010101" pitchFamily="2" charset="-122"/>
              </a:rPr>
              <a:t>,</a:t>
            </a:r>
            <a:r>
              <a:rPr lang="zh-CN" altLang="en-US" sz="1800" dirty="0">
                <a:latin typeface="华文楷体" panose="02010600040101010101" pitchFamily="2" charset="-122"/>
                <a:ea typeface="华文楷体" panose="02010600040101010101" pitchFamily="2" charset="-122"/>
              </a:rPr>
              <a:t>其中一种是丁二烯</a:t>
            </a:r>
            <a:r>
              <a:rPr lang="en-US" altLang="zh-CN" sz="1800" dirty="0">
                <a:latin typeface="华文楷体" panose="02010600040101010101" pitchFamily="2" charset="-122"/>
                <a:ea typeface="华文楷体" panose="02010600040101010101" pitchFamily="2" charset="-122"/>
              </a:rPr>
              <a:t>,</a:t>
            </a:r>
            <a:r>
              <a:rPr lang="zh-CN" altLang="en-US" sz="1800" dirty="0">
                <a:latin typeface="华文楷体" panose="02010600040101010101" pitchFamily="2" charset="-122"/>
                <a:ea typeface="华文楷体" panose="02010600040101010101" pitchFamily="2" charset="-122"/>
              </a:rPr>
              <a:t>其沸点是</a:t>
            </a:r>
            <a:r>
              <a:rPr lang="en-US" altLang="zh-CN" sz="1800" dirty="0">
                <a:latin typeface="华文楷体" panose="02010600040101010101" pitchFamily="2" charset="-122"/>
                <a:ea typeface="华文楷体" panose="02010600040101010101" pitchFamily="2" charset="-122"/>
              </a:rPr>
              <a:t>- 4℃ ,</a:t>
            </a:r>
            <a:r>
              <a:rPr lang="zh-CN" altLang="en-US" sz="1800" dirty="0">
                <a:latin typeface="华文楷体" panose="02010600040101010101" pitchFamily="2" charset="-122"/>
                <a:ea typeface="华文楷体" panose="02010600040101010101" pitchFamily="2" charset="-122"/>
              </a:rPr>
              <a:t>而冰箱冷藏温度一般为</a:t>
            </a:r>
            <a:r>
              <a:rPr lang="en-US" altLang="zh-CN" sz="1800" dirty="0">
                <a:latin typeface="华文楷体" panose="02010600040101010101" pitchFamily="2" charset="-122"/>
                <a:ea typeface="华文楷体" panose="02010600040101010101" pitchFamily="2" charset="-122"/>
              </a:rPr>
              <a:t>4℃ </a:t>
            </a:r>
            <a:r>
              <a:rPr lang="zh-CN" altLang="en-US" sz="1800" dirty="0">
                <a:latin typeface="华文楷体" panose="02010600040101010101" pitchFamily="2" charset="-122"/>
                <a:ea typeface="华文楷体" panose="02010600040101010101" pitchFamily="2" charset="-122"/>
              </a:rPr>
              <a:t>～</a:t>
            </a:r>
            <a:r>
              <a:rPr lang="en-US" altLang="zh-CN" sz="1800" dirty="0">
                <a:latin typeface="华文楷体" panose="02010600040101010101" pitchFamily="2" charset="-122"/>
                <a:ea typeface="华文楷体" panose="02010600040101010101" pitchFamily="2" charset="-122"/>
              </a:rPr>
              <a:t>10℃ ,</a:t>
            </a:r>
            <a:r>
              <a:rPr lang="zh-CN" altLang="en-US" sz="1800" dirty="0">
                <a:latin typeface="华文楷体" panose="02010600040101010101" pitchFamily="2" charset="-122"/>
                <a:ea typeface="华文楷体" panose="02010600040101010101" pitchFamily="2" charset="-122"/>
              </a:rPr>
              <a:t>在此密封环境中</a:t>
            </a:r>
            <a:r>
              <a:rPr lang="en-US" altLang="zh-CN" sz="1800" dirty="0">
                <a:latin typeface="华文楷体" panose="02010600040101010101" pitchFamily="2" charset="-122"/>
                <a:ea typeface="华文楷体" panose="02010600040101010101" pitchFamily="2" charset="-122"/>
              </a:rPr>
              <a:t>,</a:t>
            </a:r>
            <a:r>
              <a:rPr lang="zh-CN" altLang="en-US" sz="1800" dirty="0">
                <a:latin typeface="华文楷体" panose="02010600040101010101" pitchFamily="2" charset="-122"/>
                <a:ea typeface="华文楷体" panose="02010600040101010101" pitchFamily="2" charset="-122"/>
              </a:rPr>
              <a:t>丁二烯在冰箱内挥发</a:t>
            </a:r>
            <a:r>
              <a:rPr lang="en-US" altLang="zh-CN" sz="1800" dirty="0">
                <a:latin typeface="华文楷体" panose="02010600040101010101" pitchFamily="2" charset="-122"/>
                <a:ea typeface="华文楷体" panose="02010600040101010101" pitchFamily="2" charset="-122"/>
              </a:rPr>
              <a:t>,</a:t>
            </a:r>
            <a:r>
              <a:rPr lang="zh-CN" altLang="en-US" sz="1800" dirty="0">
                <a:latin typeface="华文楷体" panose="02010600040101010101" pitchFamily="2" charset="-122"/>
                <a:ea typeface="华文楷体" panose="02010600040101010101" pitchFamily="2" charset="-122"/>
              </a:rPr>
              <a:t>与空气组成爆炸混合气体</a:t>
            </a:r>
            <a:r>
              <a:rPr lang="en-US" altLang="zh-CN" sz="1800" dirty="0">
                <a:latin typeface="华文楷体" panose="02010600040101010101" pitchFamily="2" charset="-122"/>
                <a:ea typeface="华文楷体" panose="02010600040101010101" pitchFamily="2" charset="-122"/>
              </a:rPr>
              <a:t>,</a:t>
            </a:r>
            <a:r>
              <a:rPr lang="zh-CN" altLang="en-US" sz="1800" dirty="0">
                <a:latin typeface="华文楷体" panose="02010600040101010101" pitchFamily="2" charset="-122"/>
                <a:ea typeface="华文楷体" panose="02010600040101010101" pitchFamily="2" charset="-122"/>
              </a:rPr>
              <a:t>当冰箱控温开关启动时产生火花引起剧烈爆炸事件。</a:t>
            </a:r>
          </a:p>
          <a:p>
            <a:pPr algn="ctr">
              <a:lnSpc>
                <a:spcPts val="2300"/>
              </a:lnSpc>
            </a:pPr>
            <a:r>
              <a:rPr lang="zh-CN" altLang="en-US" sz="1800" dirty="0">
                <a:latin typeface="华文新魏" panose="02010800040101010101" pitchFamily="2" charset="-122"/>
                <a:ea typeface="华文新魏" panose="02010800040101010101" pitchFamily="2" charset="-122"/>
                <a:sym typeface="+mn-ea"/>
              </a:rPr>
              <a:t>二、安全与发展</a:t>
            </a:r>
            <a:endParaRPr lang="zh-CN" altLang="en-US" sz="1800" dirty="0">
              <a:latin typeface="华文楷体" panose="02010600040101010101" pitchFamily="2" charset="-122"/>
              <a:ea typeface="华文楷体" panose="02010600040101010101" pitchFamily="2" charset="-122"/>
            </a:endParaRPr>
          </a:p>
          <a:p>
            <a:pPr>
              <a:lnSpc>
                <a:spcPts val="2300"/>
              </a:lnSpc>
            </a:pPr>
            <a:r>
              <a:rPr lang="en-US" altLang="zh-CN" sz="1800" dirty="0">
                <a:latin typeface="华文楷体" panose="02010600040101010101" pitchFamily="2" charset="-122"/>
                <a:ea typeface="华文楷体" panose="02010600040101010101" pitchFamily="2" charset="-122"/>
                <a:sym typeface="+mn-ea"/>
              </a:rPr>
              <a:t>        </a:t>
            </a:r>
            <a:r>
              <a:rPr lang="zh-CN" altLang="en-US" sz="1800" dirty="0">
                <a:latin typeface="华文楷体" panose="02010600040101010101" pitchFamily="2" charset="-122"/>
                <a:ea typeface="华文楷体" panose="02010600040101010101" pitchFamily="2" charset="-122"/>
                <a:sym typeface="+mn-ea"/>
              </a:rPr>
              <a:t>调查研究表明：实验室安全事故中，人为因素比例高达</a:t>
            </a:r>
            <a:r>
              <a:rPr lang="en-US" altLang="zh-CN" sz="1800" dirty="0">
                <a:latin typeface="华文楷体" panose="02010600040101010101" pitchFamily="2" charset="-122"/>
                <a:ea typeface="华文楷体" panose="02010600040101010101" pitchFamily="2" charset="-122"/>
                <a:sym typeface="+mn-ea"/>
              </a:rPr>
              <a:t>88</a:t>
            </a:r>
            <a:r>
              <a:rPr lang="zh-CN" altLang="en-US" sz="1800" dirty="0">
                <a:latin typeface="华文楷体" panose="02010600040101010101" pitchFamily="2" charset="-122"/>
                <a:ea typeface="华文楷体" panose="02010600040101010101" pitchFamily="2" charset="-122"/>
                <a:sym typeface="+mn-ea"/>
              </a:rPr>
              <a:t>％。由人为因素，例如违反操作规程、不顾使用注意事项、不认真阅读</a:t>
            </a:r>
            <a:r>
              <a:rPr lang="en-US" altLang="zh-CN" sz="1800" dirty="0">
                <a:latin typeface="华文楷体" panose="02010600040101010101" pitchFamily="2" charset="-122"/>
                <a:ea typeface="华文楷体" panose="02010600040101010101" pitchFamily="2" charset="-122"/>
                <a:sym typeface="+mn-ea"/>
              </a:rPr>
              <a:t>MSDS</a:t>
            </a:r>
            <a:r>
              <a:rPr lang="zh-CN" altLang="en-US" sz="1800" dirty="0">
                <a:latin typeface="华文楷体" panose="02010600040101010101" pitchFamily="2" charset="-122"/>
                <a:ea typeface="华文楷体" panose="02010600040101010101" pitchFamily="2" charset="-122"/>
                <a:sym typeface="+mn-ea"/>
              </a:rPr>
              <a:t>引发的事故相对较多，造成人员伤亡的概率也就比较大，接近所有实验室安全事故伤亡人数的</a:t>
            </a:r>
            <a:r>
              <a:rPr lang="en-US" altLang="zh-CN" sz="1800" dirty="0">
                <a:latin typeface="华文楷体" panose="02010600040101010101" pitchFamily="2" charset="-122"/>
                <a:ea typeface="华文楷体" panose="02010600040101010101" pitchFamily="2" charset="-122"/>
                <a:sym typeface="+mn-ea"/>
              </a:rPr>
              <a:t>80</a:t>
            </a:r>
            <a:r>
              <a:rPr lang="zh-CN" altLang="en-US" sz="1800" dirty="0">
                <a:latin typeface="华文楷体" panose="02010600040101010101" pitchFamily="2" charset="-122"/>
                <a:ea typeface="华文楷体" panose="02010600040101010101" pitchFamily="2" charset="-122"/>
                <a:sym typeface="+mn-ea"/>
              </a:rPr>
              <a:t>％。</a:t>
            </a:r>
            <a:endParaRPr lang="en-US" altLang="zh-CN" sz="1800" dirty="0">
              <a:latin typeface="华文楷体" panose="02010600040101010101" pitchFamily="2" charset="-122"/>
              <a:ea typeface="华文楷体" panose="02010600040101010101" pitchFamily="2" charset="-122"/>
            </a:endParaRPr>
          </a:p>
          <a:p>
            <a:pPr>
              <a:lnSpc>
                <a:spcPts val="2300"/>
              </a:lnSpc>
            </a:pPr>
            <a:r>
              <a:rPr lang="en-US" altLang="zh-CN" sz="1800" dirty="0">
                <a:latin typeface="华文楷体" panose="02010600040101010101" pitchFamily="2" charset="-122"/>
                <a:ea typeface="华文楷体" panose="02010600040101010101" pitchFamily="2" charset="-122"/>
                <a:sym typeface="+mn-ea"/>
              </a:rPr>
              <a:t>        </a:t>
            </a:r>
            <a:r>
              <a:rPr lang="zh-CN" altLang="en-US" sz="1800" dirty="0">
                <a:latin typeface="华文楷体" panose="02010600040101010101" pitchFamily="2" charset="-122"/>
                <a:ea typeface="华文楷体" panose="02010600040101010101" pitchFamily="2" charset="-122"/>
                <a:sym typeface="+mn-ea"/>
              </a:rPr>
              <a:t>因此，在实验过程中一定要保持高度紧张、高度认真的态度。</a:t>
            </a:r>
            <a:endParaRPr lang="zh-CN" altLang="zh-CN" sz="1800" dirty="0">
              <a:latin typeface="华文楷体" panose="02010600040101010101" pitchFamily="2" charset="-122"/>
              <a:ea typeface="华文楷体" panose="02010600040101010101" pitchFamily="2" charset="-122"/>
            </a:endParaRPr>
          </a:p>
        </p:txBody>
      </p:sp>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09" name="内容占位符 2"/>
          <p:cNvSpPr>
            <a:spLocks noGrp="1"/>
          </p:cNvSpPr>
          <p:nvPr>
            <p:ph idx="1"/>
          </p:nvPr>
        </p:nvSpPr>
        <p:spPr>
          <a:xfrm>
            <a:off x="631825" y="2994025"/>
            <a:ext cx="9623425" cy="1017588"/>
          </a:xfrm>
        </p:spPr>
        <p:txBody>
          <a:bodyPr vert="horz" wrap="square" lIns="104306" tIns="52153" rIns="104306" bIns="52153" anchor="t" anchorCtr="0"/>
          <a:lstStyle/>
          <a:p>
            <a:pPr algn="ctr" eaLnBrk="1" hangingPunct="1">
              <a:buNone/>
            </a:pPr>
            <a:r>
              <a:rPr lang="zh-CN" altLang="en-US" sz="4800" b="1" dirty="0">
                <a:solidFill>
                  <a:srgbClr val="FF0000"/>
                </a:solidFill>
                <a:latin typeface="华文新魏" panose="02010800040101010101" pitchFamily="2" charset="-122"/>
                <a:ea typeface="华文新魏" panose="02010800040101010101" pitchFamily="2" charset="-122"/>
              </a:rPr>
              <a:t>谢谢！</a:t>
            </a: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commondata" val="eyJoZGlkIjoiZGQwNjBhOTFlNzI0ZTdjZTIzYWE0ODZlM2ExOGNhZTYifQ=="/>
</p:tagLst>
</file>

<file path=ppt/tags/tag2.xml><?xml version="1.0" encoding="utf-8"?>
<p:tagLst xmlns:a="http://schemas.openxmlformats.org/drawingml/2006/main" xmlns:r="http://schemas.openxmlformats.org/officeDocument/2006/relationships" xmlns:p="http://schemas.openxmlformats.org/presentationml/2006/main">
  <p:tag name="KSO_WM_BEAUTIFY_FLAG" val=""/>
</p:tagLst>
</file>

<file path=ppt/tags/tag3.xml><?xml version="1.0" encoding="utf-8"?>
<p:tagLst xmlns:a="http://schemas.openxmlformats.org/drawingml/2006/main" xmlns:r="http://schemas.openxmlformats.org/officeDocument/2006/relationships" xmlns:p="http://schemas.openxmlformats.org/presentationml/2006/main">
  <p:tag name="TABLE_ENDDRAG_ORIGIN_RECT" val="725*80"/>
  <p:tag name="TABLE_ENDDRAG_RECT" val="63*200*725*80"/>
</p:tagLst>
</file>

<file path=ppt/tags/tag4.xml><?xml version="1.0" encoding="utf-8"?>
<p:tagLst xmlns:a="http://schemas.openxmlformats.org/drawingml/2006/main" xmlns:r="http://schemas.openxmlformats.org/officeDocument/2006/relationships" xmlns:p="http://schemas.openxmlformats.org/presentationml/2006/main">
  <p:tag name="KSO_WM_BEAUTIFY_FLAG" val=""/>
</p:tagLst>
</file>

<file path=ppt/tags/tag5.xml><?xml version="1.0" encoding="utf-8"?>
<p:tagLst xmlns:a="http://schemas.openxmlformats.org/drawingml/2006/main" xmlns:r="http://schemas.openxmlformats.org/officeDocument/2006/relationships" xmlns:p="http://schemas.openxmlformats.org/presentationml/2006/main">
  <p:tag name="KSO_WM_BEAUTIFY_FLAG" val=""/>
</p:tagLst>
</file>

<file path=ppt/tags/tag6.xml><?xml version="1.0" encoding="utf-8"?>
<p:tagLst xmlns:a="http://schemas.openxmlformats.org/drawingml/2006/main" xmlns:r="http://schemas.openxmlformats.org/officeDocument/2006/relationships" xmlns:p="http://schemas.openxmlformats.org/presentationml/2006/main">
  <p:tag name="KSO_WM_BEAUTIFY_FLAG" val=""/>
</p:tagLst>
</file>

<file path=ppt/tags/tag7.xml><?xml version="1.0" encoding="utf-8"?>
<p:tagLst xmlns:a="http://schemas.openxmlformats.org/drawingml/2006/main" xmlns:r="http://schemas.openxmlformats.org/officeDocument/2006/relationships" xmlns:p="http://schemas.openxmlformats.org/presentationml/2006/main">
  <p:tag name="KSO_WM_BEAUTIFY_FLAG" val=""/>
</p:tagLst>
</file>

<file path=ppt/tags/tag8.xml><?xml version="1.0" encoding="utf-8"?>
<p:tagLst xmlns:a="http://schemas.openxmlformats.org/drawingml/2006/main" xmlns:r="http://schemas.openxmlformats.org/officeDocument/2006/relationships" xmlns:p="http://schemas.openxmlformats.org/presentationml/2006/main">
  <p:tag name="KSO_WM_BEAUTIFY_FLAG" val=""/>
</p:tagLst>
</file>

<file path=ppt/tags/tag9.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0.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1.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2.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3.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4.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5.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6.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7.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8.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9.xml><?xml version="1.0" encoding="utf-8"?>
<p:tagLst xmlns:a="http://schemas.openxmlformats.org/drawingml/2006/main" xmlns:r="http://schemas.openxmlformats.org/officeDocument/2006/relationships" xmlns:p="http://schemas.openxmlformats.org/presentationml/2006/main">
  <p:tag name="KSO_WM_BEAUTIFY_FLAG" val=""/>
</p:tagLst>
</file>

<file path=ppt/tags/tag20.xml><?xml version="1.0" encoding="utf-8"?>
<p:tagLst xmlns:a="http://schemas.openxmlformats.org/drawingml/2006/main" xmlns:r="http://schemas.openxmlformats.org/officeDocument/2006/relationships" xmlns:p="http://schemas.openxmlformats.org/presentationml/2006/main">
  <p:tag name="KSO_WM_BEAUTIFY_FLAG" val=""/>
</p:tagLst>
</file>

<file path=ppt/tags/tag21.xml><?xml version="1.0" encoding="utf-8"?>
<p:tagLst xmlns:a="http://schemas.openxmlformats.org/drawingml/2006/main" xmlns:r="http://schemas.openxmlformats.org/officeDocument/2006/relationships" xmlns:p="http://schemas.openxmlformats.org/presentationml/2006/main">
  <p:tag name="KSO_WM_BEAUTIFY_FLAG" val=""/>
</p:tagLst>
</file>

<file path=ppt/tags/tag22.xml><?xml version="1.0" encoding="utf-8"?>
<p:tagLst xmlns:a="http://schemas.openxmlformats.org/drawingml/2006/main" xmlns:r="http://schemas.openxmlformats.org/officeDocument/2006/relationships" xmlns:p="http://schemas.openxmlformats.org/presentationml/2006/main">
  <p:tag name="KSO_WM_BEAUTIFY_FLAG" val=""/>
</p:tagLst>
</file>

<file path=ppt/tags/tag23.xml><?xml version="1.0" encoding="utf-8"?>
<p:tagLst xmlns:a="http://schemas.openxmlformats.org/drawingml/2006/main" xmlns:r="http://schemas.openxmlformats.org/officeDocument/2006/relationships" xmlns:p="http://schemas.openxmlformats.org/presentationml/2006/main">
  <p:tag name="KSO_WM_BEAUTIFY_FLAG" val=""/>
</p:tagLst>
</file>

<file path=ppt/tags/tag24.xml><?xml version="1.0" encoding="utf-8"?>
<p:tagLst xmlns:a="http://schemas.openxmlformats.org/drawingml/2006/main" xmlns:r="http://schemas.openxmlformats.org/officeDocument/2006/relationships" xmlns:p="http://schemas.openxmlformats.org/presentationml/2006/main">
  <p:tag name="KSO_WM_BEAUTIFY_FLAG" val=""/>
</p:tagLst>
</file>

<file path=ppt/tags/tag25.xml><?xml version="1.0" encoding="utf-8"?>
<p:tagLst xmlns:a="http://schemas.openxmlformats.org/drawingml/2006/main" xmlns:r="http://schemas.openxmlformats.org/officeDocument/2006/relationships" xmlns:p="http://schemas.openxmlformats.org/presentationml/2006/main">
  <p:tag name="KSO_WM_BEAUTIFY_FLAG" val=""/>
</p:tagLst>
</file>

<file path=ppt/tags/tag26.xml><?xml version="1.0" encoding="utf-8"?>
<p:tagLst xmlns:a="http://schemas.openxmlformats.org/drawingml/2006/main" xmlns:r="http://schemas.openxmlformats.org/officeDocument/2006/relationships" xmlns:p="http://schemas.openxmlformats.org/presentationml/2006/main">
  <p:tag name="KSO_WM_BEAUTIFY_FLAG" val=""/>
</p:tagLst>
</file>

<file path=ppt/tags/tag27.xml><?xml version="1.0" encoding="utf-8"?>
<p:tagLst xmlns:a="http://schemas.openxmlformats.org/drawingml/2006/main" xmlns:r="http://schemas.openxmlformats.org/officeDocument/2006/relationships" xmlns:p="http://schemas.openxmlformats.org/presentationml/2006/main">
  <p:tag name="KSO_WM_BEAUTIFY_FLAG" val=""/>
</p:tagLst>
</file>

<file path=ppt/tags/tag28.xml><?xml version="1.0" encoding="utf-8"?>
<p:tagLst xmlns:a="http://schemas.openxmlformats.org/drawingml/2006/main" xmlns:r="http://schemas.openxmlformats.org/officeDocument/2006/relationships" xmlns:p="http://schemas.openxmlformats.org/presentationml/2006/main">
  <p:tag name="KSO_WM_BEAUTIFY_FLAG" val=""/>
</p:tagLst>
</file>

<file path=ppt/tags/tag29.xml><?xml version="1.0" encoding="utf-8"?>
<p:tagLst xmlns:a="http://schemas.openxmlformats.org/drawingml/2006/main" xmlns:r="http://schemas.openxmlformats.org/officeDocument/2006/relationships" xmlns:p="http://schemas.openxmlformats.org/presentationml/2006/main">
  <p:tag name="KSO_WM_BEAUTIFY_FLAG" val=""/>
</p:tagLst>
</file>

<file path=ppt/tags/tag30.xml><?xml version="1.0" encoding="utf-8"?>
<p:tagLst xmlns:a="http://schemas.openxmlformats.org/drawingml/2006/main" xmlns:r="http://schemas.openxmlformats.org/officeDocument/2006/relationships" xmlns:p="http://schemas.openxmlformats.org/presentationml/2006/main">
  <p:tag name="KSO_WM_BEAUTIFY_FLAG" val=""/>
</p:tagLst>
</file>

<file path=ppt/tags/tag31.xml><?xml version="1.0" encoding="utf-8"?>
<p:tagLst xmlns:a="http://schemas.openxmlformats.org/drawingml/2006/main" xmlns:r="http://schemas.openxmlformats.org/officeDocument/2006/relationships" xmlns:p="http://schemas.openxmlformats.org/presentationml/2006/main">
  <p:tag name="KSO_WM_BEAUTIFY_FLAG" val=""/>
</p:tagLst>
</file>

<file path=ppt/tags/tag32.xml><?xml version="1.0" encoding="utf-8"?>
<p:tagLst xmlns:a="http://schemas.openxmlformats.org/drawingml/2006/main" xmlns:r="http://schemas.openxmlformats.org/officeDocument/2006/relationships" xmlns:p="http://schemas.openxmlformats.org/presentationml/2006/main">
  <p:tag name="KSO_WM_BEAUTIFY_FLAG" val=""/>
</p:tagLst>
</file>

<file path=ppt/tags/tag33.xml><?xml version="1.0" encoding="utf-8"?>
<p:tagLst xmlns:a="http://schemas.openxmlformats.org/drawingml/2006/main" xmlns:r="http://schemas.openxmlformats.org/officeDocument/2006/relationships" xmlns:p="http://schemas.openxmlformats.org/presentationml/2006/main">
  <p:tag name="KSO_WM_BEAUTIFY_FLAG" val=""/>
</p:tagLst>
</file>

<file path=ppt/tags/tag34.xml><?xml version="1.0" encoding="utf-8"?>
<p:tagLst xmlns:a="http://schemas.openxmlformats.org/drawingml/2006/main" xmlns:r="http://schemas.openxmlformats.org/officeDocument/2006/relationships" xmlns:p="http://schemas.openxmlformats.org/presentationml/2006/main">
  <p:tag name="KSO_WM_BEAUTIFY_FLAG" val=""/>
</p:tagLst>
</file>

<file path=ppt/tags/tag35.xml><?xml version="1.0" encoding="utf-8"?>
<p:tagLst xmlns:a="http://schemas.openxmlformats.org/drawingml/2006/main" xmlns:r="http://schemas.openxmlformats.org/officeDocument/2006/relationships" xmlns:p="http://schemas.openxmlformats.org/presentationml/2006/main">
  <p:tag name="KSO_WM_BEAUTIFY_FLAG" val=""/>
</p:tagLst>
</file>

<file path=ppt/tags/tag36.xml><?xml version="1.0" encoding="utf-8"?>
<p:tagLst xmlns:a="http://schemas.openxmlformats.org/drawingml/2006/main" xmlns:r="http://schemas.openxmlformats.org/officeDocument/2006/relationships" xmlns:p="http://schemas.openxmlformats.org/presentationml/2006/main">
  <p:tag name="KSO_WM_BEAUTIFY_FLAG" val=""/>
</p:tagLst>
</file>

<file path=ppt/tags/tag37.xml><?xml version="1.0" encoding="utf-8"?>
<p:tagLst xmlns:a="http://schemas.openxmlformats.org/drawingml/2006/main" xmlns:r="http://schemas.openxmlformats.org/officeDocument/2006/relationships" xmlns:p="http://schemas.openxmlformats.org/presentationml/2006/main">
  <p:tag name="KSO_WM_BEAUTIFY_FLAG" val=""/>
</p:tagLst>
</file>

<file path=ppt/tags/tag38.xml><?xml version="1.0" encoding="utf-8"?>
<p:tagLst xmlns:a="http://schemas.openxmlformats.org/drawingml/2006/main" xmlns:r="http://schemas.openxmlformats.org/officeDocument/2006/relationships" xmlns:p="http://schemas.openxmlformats.org/presentationml/2006/main">
  <p:tag name="KSO_WM_BEAUTIFY_FLAG" val=""/>
</p:tagLst>
</file>

<file path=ppt/tags/tag39.xml><?xml version="1.0" encoding="utf-8"?>
<p:tagLst xmlns:a="http://schemas.openxmlformats.org/drawingml/2006/main" xmlns:r="http://schemas.openxmlformats.org/officeDocument/2006/relationships" xmlns:p="http://schemas.openxmlformats.org/presentationml/2006/main">
  <p:tag name="KSO_WM_BEAUTIFY_FLAG" val=""/>
</p:tagLst>
</file>

<file path=ppt/tags/tag40.xml><?xml version="1.0" encoding="utf-8"?>
<p:tagLst xmlns:a="http://schemas.openxmlformats.org/drawingml/2006/main" xmlns:r="http://schemas.openxmlformats.org/officeDocument/2006/relationships" xmlns:p="http://schemas.openxmlformats.org/presentationml/2006/main">
  <p:tag name="KSO_WM_BEAUTIFY_FLAG" val=""/>
</p:tagLst>
</file>

<file path=ppt/tags/tag41.xml><?xml version="1.0" encoding="utf-8"?>
<p:tagLst xmlns:a="http://schemas.openxmlformats.org/drawingml/2006/main" xmlns:r="http://schemas.openxmlformats.org/officeDocument/2006/relationships" xmlns:p="http://schemas.openxmlformats.org/presentationml/2006/main">
  <p:tag name="KSO_WM_BEAUTIFY_FLAG" val=""/>
</p:tagLst>
</file>

<file path=ppt/tags/tag42.xml><?xml version="1.0" encoding="utf-8"?>
<p:tagLst xmlns:a="http://schemas.openxmlformats.org/drawingml/2006/main" xmlns:r="http://schemas.openxmlformats.org/officeDocument/2006/relationships" xmlns:p="http://schemas.openxmlformats.org/presentationml/2006/main">
  <p:tag name="KSO_WM_BEAUTIFY_FLAG" val=""/>
</p:tagLst>
</file>

<file path=ppt/tags/tag43.xml><?xml version="1.0" encoding="utf-8"?>
<p:tagLst xmlns:a="http://schemas.openxmlformats.org/drawingml/2006/main" xmlns:r="http://schemas.openxmlformats.org/officeDocument/2006/relationships" xmlns:p="http://schemas.openxmlformats.org/presentationml/2006/main">
  <p:tag name="KSO_WM_BEAUTIFY_FLAG" val=""/>
</p:tagLst>
</file>

<file path=ppt/tags/tag44.xml><?xml version="1.0" encoding="utf-8"?>
<p:tagLst xmlns:a="http://schemas.openxmlformats.org/drawingml/2006/main" xmlns:r="http://schemas.openxmlformats.org/officeDocument/2006/relationships" xmlns:p="http://schemas.openxmlformats.org/presentationml/2006/main">
  <p:tag name="KSO_WM_BEAUTIFY_FLAG" val=""/>
</p:tagLst>
</file>

<file path=ppt/tags/tag45.xml><?xml version="1.0" encoding="utf-8"?>
<p:tagLst xmlns:a="http://schemas.openxmlformats.org/drawingml/2006/main" xmlns:r="http://schemas.openxmlformats.org/officeDocument/2006/relationships" xmlns:p="http://schemas.openxmlformats.org/presentationml/2006/main">
  <p:tag name="KSO_WM_BEAUTIFY_FLAG" val=""/>
</p:tagLst>
</file>

<file path=ppt/tags/tag46.xml><?xml version="1.0" encoding="utf-8"?>
<p:tagLst xmlns:a="http://schemas.openxmlformats.org/drawingml/2006/main" xmlns:r="http://schemas.openxmlformats.org/officeDocument/2006/relationships" xmlns:p="http://schemas.openxmlformats.org/presentationml/2006/main">
  <p:tag name="KSO_WM_BEAUTIFY_FLAG" val=""/>
</p:tagLst>
</file>

<file path=ppt/tags/tag47.xml><?xml version="1.0" encoding="utf-8"?>
<p:tagLst xmlns:a="http://schemas.openxmlformats.org/drawingml/2006/main" xmlns:r="http://schemas.openxmlformats.org/officeDocument/2006/relationships" xmlns:p="http://schemas.openxmlformats.org/presentationml/2006/main">
  <p:tag name="KSO_WM_BEAUTIFY_FLAG" val=""/>
</p:tagLst>
</file>

<file path=ppt/tags/tag48.xml><?xml version="1.0" encoding="utf-8"?>
<p:tagLst xmlns:a="http://schemas.openxmlformats.org/drawingml/2006/main" xmlns:r="http://schemas.openxmlformats.org/officeDocument/2006/relationships" xmlns:p="http://schemas.openxmlformats.org/presentationml/2006/main">
  <p:tag name="KSO_WM_BEAUTIFY_FLAG" val=""/>
</p:tagLst>
</file>

<file path=ppt/tags/tag49.xml><?xml version="1.0" encoding="utf-8"?>
<p:tagLst xmlns:a="http://schemas.openxmlformats.org/drawingml/2006/main" xmlns:r="http://schemas.openxmlformats.org/officeDocument/2006/relationships" xmlns:p="http://schemas.openxmlformats.org/presentationml/2006/main">
  <p:tag name="KSO_WM_BEAUTIFY_FLAG" val=""/>
</p:tagLst>
</file>

<file path=ppt/tags/tag50.xml><?xml version="1.0" encoding="utf-8"?>
<p:tagLst xmlns:a="http://schemas.openxmlformats.org/drawingml/2006/main" xmlns:r="http://schemas.openxmlformats.org/officeDocument/2006/relationships" xmlns:p="http://schemas.openxmlformats.org/presentationml/2006/main">
  <p:tag name="KSO_WM_BEAUTIFY_FLAG" val=""/>
</p:tagLst>
</file>

<file path=ppt/tags/tag51.xml><?xml version="1.0" encoding="utf-8"?>
<p:tagLst xmlns:a="http://schemas.openxmlformats.org/drawingml/2006/main" xmlns:r="http://schemas.openxmlformats.org/officeDocument/2006/relationships" xmlns:p="http://schemas.openxmlformats.org/presentationml/2006/main">
  <p:tag name="KSO_WM_BEAUTIFY_FLAG" val=""/>
</p:tagLst>
</file>

<file path=ppt/tags/tag52.xml><?xml version="1.0" encoding="utf-8"?>
<p:tagLst xmlns:a="http://schemas.openxmlformats.org/drawingml/2006/main" xmlns:r="http://schemas.openxmlformats.org/officeDocument/2006/relationships" xmlns:p="http://schemas.openxmlformats.org/presentationml/2006/main">
  <p:tag name="KSO_WM_BEAUTIFY_FLAG" val=""/>
</p:tagLst>
</file>

<file path=ppt/tags/tag53.xml><?xml version="1.0" encoding="utf-8"?>
<p:tagLst xmlns:a="http://schemas.openxmlformats.org/drawingml/2006/main" xmlns:r="http://schemas.openxmlformats.org/officeDocument/2006/relationships" xmlns:p="http://schemas.openxmlformats.org/presentationml/2006/main">
  <p:tag name="KSO_WM_BEAUTIFY_FLAG" val=""/>
</p:tagLst>
</file>

<file path=ppt/tags/tag54.xml><?xml version="1.0" encoding="utf-8"?>
<p:tagLst xmlns:a="http://schemas.openxmlformats.org/drawingml/2006/main" xmlns:r="http://schemas.openxmlformats.org/officeDocument/2006/relationships" xmlns:p="http://schemas.openxmlformats.org/presentationml/2006/main">
  <p:tag name="KSO_WM_BEAUTIFY_FLAG" val=""/>
</p:tagLst>
</file>

<file path=ppt/tags/tag55.xml><?xml version="1.0" encoding="utf-8"?>
<p:tagLst xmlns:a="http://schemas.openxmlformats.org/drawingml/2006/main" xmlns:r="http://schemas.openxmlformats.org/officeDocument/2006/relationships" xmlns:p="http://schemas.openxmlformats.org/presentationml/2006/main">
  <p:tag name="KSO_WM_BEAUTIFY_FLAG" val=""/>
</p:tagLst>
</file>

<file path=ppt/tags/tag56.xml><?xml version="1.0" encoding="utf-8"?>
<p:tagLst xmlns:a="http://schemas.openxmlformats.org/drawingml/2006/main" xmlns:r="http://schemas.openxmlformats.org/officeDocument/2006/relationships" xmlns:p="http://schemas.openxmlformats.org/presentationml/2006/main">
  <p:tag name="KSO_WM_BEAUTIFY_FLAG" val=""/>
</p:tagLst>
</file>

<file path=ppt/tags/tag57.xml><?xml version="1.0" encoding="utf-8"?>
<p:tagLst xmlns:a="http://schemas.openxmlformats.org/drawingml/2006/main" xmlns:r="http://schemas.openxmlformats.org/officeDocument/2006/relationships" xmlns:p="http://schemas.openxmlformats.org/presentationml/2006/main">
  <p:tag name="KSO_WM_BEAUTIFY_FLAG" val=""/>
</p:tagLst>
</file>

<file path=ppt/tags/tag58.xml><?xml version="1.0" encoding="utf-8"?>
<p:tagLst xmlns:a="http://schemas.openxmlformats.org/drawingml/2006/main" xmlns:r="http://schemas.openxmlformats.org/officeDocument/2006/relationships" xmlns:p="http://schemas.openxmlformats.org/presentationml/2006/main">
  <p:tag name="KSO_WM_BEAUTIFY_FLAG" val=""/>
</p:tagLst>
</file>

<file path=ppt/tags/tag59.xml><?xml version="1.0" encoding="utf-8"?>
<p:tagLst xmlns:a="http://schemas.openxmlformats.org/drawingml/2006/main" xmlns:r="http://schemas.openxmlformats.org/officeDocument/2006/relationships" xmlns:p="http://schemas.openxmlformats.org/presentationml/2006/main">
  <p:tag name="KSO_WM_BEAUTIFY_FLAG" val=""/>
</p:tagLst>
</file>

<file path=ppt/tags/tag60.xml><?xml version="1.0" encoding="utf-8"?>
<p:tagLst xmlns:a="http://schemas.openxmlformats.org/drawingml/2006/main" xmlns:r="http://schemas.openxmlformats.org/officeDocument/2006/relationships" xmlns:p="http://schemas.openxmlformats.org/presentationml/2006/main">
  <p:tag name="KSO_WM_BEAUTIFY_FLAG" val=""/>
</p:tagLst>
</file>

<file path=ppt/tags/tag61.xml><?xml version="1.0" encoding="utf-8"?>
<p:tagLst xmlns:a="http://schemas.openxmlformats.org/drawingml/2006/main" xmlns:r="http://schemas.openxmlformats.org/officeDocument/2006/relationships" xmlns:p="http://schemas.openxmlformats.org/presentationml/2006/main">
  <p:tag name="KSO_WM_BEAUTIFY_FLAG" val=""/>
</p:tagLst>
</file>

<file path=ppt/tags/tag62.xml><?xml version="1.0" encoding="utf-8"?>
<p:tagLst xmlns:a="http://schemas.openxmlformats.org/drawingml/2006/main" xmlns:r="http://schemas.openxmlformats.org/officeDocument/2006/relationships" xmlns:p="http://schemas.openxmlformats.org/presentationml/2006/main">
  <p:tag name="KSO_WM_BEAUTIFY_FLAG" val=""/>
</p:tagLst>
</file>

<file path=ppt/tags/tag63.xml><?xml version="1.0" encoding="utf-8"?>
<p:tagLst xmlns:a="http://schemas.openxmlformats.org/drawingml/2006/main" xmlns:r="http://schemas.openxmlformats.org/officeDocument/2006/relationships" xmlns:p="http://schemas.openxmlformats.org/presentationml/2006/main">
  <p:tag name="KSO_WM_BEAUTIFY_FLAG" val=""/>
</p:tagLst>
</file>

<file path=ppt/tags/tag64.xml><?xml version="1.0" encoding="utf-8"?>
<p:tagLst xmlns:a="http://schemas.openxmlformats.org/drawingml/2006/main" xmlns:r="http://schemas.openxmlformats.org/officeDocument/2006/relationships" xmlns:p="http://schemas.openxmlformats.org/presentationml/2006/main">
  <p:tag name="KSO_WM_BEAUTIFY_FLAG" val=""/>
</p:tagLst>
</file>

<file path=ppt/tags/tag65.xml><?xml version="1.0" encoding="utf-8"?>
<p:tagLst xmlns:a="http://schemas.openxmlformats.org/drawingml/2006/main" xmlns:r="http://schemas.openxmlformats.org/officeDocument/2006/relationships" xmlns:p="http://schemas.openxmlformats.org/presentationml/2006/main">
  <p:tag name="KSO_WM_BEAUTIFY_FLAG" val=""/>
</p:tagLst>
</file>

<file path=ppt/tags/tag66.xml><?xml version="1.0" encoding="utf-8"?>
<p:tagLst xmlns:a="http://schemas.openxmlformats.org/drawingml/2006/main" xmlns:r="http://schemas.openxmlformats.org/officeDocument/2006/relationships" xmlns:p="http://schemas.openxmlformats.org/presentationml/2006/main">
  <p:tag name="KSO_WM_BEAUTIFY_FLAG" val=""/>
</p:tagLst>
</file>

<file path=ppt/tags/tag67.xml><?xml version="1.0" encoding="utf-8"?>
<p:tagLst xmlns:a="http://schemas.openxmlformats.org/drawingml/2006/main" xmlns:r="http://schemas.openxmlformats.org/officeDocument/2006/relationships" xmlns:p="http://schemas.openxmlformats.org/presentationml/2006/main">
  <p:tag name="KSO_WM_BEAUTIFY_FLAG" val=""/>
</p:tagLst>
</file>

<file path=ppt/tags/tag68.xml><?xml version="1.0" encoding="utf-8"?>
<p:tagLst xmlns:a="http://schemas.openxmlformats.org/drawingml/2006/main" xmlns:r="http://schemas.openxmlformats.org/officeDocument/2006/relationships" xmlns:p="http://schemas.openxmlformats.org/presentationml/2006/main">
  <p:tag name="KSO_WM_BEAUTIFY_FLAG" val=""/>
</p:tagLst>
</file>

<file path=ppt/tags/tag69.xml><?xml version="1.0" encoding="utf-8"?>
<p:tagLst xmlns:a="http://schemas.openxmlformats.org/drawingml/2006/main" xmlns:r="http://schemas.openxmlformats.org/officeDocument/2006/relationships" xmlns:p="http://schemas.openxmlformats.org/presentationml/2006/main">
  <p:tag name="KSO_WM_BEAUTIFY_FLAG" val=""/>
</p:tagLst>
</file>

<file path=ppt/tags/tag70.xml><?xml version="1.0" encoding="utf-8"?>
<p:tagLst xmlns:a="http://schemas.openxmlformats.org/drawingml/2006/main" xmlns:r="http://schemas.openxmlformats.org/officeDocument/2006/relationships" xmlns:p="http://schemas.openxmlformats.org/presentationml/2006/main">
  <p:tag name="KSO_WM_BEAUTIFY_FLAG" val=""/>
</p:tagLst>
</file>

<file path=ppt/tags/tag71.xml><?xml version="1.0" encoding="utf-8"?>
<p:tagLst xmlns:a="http://schemas.openxmlformats.org/drawingml/2006/main" xmlns:r="http://schemas.openxmlformats.org/officeDocument/2006/relationships" xmlns:p="http://schemas.openxmlformats.org/presentationml/2006/main">
  <p:tag name="KSO_WM_BEAUTIFY_FLAG" val=""/>
</p:tagLst>
</file>

<file path=ppt/tags/tag72.xml><?xml version="1.0" encoding="utf-8"?>
<p:tagLst xmlns:a="http://schemas.openxmlformats.org/drawingml/2006/main" xmlns:r="http://schemas.openxmlformats.org/officeDocument/2006/relationships" xmlns:p="http://schemas.openxmlformats.org/presentationml/2006/main">
  <p:tag name="KSO_WM_BEAUTIFY_FLAG" val=""/>
</p:tagLst>
</file>

<file path=ppt/tags/tag73.xml><?xml version="1.0" encoding="utf-8"?>
<p:tagLst xmlns:a="http://schemas.openxmlformats.org/drawingml/2006/main" xmlns:r="http://schemas.openxmlformats.org/officeDocument/2006/relationships" xmlns:p="http://schemas.openxmlformats.org/presentationml/2006/main">
  <p:tag name="KSO_WM_BEAUTIFY_FLAG" val=""/>
</p:tagLst>
</file>

<file path=ppt/tags/tag74.xml><?xml version="1.0" encoding="utf-8"?>
<p:tagLst xmlns:a="http://schemas.openxmlformats.org/drawingml/2006/main" xmlns:r="http://schemas.openxmlformats.org/officeDocument/2006/relationships" xmlns:p="http://schemas.openxmlformats.org/presentationml/2006/main">
  <p:tag name="KSO_WM_BEAUTIFY_FLAG" val=""/>
</p:tagLst>
</file>

<file path=ppt/tags/tag75.xml><?xml version="1.0" encoding="utf-8"?>
<p:tagLst xmlns:a="http://schemas.openxmlformats.org/drawingml/2006/main" xmlns:r="http://schemas.openxmlformats.org/officeDocument/2006/relationships" xmlns:p="http://schemas.openxmlformats.org/presentationml/2006/main">
  <p:tag name="KSO_WM_BEAUTIFY_FLAG" val=""/>
</p:tagLst>
</file>

<file path=ppt/tags/tag76.xml><?xml version="1.0" encoding="utf-8"?>
<p:tagLst xmlns:a="http://schemas.openxmlformats.org/drawingml/2006/main" xmlns:r="http://schemas.openxmlformats.org/officeDocument/2006/relationships" xmlns:p="http://schemas.openxmlformats.org/presentationml/2006/main">
  <p:tag name="KSO_WM_BEAUTIFY_FLAG" val=""/>
</p:tagLst>
</file>

<file path=ppt/tags/tag77.xml><?xml version="1.0" encoding="utf-8"?>
<p:tagLst xmlns:a="http://schemas.openxmlformats.org/drawingml/2006/main" xmlns:r="http://schemas.openxmlformats.org/officeDocument/2006/relationships" xmlns:p="http://schemas.openxmlformats.org/presentationml/2006/main">
  <p:tag name="KSO_WM_BEAUTIFY_FLAG" val=""/>
</p:tagLst>
</file>

<file path=ppt/tags/tag78.xml><?xml version="1.0" encoding="utf-8"?>
<p:tagLst xmlns:a="http://schemas.openxmlformats.org/drawingml/2006/main" xmlns:r="http://schemas.openxmlformats.org/officeDocument/2006/relationships" xmlns:p="http://schemas.openxmlformats.org/presentationml/2006/main">
  <p:tag name="KSO_WM_BEAUTIFY_FLAG" val=""/>
</p:tagLst>
</file>

<file path=ppt/tags/tag79.xml><?xml version="1.0" encoding="utf-8"?>
<p:tagLst xmlns:a="http://schemas.openxmlformats.org/drawingml/2006/main" xmlns:r="http://schemas.openxmlformats.org/officeDocument/2006/relationships" xmlns:p="http://schemas.openxmlformats.org/presentationml/2006/main">
  <p:tag name="KSO_WM_BEAUTIFY_FLAG" val=""/>
</p:tagLst>
</file>

<file path=ppt/tags/tag80.xml><?xml version="1.0" encoding="utf-8"?>
<p:tagLst xmlns:a="http://schemas.openxmlformats.org/drawingml/2006/main" xmlns:r="http://schemas.openxmlformats.org/officeDocument/2006/relationships" xmlns:p="http://schemas.openxmlformats.org/presentationml/2006/main">
  <p:tag name="KSO_WM_BEAUTIFY_FLAG" val=""/>
</p:tagLst>
</file>

<file path=ppt/tags/tag81.xml><?xml version="1.0" encoding="utf-8"?>
<p:tagLst xmlns:a="http://schemas.openxmlformats.org/drawingml/2006/main" xmlns:r="http://schemas.openxmlformats.org/officeDocument/2006/relationships" xmlns:p="http://schemas.openxmlformats.org/presentationml/2006/main">
  <p:tag name="KSO_WM_BEAUTIFY_FLAG" val=""/>
</p:tagLst>
</file>

<file path=ppt/tags/tag82.xml><?xml version="1.0" encoding="utf-8"?>
<p:tagLst xmlns:a="http://schemas.openxmlformats.org/drawingml/2006/main" xmlns:r="http://schemas.openxmlformats.org/officeDocument/2006/relationships" xmlns:p="http://schemas.openxmlformats.org/presentationml/2006/main">
  <p:tag name="KSO_WM_BEAUTIFY_FLAG" val=""/>
</p:tagLst>
</file>

<file path=ppt/tags/tag83.xml><?xml version="1.0" encoding="utf-8"?>
<p:tagLst xmlns:a="http://schemas.openxmlformats.org/drawingml/2006/main" xmlns:r="http://schemas.openxmlformats.org/officeDocument/2006/relationships" xmlns:p="http://schemas.openxmlformats.org/presentationml/2006/main">
  <p:tag name="KSO_WM_BEAUTIFY_FLAG" val=""/>
</p:tagLst>
</file>

<file path=ppt/tags/tag84.xml><?xml version="1.0" encoding="utf-8"?>
<p:tagLst xmlns:a="http://schemas.openxmlformats.org/drawingml/2006/main" xmlns:r="http://schemas.openxmlformats.org/officeDocument/2006/relationships" xmlns:p="http://schemas.openxmlformats.org/presentationml/2006/main">
  <p:tag name="KSO_WM_BEAUTIFY_FLAG" val=""/>
</p:tagLst>
</file>

<file path=ppt/tags/tag85.xml><?xml version="1.0" encoding="utf-8"?>
<p:tagLst xmlns:a="http://schemas.openxmlformats.org/drawingml/2006/main" xmlns:r="http://schemas.openxmlformats.org/officeDocument/2006/relationships" xmlns:p="http://schemas.openxmlformats.org/presentationml/2006/main">
  <p:tag name="KSO_WM_BEAUTIFY_FLAG" val=""/>
</p:tagLst>
</file>

<file path=ppt/tags/tag86.xml><?xml version="1.0" encoding="utf-8"?>
<p:tagLst xmlns:a="http://schemas.openxmlformats.org/drawingml/2006/main" xmlns:r="http://schemas.openxmlformats.org/officeDocument/2006/relationships" xmlns:p="http://schemas.openxmlformats.org/presentationml/2006/main">
  <p:tag name="KSO_WM_BEAUTIFY_FLAG" val=""/>
</p:tagLst>
</file>

<file path=ppt/tags/tag87.xml><?xml version="1.0" encoding="utf-8"?>
<p:tagLst xmlns:a="http://schemas.openxmlformats.org/drawingml/2006/main" xmlns:r="http://schemas.openxmlformats.org/officeDocument/2006/relationships" xmlns:p="http://schemas.openxmlformats.org/presentationml/2006/main">
  <p:tag name="KSO_WM_BEAUTIFY_FLAG" val=""/>
</p:tagLst>
</file>

<file path=ppt/tags/tag88.xml><?xml version="1.0" encoding="utf-8"?>
<p:tagLst xmlns:a="http://schemas.openxmlformats.org/drawingml/2006/main" xmlns:r="http://schemas.openxmlformats.org/officeDocument/2006/relationships" xmlns:p="http://schemas.openxmlformats.org/presentationml/2006/main">
  <p:tag name="KSO_WM_BEAUTIFY_FLAG" val=""/>
</p:tagLst>
</file>

<file path=ppt/tags/tag89.xml><?xml version="1.0" encoding="utf-8"?>
<p:tagLst xmlns:a="http://schemas.openxmlformats.org/drawingml/2006/main" xmlns:r="http://schemas.openxmlformats.org/officeDocument/2006/relationships" xmlns:p="http://schemas.openxmlformats.org/presentationml/2006/main">
  <p:tag name="KSO_WM_BEAUTIFY_FLAG" val=""/>
</p:tagLst>
</file>

<file path=ppt/tags/tag90.xml><?xml version="1.0" encoding="utf-8"?>
<p:tagLst xmlns:a="http://schemas.openxmlformats.org/drawingml/2006/main" xmlns:r="http://schemas.openxmlformats.org/officeDocument/2006/relationships" xmlns:p="http://schemas.openxmlformats.org/presentationml/2006/main">
  <p:tag name="KSO_WM_BEAUTIFY_FLAG" val=""/>
</p:tagLst>
</file>

<file path=ppt/tags/tag91.xml><?xml version="1.0" encoding="utf-8"?>
<p:tagLst xmlns:a="http://schemas.openxmlformats.org/drawingml/2006/main" xmlns:r="http://schemas.openxmlformats.org/officeDocument/2006/relationships" xmlns:p="http://schemas.openxmlformats.org/presentationml/2006/main">
  <p:tag name="KSO_WM_BEAUTIFY_FLAG" val=""/>
</p:tagLst>
</file>

<file path=ppt/tags/tag92.xml><?xml version="1.0" encoding="utf-8"?>
<p:tagLst xmlns:a="http://schemas.openxmlformats.org/drawingml/2006/main" xmlns:r="http://schemas.openxmlformats.org/officeDocument/2006/relationships" xmlns:p="http://schemas.openxmlformats.org/presentationml/2006/main">
  <p:tag name="KSO_WM_BEAUTIFY_FLAG" val=""/>
</p:tagLst>
</file>

<file path=ppt/tags/tag93.xml><?xml version="1.0" encoding="utf-8"?>
<p:tagLst xmlns:a="http://schemas.openxmlformats.org/drawingml/2006/main" xmlns:r="http://schemas.openxmlformats.org/officeDocument/2006/relationships" xmlns:p="http://schemas.openxmlformats.org/presentationml/2006/main">
  <p:tag name="KSO_WM_BEAUTIFY_FLAG" val=""/>
</p:tagLst>
</file>

<file path=ppt/tags/tag94.xml><?xml version="1.0" encoding="utf-8"?>
<p:tagLst xmlns:a="http://schemas.openxmlformats.org/drawingml/2006/main" xmlns:r="http://schemas.openxmlformats.org/officeDocument/2006/relationships" xmlns:p="http://schemas.openxmlformats.org/presentationml/2006/main">
  <p:tag name="KSO_WM_BEAUTIFY_FLAG" val=""/>
</p:tagLst>
</file>

<file path=ppt/tags/tag95.xml><?xml version="1.0" encoding="utf-8"?>
<p:tagLst xmlns:a="http://schemas.openxmlformats.org/drawingml/2006/main" xmlns:r="http://schemas.openxmlformats.org/officeDocument/2006/relationships" xmlns:p="http://schemas.openxmlformats.org/presentationml/2006/main">
  <p:tag name="KSO_WM_BEAUTIFY_FLAG" val=""/>
</p:tagLst>
</file>

<file path=ppt/tags/tag96.xml><?xml version="1.0" encoding="utf-8"?>
<p:tagLst xmlns:a="http://schemas.openxmlformats.org/drawingml/2006/main" xmlns:r="http://schemas.openxmlformats.org/officeDocument/2006/relationships" xmlns:p="http://schemas.openxmlformats.org/presentationml/2006/main">
  <p:tag name="KSO_WM_BEAUTIFY_FLAG" val=""/>
</p:tagLst>
</file>

<file path=ppt/theme/theme1.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1043305" rtl="0" eaLnBrk="1" fontAlgn="base" latinLnBrk="0" hangingPunct="1">
          <a:lnSpc>
            <a:spcPct val="100000"/>
          </a:lnSpc>
          <a:spcBef>
            <a:spcPct val="0"/>
          </a:spcBef>
          <a:spcAft>
            <a:spcPct val="0"/>
          </a:spcAft>
          <a:buClrTx/>
          <a:buSzTx/>
          <a:buFontTx/>
          <a:buNone/>
          <a:defRPr kumimoji="0" lang="zh-CN" altLang="en-US" sz="21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1043305" rtl="0" eaLnBrk="1" fontAlgn="base" latinLnBrk="0" hangingPunct="1">
          <a:lnSpc>
            <a:spcPct val="100000"/>
          </a:lnSpc>
          <a:spcBef>
            <a:spcPct val="0"/>
          </a:spcBef>
          <a:spcAft>
            <a:spcPct val="0"/>
          </a:spcAft>
          <a:buClrTx/>
          <a:buSzTx/>
          <a:buFontTx/>
          <a:buNone/>
          <a:defRPr kumimoji="0" lang="zh-CN" altLang="en-US" sz="21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1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1043305" rtl="0" eaLnBrk="1" fontAlgn="base" latinLnBrk="0" hangingPunct="1">
          <a:lnSpc>
            <a:spcPct val="100000"/>
          </a:lnSpc>
          <a:spcBef>
            <a:spcPct val="0"/>
          </a:spcBef>
          <a:spcAft>
            <a:spcPct val="0"/>
          </a:spcAft>
          <a:buClrTx/>
          <a:buSzTx/>
          <a:buFontTx/>
          <a:buNone/>
          <a:defRPr kumimoji="0" lang="zh-CN" altLang="en-US" sz="21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1043305" rtl="0" eaLnBrk="1" fontAlgn="base" latinLnBrk="0" hangingPunct="1">
          <a:lnSpc>
            <a:spcPct val="100000"/>
          </a:lnSpc>
          <a:spcBef>
            <a:spcPct val="0"/>
          </a:spcBef>
          <a:spcAft>
            <a:spcPct val="0"/>
          </a:spcAft>
          <a:buClrTx/>
          <a:buSzTx/>
          <a:buFontTx/>
          <a:buNone/>
          <a:defRPr kumimoji="0" lang="zh-CN" altLang="en-US" sz="21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2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1043305" rtl="0" eaLnBrk="1" fontAlgn="base" latinLnBrk="0" hangingPunct="1">
          <a:lnSpc>
            <a:spcPct val="100000"/>
          </a:lnSpc>
          <a:spcBef>
            <a:spcPct val="0"/>
          </a:spcBef>
          <a:spcAft>
            <a:spcPct val="0"/>
          </a:spcAft>
          <a:buClrTx/>
          <a:buSzTx/>
          <a:buFontTx/>
          <a:buNone/>
          <a:defRPr kumimoji="0" lang="zh-CN" altLang="en-US" sz="21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1043305" rtl="0" eaLnBrk="1" fontAlgn="base" latinLnBrk="0" hangingPunct="1">
          <a:lnSpc>
            <a:spcPct val="100000"/>
          </a:lnSpc>
          <a:spcBef>
            <a:spcPct val="0"/>
          </a:spcBef>
          <a:spcAft>
            <a:spcPct val="0"/>
          </a:spcAft>
          <a:buClrTx/>
          <a:buSzTx/>
          <a:buFontTx/>
          <a:buNone/>
          <a:defRPr kumimoji="0" lang="zh-CN" altLang="en-US" sz="21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3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1043305" rtl="0" eaLnBrk="1" fontAlgn="base" latinLnBrk="0" hangingPunct="1">
          <a:lnSpc>
            <a:spcPct val="100000"/>
          </a:lnSpc>
          <a:spcBef>
            <a:spcPct val="0"/>
          </a:spcBef>
          <a:spcAft>
            <a:spcPct val="0"/>
          </a:spcAft>
          <a:buClrTx/>
          <a:buSzTx/>
          <a:buFontTx/>
          <a:buNone/>
          <a:defRPr kumimoji="0" lang="zh-CN" altLang="en-US" sz="21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1043305" rtl="0" eaLnBrk="1" fontAlgn="base" latinLnBrk="0" hangingPunct="1">
          <a:lnSpc>
            <a:spcPct val="100000"/>
          </a:lnSpc>
          <a:spcBef>
            <a:spcPct val="0"/>
          </a:spcBef>
          <a:spcAft>
            <a:spcPct val="0"/>
          </a:spcAft>
          <a:buClrTx/>
          <a:buSzTx/>
          <a:buFontTx/>
          <a:buNone/>
          <a:defRPr kumimoji="0" lang="zh-CN" altLang="en-US" sz="21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5.xml><?xml version="1.0" encoding="utf-8"?>
<a:theme xmlns:a="http://schemas.openxmlformats.org/drawingml/2006/main" name="4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1043305" rtl="0" eaLnBrk="1" fontAlgn="base" latinLnBrk="0" hangingPunct="1">
          <a:lnSpc>
            <a:spcPct val="100000"/>
          </a:lnSpc>
          <a:spcBef>
            <a:spcPct val="0"/>
          </a:spcBef>
          <a:spcAft>
            <a:spcPct val="0"/>
          </a:spcAft>
          <a:buClrTx/>
          <a:buSzTx/>
          <a:buFontTx/>
          <a:buNone/>
          <a:defRPr kumimoji="0" lang="zh-CN" altLang="en-US" sz="21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1043305" rtl="0" eaLnBrk="1" fontAlgn="base" latinLnBrk="0" hangingPunct="1">
          <a:lnSpc>
            <a:spcPct val="100000"/>
          </a:lnSpc>
          <a:spcBef>
            <a:spcPct val="0"/>
          </a:spcBef>
          <a:spcAft>
            <a:spcPct val="0"/>
          </a:spcAft>
          <a:buClrTx/>
          <a:buSzTx/>
          <a:buFontTx/>
          <a:buNone/>
          <a:defRPr kumimoji="0" lang="zh-CN" altLang="en-US" sz="21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6.xml><?xml version="1.0" encoding="utf-8"?>
<a:theme xmlns:a="http://schemas.openxmlformats.org/drawingml/2006/main" name="5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1043305" rtl="0" eaLnBrk="1" fontAlgn="base" latinLnBrk="0" hangingPunct="1">
          <a:lnSpc>
            <a:spcPct val="100000"/>
          </a:lnSpc>
          <a:spcBef>
            <a:spcPct val="0"/>
          </a:spcBef>
          <a:spcAft>
            <a:spcPct val="0"/>
          </a:spcAft>
          <a:buClrTx/>
          <a:buSzTx/>
          <a:buFontTx/>
          <a:buNone/>
          <a:defRPr kumimoji="0" lang="zh-CN" altLang="en-US" sz="21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1043305" rtl="0" eaLnBrk="1" fontAlgn="base" latinLnBrk="0" hangingPunct="1">
          <a:lnSpc>
            <a:spcPct val="100000"/>
          </a:lnSpc>
          <a:spcBef>
            <a:spcPct val="0"/>
          </a:spcBef>
          <a:spcAft>
            <a:spcPct val="0"/>
          </a:spcAft>
          <a:buClrTx/>
          <a:buSzTx/>
          <a:buFontTx/>
          <a:buNone/>
          <a:defRPr kumimoji="0" lang="zh-CN" altLang="en-US" sz="21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7.xml><?xml version="1.0" encoding="utf-8"?>
<a:theme xmlns:a="http://schemas.openxmlformats.org/drawingml/2006/main" name="6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1043305" rtl="0" eaLnBrk="1" fontAlgn="base" latinLnBrk="0" hangingPunct="1">
          <a:lnSpc>
            <a:spcPct val="100000"/>
          </a:lnSpc>
          <a:spcBef>
            <a:spcPct val="0"/>
          </a:spcBef>
          <a:spcAft>
            <a:spcPct val="0"/>
          </a:spcAft>
          <a:buClrTx/>
          <a:buSzTx/>
          <a:buFontTx/>
          <a:buNone/>
          <a:defRPr kumimoji="0" lang="zh-CN" altLang="en-US" sz="21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1043305" rtl="0" eaLnBrk="1" fontAlgn="base" latinLnBrk="0" hangingPunct="1">
          <a:lnSpc>
            <a:spcPct val="100000"/>
          </a:lnSpc>
          <a:spcBef>
            <a:spcPct val="0"/>
          </a:spcBef>
          <a:spcAft>
            <a:spcPct val="0"/>
          </a:spcAft>
          <a:buClrTx/>
          <a:buSzTx/>
          <a:buFontTx/>
          <a:buNone/>
          <a:defRPr kumimoji="0" lang="zh-CN" altLang="en-US" sz="21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8.xml><?xml version="1.0" encoding="utf-8"?>
<a:theme xmlns:a="http://schemas.openxmlformats.org/drawingml/2006/main" name="7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1043305" rtl="0" eaLnBrk="1" fontAlgn="base" latinLnBrk="0" hangingPunct="1">
          <a:lnSpc>
            <a:spcPct val="100000"/>
          </a:lnSpc>
          <a:spcBef>
            <a:spcPct val="0"/>
          </a:spcBef>
          <a:spcAft>
            <a:spcPct val="0"/>
          </a:spcAft>
          <a:buClrTx/>
          <a:buSzTx/>
          <a:buFontTx/>
          <a:buNone/>
          <a:defRPr kumimoji="0" lang="zh-CN" altLang="en-US" sz="21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1043305" rtl="0" eaLnBrk="1" fontAlgn="base" latinLnBrk="0" hangingPunct="1">
          <a:lnSpc>
            <a:spcPct val="100000"/>
          </a:lnSpc>
          <a:spcBef>
            <a:spcPct val="0"/>
          </a:spcBef>
          <a:spcAft>
            <a:spcPct val="0"/>
          </a:spcAft>
          <a:buClrTx/>
          <a:buSzTx/>
          <a:buFontTx/>
          <a:buNone/>
          <a:defRPr kumimoji="0" lang="zh-CN" altLang="en-US" sz="21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9.xml><?xml version="1.0" encoding="utf-8"?>
<a:theme xmlns:a="http://schemas.openxmlformats.org/drawingml/2006/main" name="8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1043305" rtl="0" eaLnBrk="1" fontAlgn="base" latinLnBrk="0" hangingPunct="1">
          <a:lnSpc>
            <a:spcPct val="100000"/>
          </a:lnSpc>
          <a:spcBef>
            <a:spcPct val="0"/>
          </a:spcBef>
          <a:spcAft>
            <a:spcPct val="0"/>
          </a:spcAft>
          <a:buClrTx/>
          <a:buSzTx/>
          <a:buFontTx/>
          <a:buNone/>
          <a:defRPr kumimoji="0" lang="zh-CN" altLang="en-US" sz="21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1043305" rtl="0" eaLnBrk="1" fontAlgn="base" latinLnBrk="0" hangingPunct="1">
          <a:lnSpc>
            <a:spcPct val="100000"/>
          </a:lnSpc>
          <a:spcBef>
            <a:spcPct val="0"/>
          </a:spcBef>
          <a:spcAft>
            <a:spcPct val="0"/>
          </a:spcAft>
          <a:buClrTx/>
          <a:buSzTx/>
          <a:buFontTx/>
          <a:buNone/>
          <a:defRPr kumimoji="0" lang="zh-CN" altLang="en-US" sz="21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10.xml><?xml version="1.0" encoding="utf-8"?>
<a:theme xmlns:a="http://schemas.openxmlformats.org/drawingml/2006/main" name="9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1043305" rtl="0" eaLnBrk="1" fontAlgn="base" latinLnBrk="0" hangingPunct="1">
          <a:lnSpc>
            <a:spcPct val="100000"/>
          </a:lnSpc>
          <a:spcBef>
            <a:spcPct val="0"/>
          </a:spcBef>
          <a:spcAft>
            <a:spcPct val="0"/>
          </a:spcAft>
          <a:buClrTx/>
          <a:buSzTx/>
          <a:buFontTx/>
          <a:buNone/>
          <a:defRPr kumimoji="0" lang="zh-CN" altLang="en-US" sz="21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1043305" rtl="0" eaLnBrk="1" fontAlgn="base" latinLnBrk="0" hangingPunct="1">
          <a:lnSpc>
            <a:spcPct val="100000"/>
          </a:lnSpc>
          <a:spcBef>
            <a:spcPct val="0"/>
          </a:spcBef>
          <a:spcAft>
            <a:spcPct val="0"/>
          </a:spcAft>
          <a:buClrTx/>
          <a:buSzTx/>
          <a:buFontTx/>
          <a:buNone/>
          <a:defRPr kumimoji="0" lang="zh-CN" altLang="en-US" sz="21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Override1.xml><?xml version="1.0" encoding="utf-8"?>
<a:themeOverride xmlns:a="http://schemas.openxmlformats.org/drawingml/2006/main">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ppt/theme/themeOverride2.xml><?xml version="1.0" encoding="utf-8"?>
<a:themeOverride xmlns:a="http://schemas.openxmlformats.org/drawingml/2006/main">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docProps/app.xml><?xml version="1.0" encoding="utf-8"?>
<Properties xmlns="http://schemas.openxmlformats.org/officeDocument/2006/extended-properties" xmlns:vt="http://schemas.openxmlformats.org/officeDocument/2006/docPropsVTypes">
  <TotalTime>1</TotalTime>
  <Words>16398</Words>
  <Application>Microsoft Office PowerPoint</Application>
  <PresentationFormat>自定义</PresentationFormat>
  <Paragraphs>1124</Paragraphs>
  <Slides>110</Slides>
  <Notes>0</Notes>
  <HiddenSlides>0</HiddenSlides>
  <MMClips>0</MMClips>
  <ScaleCrop>false</ScaleCrop>
  <HeadingPairs>
    <vt:vector size="4" baseType="variant">
      <vt:variant>
        <vt:lpstr>主题</vt:lpstr>
      </vt:variant>
      <vt:variant>
        <vt:i4>10</vt:i4>
      </vt:variant>
      <vt:variant>
        <vt:lpstr>幻灯片标题</vt:lpstr>
      </vt:variant>
      <vt:variant>
        <vt:i4>110</vt:i4>
      </vt:variant>
    </vt:vector>
  </HeadingPairs>
  <TitlesOfParts>
    <vt:vector size="120" baseType="lpstr">
      <vt:lpstr>默认设计模板</vt:lpstr>
      <vt:lpstr>1_默认设计模板</vt:lpstr>
      <vt:lpstr>2_默认设计模板</vt:lpstr>
      <vt:lpstr>3_默认设计模板</vt:lpstr>
      <vt:lpstr>4_默认设计模板</vt:lpstr>
      <vt:lpstr>5_默认设计模板</vt:lpstr>
      <vt:lpstr>6_默认设计模板</vt:lpstr>
      <vt:lpstr>7_默认设计模板</vt:lpstr>
      <vt:lpstr>8_默认设计模板</vt:lpstr>
      <vt:lpstr>9_默认设计模板</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lpstr>幻灯片 30</vt:lpstr>
      <vt:lpstr>幻灯片 31</vt:lpstr>
      <vt:lpstr>幻灯片 32</vt:lpstr>
      <vt:lpstr>幻灯片 33</vt:lpstr>
      <vt:lpstr>幻灯片 34</vt:lpstr>
      <vt:lpstr>幻灯片 35</vt:lpstr>
      <vt:lpstr>幻灯片 36</vt:lpstr>
      <vt:lpstr>幻灯片 37</vt:lpstr>
      <vt:lpstr>幻灯片 38</vt:lpstr>
      <vt:lpstr>幻灯片 39</vt:lpstr>
      <vt:lpstr>幻灯片 40</vt:lpstr>
      <vt:lpstr>幻灯片 41</vt:lpstr>
      <vt:lpstr>幻灯片 42</vt:lpstr>
      <vt:lpstr>幻灯片 43</vt:lpstr>
      <vt:lpstr>幻灯片 44</vt:lpstr>
      <vt:lpstr>幻灯片 45</vt:lpstr>
      <vt:lpstr>幻灯片 46</vt:lpstr>
      <vt:lpstr>幻灯片 47</vt:lpstr>
      <vt:lpstr>幻灯片 48</vt:lpstr>
      <vt:lpstr>幻灯片 49</vt:lpstr>
      <vt:lpstr>幻灯片 50</vt:lpstr>
      <vt:lpstr>幻灯片 51</vt:lpstr>
      <vt:lpstr>幻灯片 52</vt:lpstr>
      <vt:lpstr>幻灯片 53</vt:lpstr>
      <vt:lpstr>幻灯片 54</vt:lpstr>
      <vt:lpstr>幻灯片 55</vt:lpstr>
      <vt:lpstr>幻灯片 56</vt:lpstr>
      <vt:lpstr>幻灯片 57</vt:lpstr>
      <vt:lpstr>幻灯片 58</vt:lpstr>
      <vt:lpstr>幻灯片 59</vt:lpstr>
      <vt:lpstr>幻灯片 60</vt:lpstr>
      <vt:lpstr>幻灯片 61</vt:lpstr>
      <vt:lpstr>幻灯片 62</vt:lpstr>
      <vt:lpstr>幻灯片 63</vt:lpstr>
      <vt:lpstr>幻灯片 64</vt:lpstr>
      <vt:lpstr>幻灯片 65</vt:lpstr>
      <vt:lpstr>幻灯片 66</vt:lpstr>
      <vt:lpstr>幻灯片 67</vt:lpstr>
      <vt:lpstr>幻灯片 68</vt:lpstr>
      <vt:lpstr>幻灯片 69</vt:lpstr>
      <vt:lpstr>幻灯片 70</vt:lpstr>
      <vt:lpstr>幻灯片 71</vt:lpstr>
      <vt:lpstr>幻灯片 72</vt:lpstr>
      <vt:lpstr>幻灯片 73</vt:lpstr>
      <vt:lpstr>幻灯片 74</vt:lpstr>
      <vt:lpstr>幻灯片 75</vt:lpstr>
      <vt:lpstr>幻灯片 76</vt:lpstr>
      <vt:lpstr>幻灯片 77</vt:lpstr>
      <vt:lpstr>幻灯片 78</vt:lpstr>
      <vt:lpstr>幻灯片 79</vt:lpstr>
      <vt:lpstr>幻灯片 80</vt:lpstr>
      <vt:lpstr>幻灯片 81</vt:lpstr>
      <vt:lpstr>幻灯片 82</vt:lpstr>
      <vt:lpstr>幻灯片 83</vt:lpstr>
      <vt:lpstr>幻灯片 84</vt:lpstr>
      <vt:lpstr>幻灯片 85</vt:lpstr>
      <vt:lpstr>幻灯片 86</vt:lpstr>
      <vt:lpstr>幻灯片 87</vt:lpstr>
      <vt:lpstr>幻灯片 88</vt:lpstr>
      <vt:lpstr>幻灯片 89</vt:lpstr>
      <vt:lpstr>幻灯片 90</vt:lpstr>
      <vt:lpstr>幻灯片 91</vt:lpstr>
      <vt:lpstr>幻灯片 92</vt:lpstr>
      <vt:lpstr>幻灯片 93</vt:lpstr>
      <vt:lpstr>幻灯片 94</vt:lpstr>
      <vt:lpstr>幻灯片 95</vt:lpstr>
      <vt:lpstr>幻灯片 96</vt:lpstr>
      <vt:lpstr>幻灯片 97</vt:lpstr>
      <vt:lpstr>幻灯片 98</vt:lpstr>
      <vt:lpstr>幻灯片 99</vt:lpstr>
      <vt:lpstr>幻灯片 100</vt:lpstr>
      <vt:lpstr>幻灯片 101</vt:lpstr>
      <vt:lpstr>幻灯片 102</vt:lpstr>
      <vt:lpstr>幻灯片 103</vt:lpstr>
      <vt:lpstr>幻灯片 104</vt:lpstr>
      <vt:lpstr>幻灯片 105</vt:lpstr>
      <vt:lpstr>幻灯片 106</vt:lpstr>
      <vt:lpstr>幻灯片 107</vt:lpstr>
      <vt:lpstr>幻灯片 108</vt:lpstr>
      <vt:lpstr>幻灯片 109</vt:lpstr>
      <vt:lpstr>幻灯片 110</vt:lpstr>
    </vt:vector>
  </TitlesOfParts>
  <Company>WINDOWS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Admin</dc:creator>
  <cp:lastModifiedBy>admin</cp:lastModifiedBy>
  <cp:revision>475</cp:revision>
  <dcterms:created xsi:type="dcterms:W3CDTF">2009-04-28T08:36:00Z</dcterms:created>
  <dcterms:modified xsi:type="dcterms:W3CDTF">2024-05-23T02:44:12Z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4B501F638DEC44FA938D1597BC44A510_12</vt:lpwstr>
  </property>
  <property fmtid="{D5CDD505-2E9C-101B-9397-08002B2CF9AE}" pid="3" name="KSOProductBuildVer">
    <vt:lpwstr>2052-12.1.0.16729</vt:lpwstr>
  </property>
</Properties>
</file>